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97" r:id="rId3"/>
    <p:sldId id="307" r:id="rId4"/>
    <p:sldId id="332" r:id="rId5"/>
    <p:sldId id="394" r:id="rId7"/>
    <p:sldId id="333" r:id="rId8"/>
    <p:sldId id="368" r:id="rId9"/>
    <p:sldId id="340" r:id="rId10"/>
    <p:sldId id="334" r:id="rId11"/>
    <p:sldId id="396" r:id="rId12"/>
    <p:sldId id="397" r:id="rId13"/>
    <p:sldId id="398" r:id="rId14"/>
    <p:sldId id="400" r:id="rId15"/>
    <p:sldId id="395" r:id="rId16"/>
    <p:sldId id="341" r:id="rId17"/>
    <p:sldId id="342" r:id="rId18"/>
    <p:sldId id="401" r:id="rId19"/>
    <p:sldId id="402" r:id="rId20"/>
    <p:sldId id="403" r:id="rId21"/>
    <p:sldId id="404" r:id="rId22"/>
    <p:sldId id="405" r:id="rId23"/>
    <p:sldId id="406" r:id="rId24"/>
    <p:sldId id="343" r:id="rId25"/>
    <p:sldId id="407" r:id="rId26"/>
    <p:sldId id="409" r:id="rId27"/>
    <p:sldId id="410" r:id="rId28"/>
    <p:sldId id="411" r:id="rId29"/>
    <p:sldId id="412" r:id="rId30"/>
    <p:sldId id="413" r:id="rId31"/>
    <p:sldId id="415" r:id="rId32"/>
    <p:sldId id="416" r:id="rId33"/>
    <p:sldId id="417" r:id="rId34"/>
    <p:sldId id="419" r:id="rId35"/>
    <p:sldId id="420" r:id="rId36"/>
    <p:sldId id="418" r:id="rId37"/>
    <p:sldId id="339" r:id="rId38"/>
    <p:sldId id="421" r:id="rId39"/>
    <p:sldId id="422" r:id="rId40"/>
    <p:sldId id="423" r:id="rId41"/>
    <p:sldId id="424" r:id="rId42"/>
    <p:sldId id="426" r:id="rId43"/>
    <p:sldId id="427" r:id="rId44"/>
    <p:sldId id="425" r:id="rId45"/>
    <p:sldId id="428" r:id="rId46"/>
    <p:sldId id="346" r:id="rId47"/>
    <p:sldId id="429" r:id="rId48"/>
    <p:sldId id="431" r:id="rId49"/>
    <p:sldId id="432" r:id="rId50"/>
    <p:sldId id="433" r:id="rId51"/>
    <p:sldId id="434" r:id="rId52"/>
    <p:sldId id="435" r:id="rId53"/>
    <p:sldId id="436" r:id="rId54"/>
    <p:sldId id="437" r:id="rId55"/>
    <p:sldId id="438" r:id="rId56"/>
    <p:sldId id="439" r:id="rId57"/>
    <p:sldId id="440" r:id="rId58"/>
    <p:sldId id="347" r:id="rId59"/>
    <p:sldId id="349" r:id="rId60"/>
    <p:sldId id="441" r:id="rId61"/>
    <p:sldId id="442" r:id="rId62"/>
    <p:sldId id="351" r:id="rId63"/>
    <p:sldId id="352" r:id="rId64"/>
    <p:sldId id="443" r:id="rId65"/>
    <p:sldId id="444" r:id="rId66"/>
    <p:sldId id="355" r:id="rId67"/>
    <p:sldId id="445" r:id="rId68"/>
    <p:sldId id="446" r:id="rId69"/>
    <p:sldId id="447" r:id="rId70"/>
    <p:sldId id="448" r:id="rId71"/>
    <p:sldId id="449" r:id="rId72"/>
    <p:sldId id="450" r:id="rId73"/>
    <p:sldId id="451" r:id="rId74"/>
    <p:sldId id="452" r:id="rId75"/>
    <p:sldId id="336" r:id="rId76"/>
  </p:sldIdLst>
  <p:sldSz cx="12192000" cy="6858000"/>
  <p:notesSz cx="6858000" cy="9144000"/>
  <p:custDataLst>
    <p:tags r:id="rId8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何富军" initials="何" lastIdx="1" clrIdx="0"/>
  <p:cmAuthor id="2" name="闫秀丽" initials="闫" lastIdx="0" clrIdx="0"/>
  <p:cmAuthor id="3" name="fafa" initials="f" lastIdx="2" clrIdx="1"/>
  <p:cmAuthor id="4" name="王习习" initials="王"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449F"/>
    <a:srgbClr val="E9EBF5"/>
    <a:srgbClr val="4472C4"/>
    <a:srgbClr val="164DA8"/>
    <a:srgbClr val="15439E"/>
    <a:srgbClr val="0008CA"/>
    <a:srgbClr val="3A4EE2"/>
    <a:srgbClr val="171BAF"/>
    <a:srgbClr val="153D98"/>
    <a:srgbClr val="C3E8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598" autoAdjust="0"/>
    <p:restoredTop sz="80283" autoAdjust="0"/>
  </p:normalViewPr>
  <p:slideViewPr>
    <p:cSldViewPr snapToGrid="0" showGuides="1">
      <p:cViewPr varScale="1">
        <p:scale>
          <a:sx n="84" d="100"/>
          <a:sy n="84" d="100"/>
        </p:scale>
        <p:origin x="249" y="204"/>
      </p:cViewPr>
      <p:guideLst>
        <p:guide orient="horz" pos="2159"/>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1" Type="http://schemas.openxmlformats.org/officeDocument/2006/relationships/tags" Target="tags/tag101.xml"/><Relationship Id="rId80" Type="http://schemas.openxmlformats.org/officeDocument/2006/relationships/commentAuthors" Target="commentAuthors.xml"/><Relationship Id="rId8" Type="http://schemas.openxmlformats.org/officeDocument/2006/relationships/slide" Target="slides/slide5.xml"/><Relationship Id="rId79" Type="http://schemas.openxmlformats.org/officeDocument/2006/relationships/tableStyles" Target="tableStyles.xml"/><Relationship Id="rId78" Type="http://schemas.openxmlformats.org/officeDocument/2006/relationships/viewProps" Target="viewProps.xml"/><Relationship Id="rId77" Type="http://schemas.openxmlformats.org/officeDocument/2006/relationships/presProps" Target="presProps.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dirty="0">
                <a:effectLst/>
                <a:ea typeface="宋体" panose="02010600030101010101" pitchFamily="2" charset="-122"/>
                <a:cs typeface="宋体" panose="02010600030101010101" pitchFamily="2" charset="-122"/>
              </a:rPr>
              <a:t>因特网上的网络应用非常多，所涉及的应用层协议也很多。这个表里面列出了很多的应用协议，当然我们不可能分析到每一种协议，主要探讨一下几种常用的应用协议的安全性。</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200" kern="100" dirty="0" err="1">
                <a:effectLst/>
                <a:latin typeface="宋体" panose="02010600030101010101" pitchFamily="2" charset="-122"/>
                <a:ea typeface="等线" panose="02010600030101010101" pitchFamily="2" charset="-122"/>
                <a:cs typeface="宋体" panose="02010600030101010101" pitchFamily="2" charset="-122"/>
              </a:rPr>
              <a:t>DNSSec</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协议是怎样的呢？它是由</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IETF</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提供的一系列</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安全认证的机制，提供了</a:t>
            </a:r>
            <a:r>
              <a:rPr lang="zh-CN" altLang="zh-CN" sz="1200" b="1" kern="100" dirty="0">
                <a:effectLst/>
                <a:latin typeface="等线" panose="02010600030101010101" pitchFamily="2" charset="-122"/>
                <a:ea typeface="宋体" panose="02010600030101010101" pitchFamily="2" charset="-122"/>
                <a:cs typeface="宋体" panose="02010600030101010101" pitchFamily="2" charset="-122"/>
              </a:rPr>
              <a:t>来源鉴定和数据完整性</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的扩展，通过密码技术，</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服务器可以验证它所收到的应答是否来自于真实的服务器，或者是否在传输过程中被篡改过。</a:t>
            </a:r>
            <a:endParaRPr lang="zh-CN" altLang="zh-CN" sz="1200" kern="100" dirty="0">
              <a:effectLst/>
              <a:latin typeface="等线" panose="02010600030101010101" pitchFamily="2" charset="-122"/>
              <a:ea typeface="等线" panose="02010600030101010101" pitchFamily="2" charset="-122"/>
              <a:cs typeface="Courier New" panose="02070309020205020404" pitchFamily="49" charset="0"/>
            </a:endParaRPr>
          </a:p>
          <a:p>
            <a:pPr indent="266700" algn="just"/>
            <a:r>
              <a:rPr lang="en-US" altLang="zh-CN" sz="1200" kern="100" dirty="0" err="1">
                <a:effectLst/>
                <a:latin typeface="宋体" panose="02010600030101010101" pitchFamily="2" charset="-122"/>
                <a:ea typeface="等线" panose="02010600030101010101" pitchFamily="2" charset="-122"/>
                <a:cs typeface="宋体" panose="02010600030101010101" pitchFamily="2" charset="-122"/>
              </a:rPr>
              <a:t>DNSSec</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机制并不对数据进行加密，仍可从报文中得到区域中的所有域名；此外，如果要完全解决</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欺骗问题，需要在从根域名到最终域名的查询过程的每一步都部署</a:t>
            </a:r>
            <a:r>
              <a:rPr lang="en-US" altLang="zh-CN" sz="1200" kern="100" dirty="0" err="1">
                <a:effectLst/>
                <a:latin typeface="等线" panose="02010600030101010101" pitchFamily="2" charset="-122"/>
                <a:ea typeface="宋体" panose="02010600030101010101" pitchFamily="2" charset="-122"/>
                <a:cs typeface="宋体" panose="02010600030101010101" pitchFamily="2" charset="-122"/>
              </a:rPr>
              <a:t>DNSSec</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，将一系列数字签名结合到</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层次结构中，对各个层次都进行数字签名，涉及面太广太复杂。基于这些原因，</a:t>
            </a:r>
            <a:r>
              <a:rPr lang="en-US" altLang="zh-CN" sz="1200" kern="100" dirty="0" err="1">
                <a:effectLst/>
                <a:latin typeface="等线" panose="02010600030101010101" pitchFamily="2" charset="-122"/>
                <a:ea typeface="宋体" panose="02010600030101010101" pitchFamily="2" charset="-122"/>
                <a:cs typeface="宋体" panose="02010600030101010101" pitchFamily="2" charset="-122"/>
              </a:rPr>
              <a:t>DNSSec</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在企业部署进展缓慢。当前，</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13</a:t>
            </a:r>
            <a:r>
              <a:rPr lang="zh-CN" altLang="en-US" sz="1200" kern="100" dirty="0">
                <a:effectLst/>
                <a:latin typeface="等线" panose="02010600030101010101" pitchFamily="2" charset="-122"/>
                <a:ea typeface="宋体" panose="02010600030101010101" pitchFamily="2" charset="-122"/>
                <a:cs typeface="宋体" panose="02010600030101010101" pitchFamily="2" charset="-122"/>
              </a:rPr>
              <a:t>个</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根域名服务器都对根域签名完毕并投入运营，至少可以保证根域名服务器的响应是真实的。</a:t>
            </a:r>
            <a:endParaRPr lang="zh-CN" altLang="zh-CN" sz="1200" kern="100" dirty="0">
              <a:effectLst/>
              <a:latin typeface="等线" panose="02010600030101010101" pitchFamily="2" charset="-122"/>
              <a:ea typeface="等线" panose="02010600030101010101" pitchFamily="2" charset="-122"/>
              <a:cs typeface="Courier New" panose="02070309020205020404" pitchFamily="49" charset="0"/>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err="1">
                <a:solidFill>
                  <a:srgbClr val="002060"/>
                </a:solidFill>
                <a:latin typeface="Times New Roman" panose="02020603050405020304" pitchFamily="18" charset="0"/>
                <a:cs typeface="Times New Roman" panose="02020603050405020304" pitchFamily="18" charset="0"/>
              </a:rPr>
              <a:t>DNSSec</a:t>
            </a:r>
            <a:r>
              <a:rPr lang="zh-CN" altLang="en-US" dirty="0">
                <a:solidFill>
                  <a:srgbClr val="002060"/>
                </a:solidFill>
                <a:latin typeface="Times New Roman" panose="02020603050405020304" pitchFamily="18" charset="0"/>
                <a:cs typeface="Times New Roman" panose="02020603050405020304" pitchFamily="18" charset="0"/>
              </a:rPr>
              <a:t>利用密码技术，域名解析服务器可以验证它所收到的应答</a:t>
            </a:r>
            <a:r>
              <a:rPr lang="en-US" altLang="zh-CN" dirty="0">
                <a:solidFill>
                  <a:srgbClr val="002060"/>
                </a:solidFill>
                <a:latin typeface="Times New Roman" panose="02020603050405020304" pitchFamily="18" charset="0"/>
                <a:cs typeface="Times New Roman" panose="02020603050405020304" pitchFamily="18" charset="0"/>
              </a:rPr>
              <a:t>(</a:t>
            </a:r>
            <a:r>
              <a:rPr lang="zh-CN" altLang="en-US" dirty="0">
                <a:solidFill>
                  <a:srgbClr val="002060"/>
                </a:solidFill>
                <a:latin typeface="Times New Roman" panose="02020603050405020304" pitchFamily="18" charset="0"/>
                <a:cs typeface="Times New Roman" panose="02020603050405020304" pitchFamily="18" charset="0"/>
              </a:rPr>
              <a:t>包括域名不存在的应答</a:t>
            </a:r>
            <a:r>
              <a:rPr lang="en-US" altLang="zh-CN" dirty="0">
                <a:solidFill>
                  <a:srgbClr val="002060"/>
                </a:solidFill>
                <a:latin typeface="Times New Roman" panose="02020603050405020304" pitchFamily="18" charset="0"/>
                <a:cs typeface="Times New Roman" panose="02020603050405020304" pitchFamily="18" charset="0"/>
              </a:rPr>
              <a:t>)</a:t>
            </a:r>
            <a:r>
              <a:rPr lang="zh-CN" altLang="en-US" dirty="0">
                <a:solidFill>
                  <a:srgbClr val="002060"/>
                </a:solidFill>
                <a:latin typeface="Times New Roman" panose="02020603050405020304" pitchFamily="18" charset="0"/>
                <a:cs typeface="Times New Roman" panose="02020603050405020304" pitchFamily="18" charset="0"/>
              </a:rPr>
              <a:t>是否来自于真实的服务器，或者是否在传输过程中被篡改过</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接下来我们来分析第三个应用，文件传输。文件传输一般使用</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FTP</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协议。早期，电子邮件只能传输文本信息，</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Web</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应用还没出现，人们基本上都是通过</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FTP</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服务来实现文件的共享。</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FTP</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是一种基于</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C/S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的应用，它的工作过程是这样的：</a:t>
            </a:r>
            <a:endParaRPr lang="zh-CN" altLang="zh-CN" sz="1200" kern="100" dirty="0">
              <a:effectLst/>
              <a:latin typeface="等线" panose="02010600030101010101" pitchFamily="2" charset="-122"/>
              <a:ea typeface="等线" panose="02010600030101010101" pitchFamily="2" charset="-122"/>
              <a:cs typeface="Courier New" panose="02070309020205020404" pitchFamily="49" charset="0"/>
            </a:endParaRPr>
          </a:p>
          <a:p>
            <a:pPr indent="266700" algn="just"/>
            <a:r>
              <a:rPr lang="en-US" altLang="zh-CN" sz="1200" kern="100" dirty="0">
                <a:effectLst/>
                <a:latin typeface="宋体" panose="02010600030101010101" pitchFamily="2" charset="-122"/>
                <a:ea typeface="等线" panose="02010600030101010101" pitchFamily="2" charset="-122"/>
                <a:cs typeface="宋体" panose="02010600030101010101" pitchFamily="2" charset="-122"/>
              </a:rPr>
              <a:t>FTP</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客户机向服务器申请建立一条</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TCP</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连接，用于验证客户身份，以及在客户和服务器之间传输命令和应答，因此该连接被称为控制连接。</a:t>
            </a:r>
            <a:endParaRPr lang="zh-CN" altLang="zh-CN" sz="1200" kern="100" dirty="0">
              <a:effectLst/>
              <a:latin typeface="等线" panose="02010600030101010101" pitchFamily="2" charset="-122"/>
              <a:ea typeface="等线" panose="02010600030101010101" pitchFamily="2" charset="-122"/>
              <a:cs typeface="Courier New" panose="02070309020205020404" pitchFamily="49" charset="0"/>
            </a:endParaRPr>
          </a:p>
          <a:p>
            <a:pPr indent="266700" algn="just"/>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如果要上传</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下载文件，客户机与服务器之间需要再建立一条</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TCP</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连接，即数据连接。</a:t>
            </a:r>
            <a:endParaRPr lang="zh-CN" altLang="zh-CN" sz="1200" kern="100" dirty="0">
              <a:effectLst/>
              <a:latin typeface="等线" panose="02010600030101010101" pitchFamily="2" charset="-122"/>
              <a:ea typeface="等线" panose="02010600030101010101" pitchFamily="2" charset="-122"/>
              <a:cs typeface="Courier New" panose="02070309020205020404" pitchFamily="49" charset="0"/>
            </a:endParaRPr>
          </a:p>
          <a:p>
            <a:r>
              <a:rPr lang="en-US" altLang="zh-CN" sz="1200" dirty="0">
                <a:effectLst/>
                <a:latin typeface="宋体" panose="02010600030101010101" pitchFamily="2" charset="-122"/>
                <a:cs typeface="宋体" panose="02010600030101010101" pitchFamily="2" charset="-122"/>
              </a:rPr>
              <a:t>FTP</a:t>
            </a:r>
            <a:r>
              <a:rPr lang="zh-CN" altLang="zh-CN" sz="1200" dirty="0">
                <a:effectLst/>
                <a:ea typeface="宋体" panose="02010600030101010101" pitchFamily="2" charset="-122"/>
                <a:cs typeface="宋体" panose="02010600030101010101" pitchFamily="2" charset="-122"/>
              </a:rPr>
              <a:t>服务最大的特点是控制和数据分离，也被称为带外控制。</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zh-CN" sz="1800" kern="100" dirty="0">
                <a:effectLst/>
                <a:latin typeface="等线" panose="02010600030101010101" pitchFamily="2" charset="-122"/>
                <a:ea typeface="宋体" panose="02010600030101010101" pitchFamily="2" charset="-122"/>
                <a:cs typeface="宋体" panose="02010600030101010101" pitchFamily="2" charset="-122"/>
              </a:rPr>
              <a:t>那么，数据连接是如何建立的呢？</a:t>
            </a:r>
            <a:endParaRPr lang="zh-CN" altLang="zh-CN" sz="1800" kern="100" dirty="0">
              <a:effectLst/>
              <a:latin typeface="等线" panose="02010600030101010101" pitchFamily="2" charset="-122"/>
              <a:ea typeface="等线" panose="02010600030101010101" pitchFamily="2" charset="-122"/>
              <a:cs typeface="Courier New" panose="02070309020205020404" pitchFamily="49" charset="0"/>
            </a:endParaRPr>
          </a:p>
          <a:p>
            <a:r>
              <a:rPr lang="zh-CN" altLang="en-US" dirty="0"/>
              <a:t>数据连接的建立分为两种模式：主动模式和被动模式</a:t>
            </a:r>
            <a:endParaRPr lang="en-US" altLang="zh-CN" dirty="0"/>
          </a:p>
          <a:p>
            <a:r>
              <a:rPr lang="zh-CN" altLang="en-US" dirty="0"/>
              <a:t>主动模式下，由</a:t>
            </a:r>
            <a:r>
              <a:rPr lang="en-US" altLang="zh-CN" dirty="0"/>
              <a:t>FTP</a:t>
            </a:r>
            <a:r>
              <a:rPr lang="zh-CN" altLang="en-US" dirty="0"/>
              <a:t>客户端打开一个新的临时端口，向服务器发送</a:t>
            </a:r>
            <a:r>
              <a:rPr lang="en-US" altLang="zh-CN" dirty="0"/>
              <a:t>PORT</a:t>
            </a:r>
            <a:r>
              <a:rPr lang="zh-CN" altLang="en-US" dirty="0"/>
              <a:t>命令，该命令的参数中包含了客户端的</a:t>
            </a:r>
            <a:r>
              <a:rPr lang="en-US" altLang="zh-CN" dirty="0"/>
              <a:t>IP</a:t>
            </a:r>
            <a:r>
              <a:rPr lang="zh-CN" altLang="en-US" dirty="0"/>
              <a:t>地址和新端口，然后由服务器的</a:t>
            </a:r>
            <a:r>
              <a:rPr lang="en-US" altLang="zh-CN" dirty="0"/>
              <a:t>20</a:t>
            </a:r>
            <a:r>
              <a:rPr lang="zh-CN" altLang="en-US" dirty="0"/>
              <a:t>号端口主动向客户端的新端口建立连接。连接建立好以后，就在该连接上传输数据也就是文件。</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被动模式下，由客户端向服务器发送</a:t>
            </a:r>
            <a:r>
              <a:rPr lang="en-US" altLang="zh-CN" dirty="0"/>
              <a:t>PASV</a:t>
            </a:r>
            <a:r>
              <a:rPr lang="zh-CN" altLang="en-US" dirty="0"/>
              <a:t>命令，在</a:t>
            </a:r>
            <a:r>
              <a:rPr lang="en-US" altLang="zh-CN" dirty="0"/>
              <a:t>PASV</a:t>
            </a:r>
            <a:r>
              <a:rPr lang="zh-CN" altLang="en-US" dirty="0"/>
              <a:t>的响应报文中包含了服务器为数据连接打开的新的临时端口</a:t>
            </a:r>
            <a:endParaRPr lang="en-US" altLang="zh-CN" dirty="0"/>
          </a:p>
          <a:p>
            <a:r>
              <a:rPr lang="zh-CN" altLang="en-US" dirty="0"/>
              <a:t>然后由客户端的一个临时端口向服务器的临时端口发起数据连接。</a:t>
            </a:r>
            <a:endParaRPr lang="en-US" altLang="zh-CN" dirty="0"/>
          </a:p>
          <a:p>
            <a:endParaRPr lang="en-US" altLang="zh-CN" dirty="0"/>
          </a:p>
          <a:p>
            <a:r>
              <a:rPr lang="zh-CN" altLang="en-US" dirty="0"/>
              <a:t>主动模式下，数据连接是由服务器向客户端发起的，被动模式下，数据连接是客户端向服务器发起的。</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a:t>
            </a:r>
            <a:r>
              <a:rPr lang="en-US" altLang="zh-CN" dirty="0"/>
              <a:t>FTP</a:t>
            </a:r>
            <a:r>
              <a:rPr lang="zh-CN" altLang="en-US" dirty="0"/>
              <a:t>协议有哪些安全问题呢？</a:t>
            </a:r>
            <a:endParaRPr lang="en-US" altLang="zh-CN" dirty="0"/>
          </a:p>
          <a:p>
            <a:r>
              <a:rPr lang="zh-CN" altLang="en-US" dirty="0"/>
              <a:t>首先，我们要知道</a:t>
            </a:r>
            <a:r>
              <a:rPr lang="en-US" altLang="zh-CN" dirty="0"/>
              <a:t>FTP</a:t>
            </a:r>
            <a:r>
              <a:rPr lang="zh-CN" altLang="en-US" dirty="0"/>
              <a:t>协议设计的时候很早，那个时候的数据都是明文传输的，登陆的账号、密码以及传输的文件全部都是明文传输，容易被窃听</a:t>
            </a:r>
            <a:endParaRPr lang="en-US" altLang="zh-CN" dirty="0"/>
          </a:p>
          <a:p>
            <a:r>
              <a:rPr lang="en-US" altLang="zh-CN" dirty="0"/>
              <a:t>2. </a:t>
            </a:r>
            <a:r>
              <a:rPr lang="zh-CN" altLang="en-US" dirty="0"/>
              <a:t>我们通过刚才的讲解，已经知道在</a:t>
            </a:r>
            <a:r>
              <a:rPr lang="en-US" altLang="zh-CN" dirty="0"/>
              <a:t>PORT</a:t>
            </a:r>
            <a:r>
              <a:rPr lang="zh-CN" altLang="en-US" dirty="0"/>
              <a:t>命令和</a:t>
            </a:r>
            <a:r>
              <a:rPr lang="en-US" altLang="zh-CN" dirty="0"/>
              <a:t>PASV</a:t>
            </a:r>
            <a:r>
              <a:rPr lang="zh-CN" altLang="en-US" dirty="0"/>
              <a:t>响应中都出现了新连接的地址、端口信息，这些数据都属于应用层数据。那么访问控制设备在处理的时候，就必须打破协议层的原则，因为一般的访问控制设备只过滤到网络层、传输层端口。</a:t>
            </a:r>
            <a:endParaRPr lang="en-US" altLang="zh-CN" dirty="0"/>
          </a:p>
          <a:p>
            <a:r>
              <a:rPr lang="en-US" altLang="zh-CN" dirty="0"/>
              <a:t>3. </a:t>
            </a:r>
            <a:r>
              <a:rPr lang="zh-CN" altLang="en-US" dirty="0"/>
              <a:t>数据连接支持从两个方向建立，访问控制设备可能需要开放从外到内的访问策略，造成安全隐患</a:t>
            </a:r>
            <a:endParaRPr lang="en-US" altLang="zh-CN"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4. PORT</a:t>
            </a:r>
            <a:r>
              <a:rPr lang="zh-CN" altLang="en-US" dirty="0"/>
              <a:t>命令中指定了服务器连接的地址和端口，容易造成</a:t>
            </a:r>
            <a:r>
              <a:rPr lang="en-US" altLang="zh-CN" dirty="0"/>
              <a:t>FTP</a:t>
            </a:r>
            <a:r>
              <a:rPr lang="zh-CN" altLang="en-US" dirty="0"/>
              <a:t>反弹攻击，将数据发给第三方</a:t>
            </a:r>
            <a:endParaRPr lang="en-US" altLang="zh-CN" dirty="0"/>
          </a:p>
          <a:p>
            <a:r>
              <a:rPr lang="en-US" altLang="zh-CN" dirty="0"/>
              <a:t>6. FTP</a:t>
            </a:r>
            <a:r>
              <a:rPr lang="zh-CN" altLang="en-US" dirty="0"/>
              <a:t>协议可以支持不同的用户可以访问服务器的不同目录，对文件和目录的权限也可以不一样。如果用户权限不合理，则会导致非授权访问</a:t>
            </a:r>
            <a:endParaRPr lang="en-US" altLang="zh-CN" dirty="0"/>
          </a:p>
          <a:p>
            <a:r>
              <a:rPr lang="en-US" altLang="zh-CN" dirty="0"/>
              <a:t>7. </a:t>
            </a:r>
            <a:r>
              <a:rPr lang="zh-CN" altLang="en-US" dirty="0"/>
              <a:t>最后</a:t>
            </a:r>
            <a:r>
              <a:rPr lang="en-US" altLang="zh-CN" dirty="0"/>
              <a:t>FTP</a:t>
            </a:r>
            <a:r>
              <a:rPr lang="zh-CN" altLang="en-US" dirty="0"/>
              <a:t>协议支持匿名用户，如果匿名用户可以读写，则可能带来版权问题</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接下来我们通过</a:t>
            </a:r>
            <a:r>
              <a:rPr lang="en-US" altLang="zh-CN" dirty="0" err="1"/>
              <a:t>wireshark</a:t>
            </a:r>
            <a:r>
              <a:rPr lang="zh-CN" altLang="en-US" dirty="0"/>
              <a:t>抓包演示一下</a:t>
            </a:r>
            <a:r>
              <a:rPr lang="en-US" altLang="zh-CN" dirty="0"/>
              <a:t>FTP</a:t>
            </a:r>
            <a:r>
              <a:rPr lang="zh-CN" altLang="en-US" dirty="0"/>
              <a:t>明文传输的数据。从这个图中我们可以看出，用户名为</a:t>
            </a:r>
            <a:r>
              <a:rPr lang="en-US" altLang="zh-CN" dirty="0" err="1"/>
              <a:t>thxywang</a:t>
            </a:r>
            <a:r>
              <a:rPr lang="en-US" altLang="zh-CN" dirty="0"/>
              <a:t>,</a:t>
            </a:r>
            <a:r>
              <a:rPr lang="zh-CN" altLang="en-US" dirty="0"/>
              <a:t>密码为</a:t>
            </a:r>
            <a:r>
              <a:rPr lang="en-US" altLang="zh-CN" dirty="0"/>
              <a:t>123456</a:t>
            </a:r>
            <a:r>
              <a:rPr lang="zh-CN" altLang="en-US" dirty="0"/>
              <a:t>。这个图只显示了控制连接，从中还是可以看出下载了</a:t>
            </a:r>
            <a:r>
              <a:rPr lang="en-US" altLang="zh-CN" dirty="0"/>
              <a:t>1.txt</a:t>
            </a:r>
            <a:r>
              <a:rPr lang="zh-CN" altLang="en-US" dirty="0"/>
              <a:t>文件，该文件内容在另一个连接中传输。</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a:t>
            </a:r>
            <a:r>
              <a:rPr lang="en-US" altLang="zh-CN" dirty="0" err="1"/>
              <a:t>wireshark</a:t>
            </a:r>
            <a:r>
              <a:rPr lang="en-US" altLang="zh-CN" dirty="0"/>
              <a:t> TCP</a:t>
            </a:r>
            <a:r>
              <a:rPr lang="zh-CN" altLang="en-US" dirty="0"/>
              <a:t>流追踪显示的信息，其中红色字体为用户发送的命令，蓝色字体为服务器返回的应答。从中可以看出，</a:t>
            </a:r>
            <a:endParaRPr lang="en-US" altLang="zh-CN" dirty="0"/>
          </a:p>
          <a:p>
            <a:r>
              <a:rPr lang="zh-CN" altLang="en-US" dirty="0"/>
              <a:t>全部都是明文传输的</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接下来我们举一个</a:t>
            </a:r>
            <a:r>
              <a:rPr lang="en-US" altLang="zh-CN" dirty="0"/>
              <a:t>FTP</a:t>
            </a:r>
            <a:r>
              <a:rPr lang="zh-CN" altLang="en-US" dirty="0"/>
              <a:t>反弹攻击的例子。</a:t>
            </a:r>
            <a:endParaRPr lang="en-US" altLang="zh-CN" dirty="0"/>
          </a:p>
          <a:p>
            <a:r>
              <a:rPr lang="zh-CN" altLang="en-US" dirty="0"/>
              <a:t>如果攻击者修改</a:t>
            </a:r>
            <a:r>
              <a:rPr lang="en-US" altLang="zh-CN" dirty="0"/>
              <a:t>PORT </a:t>
            </a:r>
            <a:r>
              <a:rPr lang="zh-CN" altLang="en-US" dirty="0"/>
              <a:t>后面的地址和端口为第三方的地址和端口，那么服务器端就会用</a:t>
            </a:r>
            <a:r>
              <a:rPr lang="en-US" altLang="zh-CN" dirty="0"/>
              <a:t>20</a:t>
            </a:r>
            <a:r>
              <a:rPr lang="zh-CN" altLang="en-US" dirty="0"/>
              <a:t>号端口连接第三方的这个地址和端口，将数据发给第三方。</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在我们想要上网时，首先遇到的一个问题就是如何将计算机接入到网络，如何进行网络配置的问题，最方便的就是利用动态主机配置协议即</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DHCP</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协议来自动配置网络信息。</a:t>
            </a:r>
            <a:endParaRPr lang="zh-CN" altLang="zh-CN" sz="1200" kern="100" dirty="0">
              <a:effectLst/>
              <a:latin typeface="等线" panose="02010600030101010101" pitchFamily="2" charset="-122"/>
              <a:ea typeface="等线" panose="02010600030101010101" pitchFamily="2" charset="-122"/>
              <a:cs typeface="Courier New" panose="02070309020205020404" pitchFamily="49" charset="0"/>
            </a:endParaRPr>
          </a:p>
          <a:p>
            <a:pPr indent="266700" algn="just"/>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另外，我们每天都会使用域名访问各种网络服务，因此有必要分析域名服务与用户查询相关的协议的安全性；</a:t>
            </a:r>
            <a:endParaRPr lang="zh-CN" altLang="zh-CN" sz="1200" kern="100" dirty="0">
              <a:effectLst/>
              <a:latin typeface="等线" panose="02010600030101010101" pitchFamily="2" charset="-122"/>
              <a:ea typeface="等线" panose="02010600030101010101" pitchFamily="2" charset="-122"/>
              <a:cs typeface="Courier New" panose="02070309020205020404" pitchFamily="49" charset="0"/>
            </a:endParaRPr>
          </a:p>
          <a:p>
            <a:pPr indent="266700" algn="just"/>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除此以外，电子邮件系统、文件传输与共享、远程登录、</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web</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服务等也是我们使用频繁的网络应用。</a:t>
            </a:r>
            <a:endParaRPr lang="zh-CN" altLang="zh-CN" sz="1200" kern="100" dirty="0">
              <a:effectLst/>
              <a:latin typeface="等线" panose="02010600030101010101" pitchFamily="2" charset="-122"/>
              <a:ea typeface="等线" panose="02010600030101010101" pitchFamily="2" charset="-122"/>
              <a:cs typeface="Courier New" panose="02070309020205020404" pitchFamily="49" charset="0"/>
            </a:endParaRPr>
          </a:p>
          <a:p>
            <a:pPr indent="266700" algn="just"/>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接下来我们就逐一分析这些应用的安全性。</a:t>
            </a:r>
            <a:endParaRPr lang="zh-CN" altLang="zh-CN" sz="1200" kern="100" dirty="0">
              <a:effectLst/>
              <a:latin typeface="等线" panose="02010600030101010101" pitchFamily="2" charset="-122"/>
              <a:ea typeface="等线" panose="02010600030101010101" pitchFamily="2" charset="-122"/>
              <a:cs typeface="Courier New" panose="02070309020205020404" pitchFamily="49" charset="0"/>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a:t>
            </a:r>
            <a:r>
              <a:rPr lang="en-US" altLang="zh-CN" dirty="0"/>
              <a:t>FTP</a:t>
            </a:r>
            <a:r>
              <a:rPr lang="zh-CN" altLang="en-US" dirty="0"/>
              <a:t>的这些安全问题，我们又该如何防范呢？</a:t>
            </a:r>
            <a:endParaRPr lang="en-US" altLang="zh-CN" dirty="0"/>
          </a:p>
          <a:p>
            <a:r>
              <a:rPr lang="en-US" altLang="zh-CN" dirty="0"/>
              <a:t>1</a:t>
            </a:r>
            <a:r>
              <a:rPr lang="zh-CN" altLang="en-US" dirty="0"/>
              <a:t>）针对明文传输的问题，我们能想到的第一个词就是加密。</a:t>
            </a:r>
            <a:endParaRPr lang="en-US" altLang="zh-CN" dirty="0"/>
          </a:p>
          <a:p>
            <a:r>
              <a:rPr lang="en-US" altLang="zh-CN" dirty="0"/>
              <a:t>    </a:t>
            </a:r>
            <a:r>
              <a:rPr lang="zh-CN" altLang="en-US" dirty="0"/>
              <a:t> 可以使用</a:t>
            </a:r>
            <a:r>
              <a:rPr lang="en-US" altLang="zh-CN" dirty="0"/>
              <a:t>SFTP</a:t>
            </a:r>
            <a:r>
              <a:rPr lang="zh-CN" altLang="en-US" dirty="0"/>
              <a:t>代替</a:t>
            </a:r>
            <a:r>
              <a:rPr lang="en-US" altLang="zh-CN" dirty="0"/>
              <a:t>FTP</a:t>
            </a:r>
            <a:r>
              <a:rPr lang="zh-CN" altLang="en-US" dirty="0"/>
              <a:t>来传输文件。</a:t>
            </a:r>
            <a:r>
              <a:rPr lang="en-US" altLang="zh-CN" dirty="0"/>
              <a:t>SFTP</a:t>
            </a:r>
            <a:r>
              <a:rPr lang="zh-CN" altLang="en-US" dirty="0"/>
              <a:t>是</a:t>
            </a:r>
            <a:r>
              <a:rPr lang="en-US" altLang="zh-CN" dirty="0"/>
              <a:t>SSH</a:t>
            </a:r>
            <a:r>
              <a:rPr lang="zh-CN" altLang="en-US" dirty="0"/>
              <a:t>文件传输协议，采用</a:t>
            </a:r>
            <a:r>
              <a:rPr lang="en-US" altLang="zh-CN" dirty="0"/>
              <a:t>SSH</a:t>
            </a:r>
            <a:r>
              <a:rPr lang="zh-CN" altLang="en-US" dirty="0"/>
              <a:t>来传输数据，也可以避免另开数据连接端口，带来安全隐患</a:t>
            </a:r>
            <a:endParaRPr lang="en-US" altLang="zh-CN" dirty="0"/>
          </a:p>
          <a:p>
            <a:r>
              <a:rPr lang="en-US" altLang="zh-CN" dirty="0"/>
              <a:t>2</a:t>
            </a:r>
            <a:r>
              <a:rPr lang="zh-CN" altLang="en-US" dirty="0"/>
              <a:t>）针对数据连接方向的问题，可以禁用</a:t>
            </a:r>
            <a:r>
              <a:rPr lang="en-US" altLang="zh-CN" dirty="0"/>
              <a:t>PORT</a:t>
            </a:r>
            <a:r>
              <a:rPr lang="zh-CN" altLang="en-US" dirty="0"/>
              <a:t>方式，只允许</a:t>
            </a:r>
            <a:r>
              <a:rPr lang="en-US" altLang="zh-CN" dirty="0"/>
              <a:t>PASV</a:t>
            </a:r>
            <a:r>
              <a:rPr lang="zh-CN" altLang="en-US" dirty="0"/>
              <a:t>方式。一般的</a:t>
            </a:r>
            <a:r>
              <a:rPr lang="en-US" altLang="zh-CN" dirty="0"/>
              <a:t>FTP</a:t>
            </a:r>
            <a:r>
              <a:rPr lang="zh-CN" altLang="en-US" dirty="0"/>
              <a:t>客户端默认都是只采用</a:t>
            </a:r>
            <a:r>
              <a:rPr lang="en-US" altLang="zh-CN" dirty="0"/>
              <a:t>PASV</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dirty="0"/>
              <a:t>3</a:t>
            </a:r>
            <a:r>
              <a:rPr lang="zh-CN" altLang="en-US" dirty="0"/>
              <a:t>）针对</a:t>
            </a:r>
            <a:r>
              <a:rPr lang="en-US" altLang="zh-CN" dirty="0"/>
              <a:t>FTP</a:t>
            </a:r>
            <a:r>
              <a:rPr lang="zh-CN" altLang="en-US" dirty="0"/>
              <a:t>反弹攻击，服务器端口可以增加检查，</a:t>
            </a:r>
            <a:r>
              <a:rPr lang="en-US" altLang="zh-CN" sz="1200" kern="0" dirty="0"/>
              <a:t>PORT</a:t>
            </a:r>
            <a:r>
              <a:rPr lang="zh-CN" altLang="en-US" sz="1200" kern="0" dirty="0"/>
              <a:t>命令的</a:t>
            </a:r>
            <a:r>
              <a:rPr lang="en-US" altLang="zh-CN" sz="1200" kern="0" dirty="0"/>
              <a:t>IP</a:t>
            </a:r>
            <a:r>
              <a:rPr lang="zh-CN" altLang="en-US" sz="1200" kern="0" dirty="0"/>
              <a:t>地址只能为客户端的地址，且端口号大于</a:t>
            </a:r>
            <a:r>
              <a:rPr lang="en-US" altLang="zh-CN" sz="1200" kern="0" dirty="0"/>
              <a:t>1024</a:t>
            </a:r>
            <a:endParaRPr lang="en-US" altLang="zh-CN" sz="1200" kern="0" dirty="0"/>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sz="1200" kern="0" dirty="0"/>
              <a:t>4</a:t>
            </a:r>
            <a:r>
              <a:rPr lang="zh-CN" altLang="en-US" sz="1200" kern="0" dirty="0"/>
              <a:t>）用户权限问题，遵循最小权限原则，不用</a:t>
            </a:r>
            <a:r>
              <a:rPr lang="en-US" altLang="zh-CN" sz="1200" kern="0" dirty="0"/>
              <a:t>root</a:t>
            </a:r>
            <a:r>
              <a:rPr lang="zh-CN" altLang="en-US" sz="1200" kern="0" dirty="0"/>
              <a:t>用户运行</a:t>
            </a:r>
            <a:endParaRPr lang="en-US" altLang="zh-CN" sz="1200" kern="0" dirty="0"/>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sz="1200" kern="0" dirty="0"/>
              <a:t>5</a:t>
            </a:r>
            <a:r>
              <a:rPr lang="zh-CN" altLang="en-US" sz="1200" kern="0" dirty="0"/>
              <a:t>）匿名</a:t>
            </a:r>
            <a:r>
              <a:rPr lang="en-US" altLang="zh-CN" sz="1200" kern="0" dirty="0"/>
              <a:t>FTP</a:t>
            </a:r>
            <a:r>
              <a:rPr lang="zh-CN" altLang="en-US" sz="1200" kern="0" dirty="0"/>
              <a:t>问题，可以不允许上传，或者取消匿名用户</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TFTP</a:t>
            </a:r>
            <a:r>
              <a:rPr lang="zh-CN" altLang="en-US" dirty="0"/>
              <a:t>协议是简单的文件传输协议，下层协议为</a:t>
            </a:r>
            <a:r>
              <a:rPr lang="en-US" altLang="zh-CN" dirty="0"/>
              <a:t>UDP</a:t>
            </a:r>
            <a:r>
              <a:rPr lang="zh-CN" altLang="en-US" dirty="0"/>
              <a:t>，传输过程中既不保证可靠性，安全性也几乎没有保证。我们从右边的口令破解攻击例子可以看出，</a:t>
            </a:r>
            <a:r>
              <a:rPr lang="en-US" altLang="zh-CN" dirty="0" err="1"/>
              <a:t>tftp</a:t>
            </a:r>
            <a:r>
              <a:rPr lang="zh-CN" altLang="en-US" dirty="0"/>
              <a:t>没有任何认证措施，如果服务器路径配置不当，攻击者可能获取到口令文件。</a:t>
            </a:r>
            <a:endParaRPr lang="en-US" altLang="zh-CN" dirty="0"/>
          </a:p>
          <a:p>
            <a:r>
              <a:rPr lang="en-US" altLang="zh-CN" dirty="0" err="1"/>
              <a:t>Tftp</a:t>
            </a:r>
            <a:r>
              <a:rPr lang="zh-CN" altLang="en-US" dirty="0"/>
              <a:t>的防范措施就是尽量不用此协议，目前一般也只有在嵌入式系统引导程序中烧写系统时使用。</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接下来我们要分析的应用协议是</a:t>
            </a:r>
            <a:r>
              <a:rPr lang="en-US" altLang="zh-CN" dirty="0"/>
              <a:t>telnet</a:t>
            </a:r>
            <a:r>
              <a:rPr lang="zh-CN" altLang="en-US" dirty="0"/>
              <a:t>协议。</a:t>
            </a:r>
            <a:r>
              <a:rPr lang="en-US" altLang="zh-CN" dirty="0"/>
              <a:t>telnet</a:t>
            </a:r>
            <a:r>
              <a:rPr lang="zh-CN" altLang="en-US" dirty="0"/>
              <a:t>是一种因特网远程终端访问标准，可以真实地模拟远程终端，并能对各种终端进行设置。它提供了基于口令的认证，传输的数据为文本信息。</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effectLst/>
                <a:latin typeface="宋体" panose="02010600030101010101" pitchFamily="2" charset="-122"/>
                <a:cs typeface="宋体" panose="02010600030101010101" pitchFamily="2" charset="-122"/>
              </a:rPr>
              <a:t>DHCP</a:t>
            </a:r>
            <a:r>
              <a:rPr lang="zh-CN" altLang="zh-CN" sz="1200" dirty="0">
                <a:effectLst/>
                <a:ea typeface="宋体" panose="02010600030101010101" pitchFamily="2" charset="-122"/>
                <a:cs typeface="宋体" panose="02010600030101010101" pitchFamily="2" charset="-122"/>
              </a:rPr>
              <a:t>可用来分配</a:t>
            </a:r>
            <a:r>
              <a:rPr lang="en-US" altLang="zh-CN" sz="1200" dirty="0">
                <a:effectLst/>
                <a:ea typeface="宋体" panose="02010600030101010101" pitchFamily="2" charset="-122"/>
                <a:cs typeface="宋体" panose="02010600030101010101" pitchFamily="2" charset="-122"/>
              </a:rPr>
              <a:t>IP</a:t>
            </a:r>
            <a:r>
              <a:rPr lang="zh-CN" altLang="zh-CN" sz="1200" dirty="0">
                <a:effectLst/>
                <a:ea typeface="宋体" panose="02010600030101010101" pitchFamily="2" charset="-122"/>
                <a:cs typeface="宋体" panose="02010600030101010101" pitchFamily="2" charset="-122"/>
              </a:rPr>
              <a:t>地址，并启动计算机的其它信息。通过</a:t>
            </a:r>
            <a:r>
              <a:rPr lang="en-US" altLang="zh-CN" sz="1200" dirty="0">
                <a:effectLst/>
                <a:ea typeface="宋体" panose="02010600030101010101" pitchFamily="2" charset="-122"/>
                <a:cs typeface="宋体" panose="02010600030101010101" pitchFamily="2" charset="-122"/>
              </a:rPr>
              <a:t>DHCP</a:t>
            </a:r>
            <a:r>
              <a:rPr lang="zh-CN" altLang="zh-CN" sz="1200" dirty="0">
                <a:effectLst/>
                <a:ea typeface="宋体" panose="02010600030101010101" pitchFamily="2" charset="-122"/>
                <a:cs typeface="宋体" panose="02010600030101010101" pitchFamily="2" charset="-122"/>
              </a:rPr>
              <a:t>，上网的主机可以获得</a:t>
            </a:r>
            <a:r>
              <a:rPr lang="en-US" altLang="zh-CN" sz="1200" dirty="0">
                <a:effectLst/>
                <a:ea typeface="宋体" panose="02010600030101010101" pitchFamily="2" charset="-122"/>
                <a:cs typeface="宋体" panose="02010600030101010101" pitchFamily="2" charset="-122"/>
              </a:rPr>
              <a:t>IP</a:t>
            </a:r>
            <a:r>
              <a:rPr lang="zh-CN" altLang="zh-CN" sz="1200" dirty="0">
                <a:effectLst/>
                <a:ea typeface="宋体" panose="02010600030101010101" pitchFamily="2" charset="-122"/>
                <a:cs typeface="宋体" panose="02010600030101010101" pitchFamily="2" charset="-122"/>
              </a:rPr>
              <a:t>地址、掩码、网关和域名服务器等信息。通过</a:t>
            </a:r>
            <a:r>
              <a:rPr lang="en-US" altLang="zh-CN" sz="1200" dirty="0">
                <a:effectLst/>
                <a:ea typeface="宋体" panose="02010600030101010101" pitchFamily="2" charset="-122"/>
                <a:cs typeface="宋体" panose="02010600030101010101" pitchFamily="2" charset="-122"/>
              </a:rPr>
              <a:t>DHCP</a:t>
            </a:r>
            <a:r>
              <a:rPr lang="zh-CN" altLang="zh-CN" sz="1200" dirty="0">
                <a:effectLst/>
                <a:ea typeface="宋体" panose="02010600030101010101" pitchFamily="2" charset="-122"/>
                <a:cs typeface="宋体" panose="02010600030101010101" pitchFamily="2" charset="-122"/>
              </a:rPr>
              <a:t>对</a:t>
            </a:r>
            <a:r>
              <a:rPr lang="en-US" altLang="zh-CN" sz="1200" dirty="0">
                <a:effectLst/>
                <a:ea typeface="宋体" panose="02010600030101010101" pitchFamily="2" charset="-122"/>
                <a:cs typeface="宋体" panose="02010600030101010101" pitchFamily="2" charset="-122"/>
              </a:rPr>
              <a:t>IP</a:t>
            </a:r>
            <a:r>
              <a:rPr lang="zh-CN" altLang="zh-CN" sz="1200" dirty="0">
                <a:effectLst/>
                <a:ea typeface="宋体" panose="02010600030101010101" pitchFamily="2" charset="-122"/>
                <a:cs typeface="宋体" panose="02010600030101010101" pitchFamily="2" charset="-122"/>
              </a:rPr>
              <a:t>地址的集中化管理，可以很容易为便携计算机分配</a:t>
            </a:r>
            <a:r>
              <a:rPr lang="en-US" altLang="zh-CN" sz="1200" dirty="0">
                <a:effectLst/>
                <a:ea typeface="宋体" panose="02010600030101010101" pitchFamily="2" charset="-122"/>
                <a:cs typeface="宋体" panose="02010600030101010101" pitchFamily="2" charset="-122"/>
              </a:rPr>
              <a:t>IP</a:t>
            </a:r>
            <a:r>
              <a:rPr lang="zh-CN" altLang="zh-CN" sz="1200" dirty="0">
                <a:effectLst/>
                <a:ea typeface="宋体" panose="02010600030101010101" pitchFamily="2" charset="-122"/>
                <a:cs typeface="宋体" panose="02010600030101010101" pitchFamily="2" charset="-122"/>
              </a:rPr>
              <a:t>地址。</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这是</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DHCP</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协议的工作过程，主机首先发送一个</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DHCP</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发现或</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回复报文，局域网内的服务器返回一个</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DHCP offer</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报文，该报文中包含了服务器给主机分配的地址等信息。由于可能存在多个</a:t>
            </a:r>
            <a:r>
              <a:rPr lang="en-US" altLang="zh-CN" sz="1200" kern="100" dirty="0" err="1">
                <a:effectLst/>
                <a:latin typeface="等线" panose="02010600030101010101" pitchFamily="2" charset="-122"/>
                <a:ea typeface="宋体" panose="02010600030101010101" pitchFamily="2" charset="-122"/>
                <a:cs typeface="宋体" panose="02010600030101010101" pitchFamily="2" charset="-122"/>
              </a:rPr>
              <a:t>dhcp</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 server</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，因此主机需要选择一个来发送</a:t>
            </a:r>
            <a:r>
              <a:rPr lang="en-US" altLang="zh-CN" sz="1200" kern="100" dirty="0" err="1">
                <a:effectLst/>
                <a:latin typeface="等线" panose="02010600030101010101" pitchFamily="2" charset="-122"/>
                <a:ea typeface="宋体" panose="02010600030101010101" pitchFamily="2" charset="-122"/>
                <a:cs typeface="宋体" panose="02010600030101010101" pitchFamily="2" charset="-122"/>
              </a:rPr>
              <a:t>dhcp</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 request</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报文，服务器再对这个申请进行确认。</a:t>
            </a:r>
            <a:endParaRPr lang="zh-CN" altLang="zh-CN" sz="1200" kern="100" dirty="0">
              <a:effectLst/>
              <a:latin typeface="等线" panose="02010600030101010101" pitchFamily="2" charset="-122"/>
              <a:ea typeface="等线" panose="02010600030101010101" pitchFamily="2" charset="-122"/>
              <a:cs typeface="Courier New" panose="02070309020205020404" pitchFamily="49" charset="0"/>
            </a:endParaRPr>
          </a:p>
          <a:p>
            <a:pPr algn="just"/>
            <a:r>
              <a:rPr lang="en-US" altLang="zh-CN" sz="1200" kern="100" dirty="0">
                <a:effectLst/>
                <a:latin typeface="宋体" panose="02010600030101010101" pitchFamily="2" charset="-122"/>
                <a:ea typeface="等线" panose="02010600030101010101" pitchFamily="2" charset="-122"/>
                <a:cs typeface="宋体" panose="02010600030101010101" pitchFamily="2" charset="-122"/>
              </a:rPr>
              <a:t>  </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大家可以思考一下，这个过程会存在什么安全问题呢？</a:t>
            </a:r>
            <a:endParaRPr lang="en-US" altLang="zh-CN" sz="1200" kern="100" dirty="0">
              <a:effectLst/>
              <a:latin typeface="等线" panose="02010600030101010101" pitchFamily="2" charset="-122"/>
              <a:ea typeface="宋体" panose="02010600030101010101" pitchFamily="2" charset="-122"/>
              <a:cs typeface="宋体" panose="02010600030101010101" pitchFamily="2" charset="-122"/>
            </a:endParaRPr>
          </a:p>
          <a:p>
            <a:pPr algn="just"/>
            <a:endParaRPr lang="en-US" altLang="zh-CN" sz="1200" kern="100" dirty="0">
              <a:effectLst/>
              <a:latin typeface="等线" panose="02010600030101010101" pitchFamily="2" charset="-122"/>
              <a:ea typeface="宋体" panose="02010600030101010101" pitchFamily="2" charset="-122"/>
              <a:cs typeface="Courier New" panose="02070309020205020404" pitchFamily="49" charset="0"/>
            </a:endParaRPr>
          </a:p>
          <a:p>
            <a:pPr algn="just"/>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首先，我们来看</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DHCP</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协议的工作场景，主机一开始是没有</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IP</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地址的，只有</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mac</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地址，所以</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DHCP</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是不是只能工作在本地网络中使用，攻击者是不能发送远程攻击的。</a:t>
            </a:r>
            <a:endParaRPr lang="zh-CN" altLang="zh-CN" sz="1200" kern="100" dirty="0">
              <a:effectLst/>
              <a:latin typeface="等线" panose="02010600030101010101" pitchFamily="2" charset="-122"/>
              <a:ea typeface="等线" panose="02010600030101010101" pitchFamily="2" charset="-122"/>
              <a:cs typeface="Courier New" panose="02070309020205020404" pitchFamily="49" charset="0"/>
            </a:endParaRPr>
          </a:p>
          <a:p>
            <a:pPr algn="just"/>
            <a:r>
              <a:rPr lang="en-US" altLang="zh-CN" sz="1200" kern="100" dirty="0">
                <a:effectLst/>
                <a:latin typeface="宋体" panose="02010600030101010101" pitchFamily="2" charset="-122"/>
                <a:ea typeface="等线" panose="02010600030101010101" pitchFamily="2" charset="-122"/>
                <a:cs typeface="宋体" panose="02010600030101010101" pitchFamily="2" charset="-122"/>
              </a:rPr>
              <a:t>  </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其次，我们再来看这个过程中有进行身份认证吗？答案是否定的。对于没有认证的双方，基于我们前面学过的知识，是不是可以判断出来是很容易遭受欺骗攻击的。这个欺骗可能存在两个方面：</a:t>
            </a:r>
            <a:endParaRPr lang="zh-CN" altLang="zh-CN" sz="1200" kern="100" dirty="0">
              <a:effectLst/>
              <a:latin typeface="等线" panose="02010600030101010101" pitchFamily="2" charset="-122"/>
              <a:ea typeface="等线" panose="02010600030101010101" pitchFamily="2" charset="-122"/>
              <a:cs typeface="Courier New" panose="02070309020205020404" pitchFamily="49" charset="0"/>
            </a:endParaRPr>
          </a:p>
          <a:p>
            <a:pPr marL="342900" lvl="0" indent="-342900" algn="just">
              <a:buFont typeface="+mj-lt"/>
              <a:buAutoNum type="arabicPeriod"/>
            </a:pP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冒充服务器。先压制合法的服务器，然后冒充服务器对客户端的请求进行应答，将主机跟网关的通信重定向到假冒的</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DHCP</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服务器，充当中间人。</a:t>
            </a:r>
            <a:endParaRPr lang="zh-CN" altLang="zh-CN" sz="1200" kern="100" dirty="0">
              <a:effectLst/>
              <a:latin typeface="等线" panose="02010600030101010101" pitchFamily="2" charset="-122"/>
              <a:ea typeface="等线" panose="02010600030101010101" pitchFamily="2" charset="-122"/>
              <a:cs typeface="Courier New" panose="02070309020205020404" pitchFamily="49" charset="0"/>
            </a:endParaRPr>
          </a:p>
          <a:p>
            <a:r>
              <a:rPr lang="en-US" altLang="zh-CN" sz="1200" dirty="0">
                <a:effectLst/>
                <a:ea typeface="宋体" panose="02010600030101010101" pitchFamily="2" charset="-122"/>
                <a:cs typeface="宋体" panose="02010600030101010101" pitchFamily="2" charset="-122"/>
              </a:rPr>
              <a:t>2.  </a:t>
            </a:r>
            <a:r>
              <a:rPr lang="zh-CN" altLang="zh-CN" sz="1200" dirty="0">
                <a:effectLst/>
                <a:ea typeface="宋体" panose="02010600030101010101" pitchFamily="2" charset="-122"/>
                <a:cs typeface="宋体" panose="02010600030101010101" pitchFamily="2" charset="-122"/>
              </a:rPr>
              <a:t>假冒客户端，模仿不同的主机</a:t>
            </a:r>
            <a:r>
              <a:rPr lang="en-US" altLang="zh-CN" sz="1200" dirty="0">
                <a:effectLst/>
                <a:ea typeface="宋体" panose="02010600030101010101" pitchFamily="2" charset="-122"/>
                <a:cs typeface="宋体" panose="02010600030101010101" pitchFamily="2" charset="-122"/>
              </a:rPr>
              <a:t>mac</a:t>
            </a:r>
            <a:r>
              <a:rPr lang="zh-CN" altLang="zh-CN" sz="1200" dirty="0">
                <a:effectLst/>
                <a:ea typeface="宋体" panose="02010600030101010101" pitchFamily="2" charset="-122"/>
                <a:cs typeface="宋体" panose="02010600030101010101" pitchFamily="2" charset="-122"/>
              </a:rPr>
              <a:t>地址，向合法服务器发出大量</a:t>
            </a:r>
            <a:r>
              <a:rPr lang="en-US" altLang="zh-CN" sz="1200" dirty="0" err="1">
                <a:effectLst/>
                <a:ea typeface="宋体" panose="02010600030101010101" pitchFamily="2" charset="-122"/>
                <a:cs typeface="宋体" panose="02010600030101010101" pitchFamily="2" charset="-122"/>
              </a:rPr>
              <a:t>dhcp</a:t>
            </a:r>
            <a:r>
              <a:rPr lang="zh-CN" altLang="zh-CN" sz="1200" dirty="0">
                <a:effectLst/>
                <a:ea typeface="宋体" panose="02010600030101010101" pitchFamily="2" charset="-122"/>
                <a:cs typeface="宋体" panose="02010600030101010101" pitchFamily="2" charset="-122"/>
              </a:rPr>
              <a:t>请求，导致服务器的</a:t>
            </a:r>
            <a:r>
              <a:rPr lang="en-US" altLang="zh-CN" sz="1200" dirty="0" err="1">
                <a:effectLst/>
                <a:ea typeface="宋体" panose="02010600030101010101" pitchFamily="2" charset="-122"/>
                <a:cs typeface="宋体" panose="02010600030101010101" pitchFamily="2" charset="-122"/>
              </a:rPr>
              <a:t>ip</a:t>
            </a:r>
            <a:r>
              <a:rPr lang="zh-CN" altLang="zh-CN" sz="1200" dirty="0">
                <a:effectLst/>
                <a:ea typeface="宋体" panose="02010600030101010101" pitchFamily="2" charset="-122"/>
                <a:cs typeface="宋体" panose="02010600030101010101" pitchFamily="2" charset="-122"/>
              </a:rPr>
              <a:t>地址耗尽，造成拒绝服务。</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那么针对</a:t>
            </a:r>
            <a:r>
              <a:rPr lang="en-US" altLang="zh-CN" sz="1200" kern="100" dirty="0" err="1">
                <a:effectLst/>
                <a:latin typeface="等线" panose="02010600030101010101" pitchFamily="2" charset="-122"/>
                <a:ea typeface="宋体" panose="02010600030101010101" pitchFamily="2" charset="-122"/>
                <a:cs typeface="宋体" panose="02010600030101010101" pitchFamily="2" charset="-122"/>
              </a:rPr>
              <a:t>dhcp</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的这些安全问题，我们又该如何防范呢？</a:t>
            </a:r>
            <a:endParaRPr lang="zh-CN" altLang="zh-CN" sz="1200" kern="100" dirty="0">
              <a:effectLst/>
              <a:latin typeface="等线" panose="02010600030101010101" pitchFamily="2" charset="-122"/>
              <a:ea typeface="等线" panose="02010600030101010101" pitchFamily="2" charset="-122"/>
              <a:cs typeface="Courier New" panose="02070309020205020404" pitchFamily="49" charset="0"/>
            </a:endParaRPr>
          </a:p>
          <a:p>
            <a:pPr marL="342900" lvl="0" indent="-342900" algn="just">
              <a:buFont typeface="+mj-lt"/>
              <a:buAutoNum type="arabicPeriod"/>
            </a:pP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针对假冒服务器和中间人攻击，可以在交换机上增加对报文的过滤，交换机只接收信任端口的报文，不转发非信任端口的报文，还可以在交换机上启用</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802.1x</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认证；</a:t>
            </a:r>
            <a:endParaRPr lang="zh-CN" altLang="zh-CN" sz="1200" kern="100" dirty="0">
              <a:effectLst/>
              <a:latin typeface="等线" panose="02010600030101010101" pitchFamily="2" charset="-122"/>
              <a:ea typeface="等线" panose="02010600030101010101" pitchFamily="2" charset="-122"/>
              <a:cs typeface="Courier New" panose="02070309020205020404" pitchFamily="49" charset="0"/>
            </a:endParaRPr>
          </a:p>
          <a:p>
            <a:pPr marL="342900" lvl="0" indent="-342900" algn="just">
              <a:buFont typeface="+mj-lt"/>
              <a:buAutoNum type="arabicPeriod"/>
            </a:pP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针对</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DHCP</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的</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DoS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攻击，可以扫描局域网内所有的</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mac</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地址并记录，检查报文中的客户端</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MAC</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地址，跟记录的</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MAC</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进行对比</a:t>
            </a:r>
            <a:endParaRPr lang="zh-CN" altLang="zh-CN" sz="1200" kern="100" dirty="0">
              <a:effectLst/>
              <a:latin typeface="等线" panose="02010600030101010101" pitchFamily="2" charset="-122"/>
              <a:ea typeface="等线" panose="02010600030101010101" pitchFamily="2" charset="-122"/>
              <a:cs typeface="Courier New" panose="02070309020205020404" pitchFamily="49" charset="0"/>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我们要分析的第二个应用是域名系统。域名系统大家应该都知道了，它是一个分布式的数据库系统，用来实现域名到</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IP</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或者</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IP</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到域名的映射。图中是</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x.moe.gov.cn</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主机解析</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mail.buaa.edu.cn</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的过程。主机先向本地</a:t>
            </a:r>
            <a:r>
              <a:rPr lang="en-US" altLang="zh-CN" sz="1200" kern="100" dirty="0" err="1">
                <a:effectLst/>
                <a:latin typeface="等线" panose="02010600030101010101" pitchFamily="2" charset="-122"/>
                <a:ea typeface="宋体" panose="02010600030101010101" pitchFamily="2" charset="-122"/>
                <a:cs typeface="宋体" panose="02010600030101010101" pitchFamily="2" charset="-122"/>
              </a:rPr>
              <a:t>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服务器</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dns.moe.gov.cn</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进行查询，本地</a:t>
            </a:r>
            <a:r>
              <a:rPr lang="en-US" altLang="zh-CN" sz="1200" kern="100" dirty="0" err="1">
                <a:effectLst/>
                <a:latin typeface="等线" panose="02010600030101010101" pitchFamily="2" charset="-122"/>
                <a:ea typeface="宋体" panose="02010600030101010101" pitchFamily="2" charset="-122"/>
                <a:cs typeface="宋体" panose="02010600030101010101" pitchFamily="2" charset="-122"/>
              </a:rPr>
              <a:t>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缓存没有该域名的记录，则向顶级域</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a:t>
            </a:r>
            <a:r>
              <a:rPr lang="en-US" altLang="zh-CN" sz="1200" kern="100" dirty="0" err="1">
                <a:effectLst/>
                <a:latin typeface="等线" panose="02010600030101010101" pitchFamily="2" charset="-122"/>
                <a:ea typeface="宋体" panose="02010600030101010101" pitchFamily="2" charset="-122"/>
                <a:cs typeface="宋体" panose="02010600030101010101" pitchFamily="2" charset="-122"/>
              </a:rPr>
              <a:t>cn</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域名服务器查询，</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a:t>
            </a:r>
            <a:r>
              <a:rPr lang="en-US" altLang="zh-CN" sz="1200" kern="100" dirty="0" err="1">
                <a:effectLst/>
                <a:latin typeface="等线" panose="02010600030101010101" pitchFamily="2" charset="-122"/>
                <a:ea typeface="宋体" panose="02010600030101010101" pitchFamily="2" charset="-122"/>
                <a:cs typeface="宋体" panose="02010600030101010101" pitchFamily="2" charset="-122"/>
              </a:rPr>
              <a:t>cn</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顶级域名服务器返回权威域名服务器</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dns.edu.cn</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的地址，本地</a:t>
            </a:r>
            <a:r>
              <a:rPr lang="en-US" altLang="zh-CN" sz="1200" kern="100" dirty="0" err="1">
                <a:effectLst/>
                <a:latin typeface="等线" panose="02010600030101010101" pitchFamily="2" charset="-122"/>
                <a:ea typeface="宋体" panose="02010600030101010101" pitchFamily="2" charset="-122"/>
                <a:cs typeface="宋体" panose="02010600030101010101" pitchFamily="2" charset="-122"/>
              </a:rPr>
              <a:t>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再向</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dns.edu.cn</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去查询，依次类推，依次</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dns.edu.cn</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和</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dns.buaa.edu.cn</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，本地</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获得查询结果，返回给用户主机。这个过程是一个迭代查询的过程。除了最开始的</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查询请求是用户主机发出的，后面的查询请求都是由本地</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服务器发起。</a:t>
            </a:r>
            <a:endParaRPr lang="en-US" altLang="zh-CN" sz="1200" kern="100" dirty="0">
              <a:effectLst/>
              <a:latin typeface="等线" panose="02010600030101010101" pitchFamily="2" charset="-122"/>
              <a:ea typeface="宋体" panose="02010600030101010101" pitchFamily="2" charset="-122"/>
              <a:cs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sz="1200" kern="100" dirty="0">
              <a:effectLst/>
              <a:latin typeface="等线" panose="02010600030101010101" pitchFamily="2" charset="-122"/>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kern="100" dirty="0">
                <a:effectLst/>
                <a:latin typeface="等线" panose="02010600030101010101" pitchFamily="2" charset="-122"/>
                <a:ea typeface="宋体" panose="02010600030101010101" pitchFamily="2" charset="-122"/>
                <a:cs typeface="Courier New" panose="02070309020205020404" pitchFamily="49" charset="0"/>
              </a:rPr>
              <a:t>讨论一下：如果美国对中国实施制裁，不让访问根域名服务器了，会怎样？</a:t>
            </a:r>
            <a:endParaRPr lang="zh-CN" altLang="zh-CN" sz="1200" kern="100" dirty="0">
              <a:effectLst/>
              <a:latin typeface="等线" panose="02010600030101010101" pitchFamily="2" charset="-122"/>
              <a:ea typeface="等线"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sz="1200" kern="100" dirty="0">
              <a:effectLst/>
              <a:latin typeface="等线" panose="02010600030101010101" pitchFamily="2" charset="-122"/>
              <a:ea typeface="宋体" panose="02010600030101010101" pitchFamily="2" charset="-122"/>
              <a:cs typeface="Courier New" panose="02070309020205020404" pitchFamily="49" charset="0"/>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just"/>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我们了解了</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的查询过程以后，再来分析一下</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协议的安全性。从层次上来看，</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协议的下层协议是</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UDP</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协议，</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UDP</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协议大家都知道是没有什么安全性和可靠性的</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自身也缺乏安全机制。</a:t>
            </a:r>
            <a:endParaRPr lang="zh-CN" altLang="zh-CN" sz="1200" kern="100" dirty="0">
              <a:effectLst/>
              <a:latin typeface="等线" panose="02010600030101010101" pitchFamily="2" charset="-122"/>
              <a:ea typeface="等线" panose="02010600030101010101" pitchFamily="2" charset="-122"/>
              <a:cs typeface="Courier New" panose="02070309020205020404" pitchFamily="49" charset="0"/>
            </a:endParaRPr>
          </a:p>
          <a:p>
            <a:pPr indent="266700" algn="just"/>
            <a:r>
              <a:rPr lang="en-US" altLang="zh-CN" sz="1200" kern="100" dirty="0">
                <a:effectLst/>
                <a:latin typeface="宋体" panose="02010600030101010101" pitchFamily="2" charset="-122"/>
                <a:ea typeface="等线" panose="02010600030101010101" pitchFamily="2" charset="-122"/>
                <a:cs typeface="宋体" panose="02010600030101010101" pitchFamily="2" charset="-122"/>
              </a:rPr>
              <a:t>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协议的最大缺陷是协议缺乏对请求信息和应答信息真实性的验证，很容易遭受欺骗类的攻击，包括</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欺骗攻击、</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缓存中毒、</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重定向等攻击。</a:t>
            </a:r>
            <a:endParaRPr lang="zh-CN" altLang="zh-CN" sz="1200" kern="100" dirty="0">
              <a:effectLst/>
              <a:latin typeface="等线" panose="02010600030101010101" pitchFamily="2" charset="-122"/>
              <a:ea typeface="等线" panose="02010600030101010101" pitchFamily="2" charset="-122"/>
              <a:cs typeface="Courier New" panose="02070309020205020404" pitchFamily="49" charset="0"/>
            </a:endParaRPr>
          </a:p>
          <a:p>
            <a:r>
              <a:rPr lang="zh-CN" altLang="zh-CN" sz="1200" dirty="0">
                <a:effectLst/>
                <a:ea typeface="宋体" panose="02010600030101010101" pitchFamily="2" charset="-122"/>
                <a:cs typeface="宋体" panose="02010600030101010101" pitchFamily="2" charset="-122"/>
              </a:rPr>
              <a:t>图中显示了用户</a:t>
            </a:r>
            <a:r>
              <a:rPr lang="en-US" altLang="zh-CN" sz="1200" dirty="0">
                <a:effectLst/>
                <a:ea typeface="宋体" panose="02010600030101010101" pitchFamily="2" charset="-122"/>
                <a:cs typeface="宋体" panose="02010600030101010101" pitchFamily="2" charset="-122"/>
              </a:rPr>
              <a:t>PC</a:t>
            </a:r>
            <a:r>
              <a:rPr lang="zh-CN" altLang="zh-CN" sz="1200" dirty="0">
                <a:effectLst/>
                <a:ea typeface="宋体" panose="02010600030101010101" pitchFamily="2" charset="-122"/>
                <a:cs typeface="宋体" panose="02010600030101010101" pitchFamily="2" charset="-122"/>
              </a:rPr>
              <a:t>发送的</a:t>
            </a:r>
            <a:r>
              <a:rPr lang="en-US" altLang="zh-CN" sz="1200" dirty="0">
                <a:effectLst/>
                <a:ea typeface="宋体" panose="02010600030101010101" pitchFamily="2" charset="-122"/>
                <a:cs typeface="宋体" panose="02010600030101010101" pitchFamily="2" charset="-122"/>
              </a:rPr>
              <a:t>DNS</a:t>
            </a:r>
            <a:r>
              <a:rPr lang="zh-CN" altLang="zh-CN" sz="1200" dirty="0">
                <a:effectLst/>
                <a:ea typeface="宋体" panose="02010600030101010101" pitchFamily="2" charset="-122"/>
                <a:cs typeface="宋体" panose="02010600030101010101" pitchFamily="2" charset="-122"/>
              </a:rPr>
              <a:t>请求被监听者监听，发送伪造的</a:t>
            </a:r>
            <a:r>
              <a:rPr lang="en-US" altLang="zh-CN" sz="1200" dirty="0">
                <a:effectLst/>
                <a:ea typeface="宋体" panose="02010600030101010101" pitchFamily="2" charset="-122"/>
                <a:cs typeface="宋体" panose="02010600030101010101" pitchFamily="2" charset="-122"/>
              </a:rPr>
              <a:t>DNS</a:t>
            </a:r>
            <a:r>
              <a:rPr lang="zh-CN" altLang="zh-CN" sz="1200" dirty="0">
                <a:effectLst/>
                <a:ea typeface="宋体" panose="02010600030101010101" pitchFamily="2" charset="-122"/>
                <a:cs typeface="宋体" panose="02010600030101010101" pitchFamily="2" charset="-122"/>
              </a:rPr>
              <a:t>解析信息给用户的过程，这就是一种典型的</a:t>
            </a:r>
            <a:r>
              <a:rPr lang="en-US" altLang="zh-CN" sz="1200" dirty="0">
                <a:effectLst/>
                <a:ea typeface="宋体" panose="02010600030101010101" pitchFamily="2" charset="-122"/>
                <a:cs typeface="宋体" panose="02010600030101010101" pitchFamily="2" charset="-122"/>
              </a:rPr>
              <a:t>DNS</a:t>
            </a:r>
            <a:r>
              <a:rPr lang="zh-CN" altLang="zh-CN" sz="1200" dirty="0">
                <a:effectLst/>
                <a:ea typeface="宋体" panose="02010600030101010101" pitchFamily="2" charset="-122"/>
                <a:cs typeface="宋体" panose="02010600030101010101" pitchFamily="2" charset="-122"/>
              </a:rPr>
              <a:t>欺骗攻击。</a:t>
            </a:r>
            <a:endParaRPr lang="zh-CN" alt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sz="1200" kern="100" dirty="0">
              <a:effectLst/>
              <a:latin typeface="等线" panose="02010600030101010101" pitchFamily="2" charset="-122"/>
              <a:ea typeface="宋体" panose="02010600030101010101" pitchFamily="2" charset="-122"/>
              <a:cs typeface="Courier New" panose="02070309020205020404" pitchFamily="49" charset="0"/>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just"/>
            <a:r>
              <a:rPr lang="en-US" altLang="zh-CN" sz="1200" kern="100" dirty="0">
                <a:effectLst/>
                <a:latin typeface="宋体" panose="02010600030101010101" pitchFamily="2" charset="-122"/>
                <a:ea typeface="等线" panose="02010600030101010101" pitchFamily="2" charset="-122"/>
                <a:cs typeface="宋体" panose="02010600030101010101" pitchFamily="2" charset="-122"/>
              </a:rPr>
              <a:t>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欺骗可能在解析过程的不同阶段进行欺骗，可以分为三个阶段：针对用户主机的响应欺骗、针对本地</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的响应欺骗、以及针对本地</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的请求欺骗，对应的攻击为</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用户欺骗攻击、</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缓存中毒攻击和</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重定向攻击。</a:t>
            </a:r>
            <a:endParaRPr lang="zh-CN" altLang="zh-CN" sz="1200" kern="100" dirty="0">
              <a:effectLst/>
              <a:latin typeface="等线" panose="02010600030101010101" pitchFamily="2" charset="-122"/>
              <a:ea typeface="等线" panose="02010600030101010101" pitchFamily="2" charset="-122"/>
              <a:cs typeface="Courier New" panose="02070309020205020404" pitchFamily="49" charset="0"/>
            </a:endParaRPr>
          </a:p>
          <a:p>
            <a:pPr indent="266700" algn="just"/>
            <a:r>
              <a:rPr lang="en-US" altLang="zh-CN" sz="1200" kern="100" dirty="0">
                <a:effectLst/>
                <a:latin typeface="宋体" panose="02010600030101010101" pitchFamily="2" charset="-122"/>
                <a:ea typeface="等线" panose="02010600030101010101" pitchFamily="2" charset="-122"/>
                <a:cs typeface="宋体" panose="02010600030101010101" pitchFamily="2" charset="-122"/>
              </a:rPr>
              <a:t>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用户欺骗攻击是攻击者伪造来自本地</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服务器的响应包，需要伪造包比真的服务器响应更快到达用户主机，这样用户主机解析得到的</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IP</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就是一个恶意的</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IP</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，并毒化用户主机的</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缓存；</a:t>
            </a:r>
            <a:endParaRPr lang="zh-CN" altLang="zh-CN" sz="1200" kern="100" dirty="0">
              <a:effectLst/>
              <a:latin typeface="等线" panose="02010600030101010101" pitchFamily="2" charset="-122"/>
              <a:ea typeface="等线" panose="02010600030101010101" pitchFamily="2" charset="-122"/>
              <a:cs typeface="Courier New" panose="02070309020205020404" pitchFamily="49" charset="0"/>
            </a:endParaRPr>
          </a:p>
          <a:p>
            <a:pPr algn="just"/>
            <a:r>
              <a:rPr lang="en-US" altLang="zh-CN" sz="1200" kern="100" dirty="0">
                <a:effectLst/>
                <a:latin typeface="宋体" panose="02010600030101010101" pitchFamily="2" charset="-122"/>
                <a:ea typeface="等线" panose="02010600030101010101" pitchFamily="2" charset="-122"/>
                <a:cs typeface="宋体" panose="02010600030101010101" pitchFamily="2" charset="-122"/>
              </a:rPr>
              <a:t>   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缓存中毒主要针对的是</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服务器缓存中毒，因此攻击对象是本地</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服务器。攻击者伪造其它服务器到本地</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服务器的响应，伪造的信息可能是单个域名的</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IP</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，也可能是某个权威域名服务器的</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IP</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。如果伪造权威域名服务器的</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IP</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为非法</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的</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IP</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，则本地</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服务器的所有用户</a:t>
            </a:r>
            <a:r>
              <a:rPr lang="zh-CN" altLang="zh-CN" sz="1200" kern="100" dirty="0">
                <a:effectLst/>
                <a:latin typeface="等线" panose="02010600030101010101" pitchFamily="2" charset="-122"/>
                <a:ea typeface="等线" panose="02010600030101010101" pitchFamily="2" charset="-122"/>
                <a:cs typeface="Courier New" panose="02070309020205020404" pitchFamily="49" charset="0"/>
              </a:rPr>
              <a:t>对该授权域的所有名字查询，都会被重定向到恶意</a:t>
            </a:r>
            <a:r>
              <a:rPr lang="en-US" altLang="zh-CN" sz="1200" kern="100" dirty="0">
                <a:effectLst/>
                <a:latin typeface="等线" panose="02010600030101010101" pitchFamily="2" charset="-122"/>
                <a:ea typeface="等线" panose="02010600030101010101" pitchFamily="2" charset="-122"/>
                <a:cs typeface="Courier New" panose="02070309020205020404" pitchFamily="49" charset="0"/>
              </a:rPr>
              <a:t>DNS</a:t>
            </a:r>
            <a:r>
              <a:rPr lang="zh-CN" altLang="zh-CN" sz="1200" kern="100" dirty="0">
                <a:effectLst/>
                <a:latin typeface="等线" panose="02010600030101010101" pitchFamily="2" charset="-122"/>
                <a:ea typeface="等线" panose="02010600030101010101" pitchFamily="2" charset="-122"/>
                <a:cs typeface="Courier New" panose="02070309020205020404" pitchFamily="49" charset="0"/>
              </a:rPr>
              <a:t>服务器，这种攻击影响面是很大的。</a:t>
            </a:r>
            <a:endParaRPr lang="zh-CN" altLang="zh-CN" sz="1200" kern="100" dirty="0">
              <a:effectLst/>
              <a:latin typeface="等线" panose="02010600030101010101" pitchFamily="2" charset="-122"/>
              <a:ea typeface="等线" panose="02010600030101010101" pitchFamily="2" charset="-122"/>
              <a:cs typeface="Courier New" panose="02070309020205020404" pitchFamily="49" charset="0"/>
            </a:endParaRPr>
          </a:p>
          <a:p>
            <a:r>
              <a:rPr lang="en-US" altLang="zh-CN" sz="1200" dirty="0">
                <a:effectLst/>
                <a:latin typeface="宋体" panose="02010600030101010101" pitchFamily="2" charset="-122"/>
                <a:cs typeface="宋体" panose="02010600030101010101" pitchFamily="2" charset="-122"/>
              </a:rPr>
              <a:t>DNS</a:t>
            </a:r>
            <a:r>
              <a:rPr lang="zh-CN" altLang="zh-CN" sz="1200" dirty="0">
                <a:effectLst/>
                <a:ea typeface="宋体" panose="02010600030101010101" pitchFamily="2" charset="-122"/>
                <a:cs typeface="宋体" panose="02010600030101010101" pitchFamily="2" charset="-122"/>
              </a:rPr>
              <a:t>重定向攻击是指攻击者将</a:t>
            </a:r>
            <a:r>
              <a:rPr lang="en-US" altLang="zh-CN" sz="1200" dirty="0">
                <a:effectLst/>
                <a:ea typeface="宋体" panose="02010600030101010101" pitchFamily="2" charset="-122"/>
                <a:cs typeface="宋体" panose="02010600030101010101" pitchFamily="2" charset="-122"/>
              </a:rPr>
              <a:t>DNS</a:t>
            </a:r>
            <a:r>
              <a:rPr lang="zh-CN" altLang="zh-CN" sz="1200" dirty="0">
                <a:effectLst/>
                <a:ea typeface="宋体" panose="02010600030101010101" pitchFamily="2" charset="-122"/>
                <a:cs typeface="宋体" panose="02010600030101010101" pitchFamily="2" charset="-122"/>
              </a:rPr>
              <a:t>域名查询重定向到恶意</a:t>
            </a:r>
            <a:r>
              <a:rPr lang="en-US" altLang="zh-CN" sz="1200" dirty="0">
                <a:effectLst/>
                <a:ea typeface="宋体" panose="02010600030101010101" pitchFamily="2" charset="-122"/>
                <a:cs typeface="宋体" panose="02010600030101010101" pitchFamily="2" charset="-122"/>
              </a:rPr>
              <a:t>DNS</a:t>
            </a:r>
            <a:r>
              <a:rPr lang="zh-CN" altLang="zh-CN" sz="1200" dirty="0">
                <a:effectLst/>
                <a:ea typeface="宋体" panose="02010600030101010101" pitchFamily="2" charset="-122"/>
                <a:cs typeface="宋体" panose="02010600030101010101" pitchFamily="2" charset="-122"/>
              </a:rPr>
              <a:t>服务器上，域名查询被劫持，有时也称为</a:t>
            </a:r>
            <a:r>
              <a:rPr lang="en-US" altLang="zh-CN" sz="1200" dirty="0">
                <a:effectLst/>
                <a:ea typeface="宋体" panose="02010600030101010101" pitchFamily="2" charset="-122"/>
                <a:cs typeface="宋体" panose="02010600030101010101" pitchFamily="2" charset="-122"/>
              </a:rPr>
              <a:t>DNS</a:t>
            </a:r>
            <a:r>
              <a:rPr lang="zh-CN" altLang="zh-CN" sz="1200" dirty="0">
                <a:effectLst/>
                <a:ea typeface="宋体" panose="02010600030101010101" pitchFamily="2" charset="-122"/>
                <a:cs typeface="宋体" panose="02010600030101010101" pitchFamily="2" charset="-122"/>
              </a:rPr>
              <a:t>劫持攻击，它往往跟</a:t>
            </a:r>
            <a:r>
              <a:rPr lang="en-US" altLang="zh-CN" sz="1200" dirty="0">
                <a:effectLst/>
                <a:ea typeface="宋体" panose="02010600030101010101" pitchFamily="2" charset="-122"/>
                <a:cs typeface="宋体" panose="02010600030101010101" pitchFamily="2" charset="-122"/>
              </a:rPr>
              <a:t>DNS</a:t>
            </a:r>
            <a:r>
              <a:rPr lang="zh-CN" altLang="zh-CN" sz="1200" dirty="0">
                <a:effectLst/>
                <a:ea typeface="宋体" panose="02010600030101010101" pitchFamily="2" charset="-122"/>
                <a:cs typeface="宋体" panose="02010600030101010101" pitchFamily="2" charset="-122"/>
              </a:rPr>
              <a:t>欺骗或</a:t>
            </a:r>
            <a:r>
              <a:rPr lang="en-US" altLang="zh-CN" sz="1200" dirty="0">
                <a:effectLst/>
                <a:ea typeface="宋体" panose="02010600030101010101" pitchFamily="2" charset="-122"/>
                <a:cs typeface="宋体" panose="02010600030101010101" pitchFamily="2" charset="-122"/>
              </a:rPr>
              <a:t>DNS</a:t>
            </a:r>
            <a:r>
              <a:rPr lang="zh-CN" altLang="zh-CN" sz="1200" dirty="0">
                <a:effectLst/>
                <a:ea typeface="宋体" panose="02010600030101010101" pitchFamily="2" charset="-122"/>
                <a:cs typeface="宋体" panose="02010600030101010101" pitchFamily="2" charset="-122"/>
              </a:rPr>
              <a:t>缓存攻击相结合。</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 针对这些</a:t>
            </a:r>
            <a:r>
              <a:rPr lang="en-US" altLang="zh-CN" sz="1200" kern="100" dirty="0">
                <a:effectLst/>
                <a:latin typeface="等线" panose="02010600030101010101" pitchFamily="2" charset="-122"/>
                <a:ea typeface="宋体" panose="02010600030101010101" pitchFamily="2" charset="-122"/>
                <a:cs typeface="宋体" panose="02010600030101010101" pitchFamily="2" charset="-122"/>
              </a:rPr>
              <a:t>DNS</a:t>
            </a: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攻击，如何进行防范呢？</a:t>
            </a:r>
            <a:endParaRPr lang="zh-CN" altLang="zh-CN" sz="1200" kern="100" dirty="0">
              <a:effectLst/>
              <a:latin typeface="等线" panose="02010600030101010101" pitchFamily="2" charset="-122"/>
              <a:ea typeface="等线" panose="02010600030101010101" pitchFamily="2" charset="-122"/>
              <a:cs typeface="Courier New" panose="02070309020205020404" pitchFamily="49" charset="0"/>
            </a:endParaRPr>
          </a:p>
          <a:p>
            <a:r>
              <a:rPr lang="en-US" altLang="zh-CN" sz="1200" dirty="0">
                <a:effectLst/>
                <a:latin typeface="宋体" panose="02010600030101010101" pitchFamily="2" charset="-122"/>
                <a:cs typeface="宋体" panose="02010600030101010101" pitchFamily="2" charset="-122"/>
              </a:rPr>
              <a:t>  </a:t>
            </a:r>
            <a:r>
              <a:rPr lang="zh-CN" altLang="zh-CN" sz="1200" dirty="0">
                <a:effectLst/>
                <a:ea typeface="宋体" panose="02010600030101010101" pitchFamily="2" charset="-122"/>
                <a:cs typeface="宋体" panose="02010600030101010101" pitchFamily="2" charset="-122"/>
              </a:rPr>
              <a:t>首先建议主机不要采用基于名字的认证，另外不要把秘密信息放在主机名中，这些手段都是非常有限的，比较有效的方法是采用</a:t>
            </a:r>
            <a:r>
              <a:rPr lang="en-US" altLang="zh-CN" sz="1200" dirty="0" err="1">
                <a:effectLst/>
                <a:ea typeface="宋体" panose="02010600030101010101" pitchFamily="2" charset="-122"/>
                <a:cs typeface="宋体" panose="02010600030101010101" pitchFamily="2" charset="-122"/>
              </a:rPr>
              <a:t>DNSSec</a:t>
            </a:r>
            <a:r>
              <a:rPr lang="zh-CN" altLang="zh-CN" sz="1200" dirty="0">
                <a:effectLst/>
                <a:ea typeface="宋体" panose="02010600030101010101" pitchFamily="2" charset="-122"/>
                <a:cs typeface="宋体" panose="02010600030101010101" pitchFamily="2" charset="-122"/>
              </a:rPr>
              <a:t>协议，虽然很多</a:t>
            </a:r>
            <a:r>
              <a:rPr lang="en-US" altLang="zh-CN" sz="1200" dirty="0">
                <a:effectLst/>
                <a:ea typeface="宋体" panose="02010600030101010101" pitchFamily="2" charset="-122"/>
                <a:cs typeface="宋体" panose="02010600030101010101" pitchFamily="2" charset="-122"/>
              </a:rPr>
              <a:t>DNS</a:t>
            </a:r>
            <a:r>
              <a:rPr lang="zh-CN" altLang="zh-CN" sz="1200" dirty="0">
                <a:effectLst/>
                <a:ea typeface="宋体" panose="02010600030101010101" pitchFamily="2" charset="-122"/>
                <a:cs typeface="宋体" panose="02010600030101010101" pitchFamily="2" charset="-122"/>
              </a:rPr>
              <a:t>服务器已经支持了</a:t>
            </a:r>
            <a:r>
              <a:rPr lang="en-US" altLang="zh-CN" sz="1200" dirty="0" err="1">
                <a:effectLst/>
                <a:ea typeface="宋体" panose="02010600030101010101" pitchFamily="2" charset="-122"/>
                <a:cs typeface="宋体" panose="02010600030101010101" pitchFamily="2" charset="-122"/>
              </a:rPr>
              <a:t>DNSSec</a:t>
            </a:r>
            <a:r>
              <a:rPr lang="zh-CN" altLang="zh-CN" sz="1200" dirty="0">
                <a:effectLst/>
                <a:ea typeface="宋体" panose="02010600030101010101" pitchFamily="2" charset="-122"/>
                <a:cs typeface="宋体" panose="02010600030101010101" pitchFamily="2" charset="-122"/>
              </a:rPr>
              <a:t>，但是还没有得到全面推广</a:t>
            </a:r>
            <a:r>
              <a:rPr lang="en-US" altLang="zh-CN" sz="1200" dirty="0">
                <a:effectLst/>
                <a:ea typeface="宋体" panose="02010600030101010101" pitchFamily="2" charset="-122"/>
                <a:cs typeface="宋体" panose="02010600030101010101" pitchFamily="2" charset="-122"/>
              </a:rPr>
              <a:t>(</a:t>
            </a:r>
            <a:r>
              <a:rPr lang="zh-CN" altLang="en-US" sz="1200" dirty="0">
                <a:effectLst/>
                <a:ea typeface="宋体" panose="02010600030101010101" pitchFamily="2" charset="-122"/>
                <a:cs typeface="宋体" panose="02010600030101010101" pitchFamily="2" charset="-122"/>
              </a:rPr>
              <a:t>仍存在很多问题）</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F6373EB8-6177-476F-B3E0-A0BD319A8C2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144574-CB4F-43D0-9A3C-5C0584BEBA4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advClick="0" advTm="3000">
        <p14:doors dir="vert"/>
      </p:transition>
    </mc:Choice>
    <mc:Fallback>
      <p:transition spd="slow" advClick="0" advTm="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6373EB8-6177-476F-B3E0-A0BD319A8C2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144574-CB4F-43D0-9A3C-5C0584BEBA4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advClick="0" advTm="3000">
        <p14:doors dir="vert"/>
      </p:transition>
    </mc:Choice>
    <mc:Fallback>
      <p:transition spd="slow" advClick="0" advTm="3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6373EB8-6177-476F-B3E0-A0BD319A8C2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144574-CB4F-43D0-9A3C-5C0584BEBA4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advClick="0" advTm="3000">
        <p14:doors dir="vert"/>
      </p:transition>
    </mc:Choice>
    <mc:Fallback>
      <p:transition spd="slow" advClick="0"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6373EB8-6177-476F-B3E0-A0BD319A8C2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144574-CB4F-43D0-9A3C-5C0584BEBA4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advClick="0" advTm="3000">
        <p14:doors dir="vert"/>
      </p:transition>
    </mc:Choice>
    <mc:Fallback>
      <p:transition spd="slow" advClick="0"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F6373EB8-6177-476F-B3E0-A0BD319A8C2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144574-CB4F-43D0-9A3C-5C0584BEBA4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advClick="0" advTm="3000">
        <p14:doors dir="vert"/>
      </p:transition>
    </mc:Choice>
    <mc:Fallback>
      <p:transition spd="slow" advClick="0"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F6373EB8-6177-476F-B3E0-A0BD319A8C2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144574-CB4F-43D0-9A3C-5C0584BEBA4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advClick="0" advTm="3000">
        <p14:doors dir="vert"/>
      </p:transition>
    </mc:Choice>
    <mc:Fallback>
      <p:transition spd="slow" advClick="0"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F6373EB8-6177-476F-B3E0-A0BD319A8C2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144574-CB4F-43D0-9A3C-5C0584BEBA4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advClick="0" advTm="3000">
        <p14:doors dir="vert"/>
      </p:transition>
    </mc:Choice>
    <mc:Fallback>
      <p:transition spd="slow" advClick="0" advTm="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F6373EB8-6177-476F-B3E0-A0BD319A8C2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144574-CB4F-43D0-9A3C-5C0584BEBA4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advClick="0" advTm="3000">
        <p14:doors dir="vert"/>
      </p:transition>
    </mc:Choice>
    <mc:Fallback>
      <p:transition spd="slow" advClick="0" advTm="3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6373EB8-6177-476F-B3E0-A0BD319A8C2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144574-CB4F-43D0-9A3C-5C0584BEBA4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advClick="0" advTm="3000">
        <p14:doors dir="vert"/>
      </p:transition>
    </mc:Choice>
    <mc:Fallback>
      <p:transition spd="slow" advClick="0" advTm="3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6373EB8-6177-476F-B3E0-A0BD319A8C2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144574-CB4F-43D0-9A3C-5C0584BEBA4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advClick="0" advTm="3000">
        <p14:doors dir="vert"/>
      </p:transition>
    </mc:Choice>
    <mc:Fallback>
      <p:transition spd="slow" advClick="0" advTm="3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6373EB8-6177-476F-B3E0-A0BD319A8C2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144574-CB4F-43D0-9A3C-5C0584BEBA4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advClick="0" advTm="3000">
        <p14:doors dir="vert"/>
      </p:transition>
    </mc:Choice>
    <mc:Fallback>
      <p:transition spd="slow" advClick="0" advTm="3000">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73EB8-6177-476F-B3E0-A0BD319A8C28}"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144574-CB4F-43D0-9A3C-5C0584BEBA4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advClick="0" advTm="3000">
        <p14:doors dir="vert"/>
      </p:transition>
    </mc:Choice>
    <mc:Fallback>
      <p:transition spd="slow" advClick="0"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7.xml"/><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image" Target="../media/image3.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7.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tags" Target="../tags/tag13.xml"/><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tags" Target="../tags/tag14.xml"/><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tags" Target="../tags/tag15.xml"/><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7.xml"/><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7.xml"/><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7.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image" Target="../media/image3.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7.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image" Target="../media/image3.png"/><Relationship Id="rId1" Type="http://schemas.openxmlformats.org/officeDocument/2006/relationships/image" Target="../media/image1.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1.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7.xml"/><Relationship Id="rId2" Type="http://schemas.openxmlformats.org/officeDocument/2006/relationships/tags" Target="../tags/tag21.xml"/><Relationship Id="rId1" Type="http://schemas.openxmlformats.org/officeDocument/2006/relationships/image" Target="../media/image1.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22.xml"/><Relationship Id="rId2" Type="http://schemas.openxmlformats.org/officeDocument/2006/relationships/image" Target="../media/image3.png"/><Relationship Id="rId1" Type="http://schemas.openxmlformats.org/officeDocument/2006/relationships/image" Target="../media/image1.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23.xml"/><Relationship Id="rId2" Type="http://schemas.openxmlformats.org/officeDocument/2006/relationships/image" Target="../media/image3.png"/><Relationship Id="rId1"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4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image" Target="../media/image3.png"/><Relationship Id="rId1" Type="http://schemas.openxmlformats.org/officeDocument/2006/relationships/image" Target="../media/image1.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26.xml"/><Relationship Id="rId2" Type="http://schemas.openxmlformats.org/officeDocument/2006/relationships/image" Target="../media/image3.png"/><Relationship Id="rId1" Type="http://schemas.openxmlformats.org/officeDocument/2006/relationships/image" Target="../media/image1.pn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27.xml"/><Relationship Id="rId2" Type="http://schemas.openxmlformats.org/officeDocument/2006/relationships/image" Target="../media/image3.png"/><Relationship Id="rId1" Type="http://schemas.openxmlformats.org/officeDocument/2006/relationships/image" Target="../media/image1.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47.xml.rels><?xml version="1.0" encoding="UTF-8" standalone="yes"?>
<Relationships xmlns="http://schemas.openxmlformats.org/package/2006/relationships"><Relationship Id="rId9" Type="http://schemas.openxmlformats.org/officeDocument/2006/relationships/tags" Target="../tags/tag35.xml"/><Relationship Id="rId8" Type="http://schemas.openxmlformats.org/officeDocument/2006/relationships/tags" Target="../tags/tag34.xml"/><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8" Type="http://schemas.openxmlformats.org/officeDocument/2006/relationships/slideLayout" Target="../slideLayouts/slideLayout7.xml"/><Relationship Id="rId47" Type="http://schemas.openxmlformats.org/officeDocument/2006/relationships/image" Target="../media/image3.png"/><Relationship Id="rId46" Type="http://schemas.openxmlformats.org/officeDocument/2006/relationships/tags" Target="../tags/tag72.xml"/><Relationship Id="rId45" Type="http://schemas.openxmlformats.org/officeDocument/2006/relationships/tags" Target="../tags/tag71.xml"/><Relationship Id="rId44" Type="http://schemas.openxmlformats.org/officeDocument/2006/relationships/tags" Target="../tags/tag70.xml"/><Relationship Id="rId43" Type="http://schemas.openxmlformats.org/officeDocument/2006/relationships/tags" Target="../tags/tag69.xml"/><Relationship Id="rId42" Type="http://schemas.openxmlformats.org/officeDocument/2006/relationships/tags" Target="../tags/tag68.xml"/><Relationship Id="rId41" Type="http://schemas.openxmlformats.org/officeDocument/2006/relationships/tags" Target="../tags/tag67.xml"/><Relationship Id="rId40" Type="http://schemas.openxmlformats.org/officeDocument/2006/relationships/tags" Target="../tags/tag66.xml"/><Relationship Id="rId4" Type="http://schemas.openxmlformats.org/officeDocument/2006/relationships/tags" Target="../tags/tag30.xml"/><Relationship Id="rId39" Type="http://schemas.openxmlformats.org/officeDocument/2006/relationships/tags" Target="../tags/tag65.xml"/><Relationship Id="rId38" Type="http://schemas.openxmlformats.org/officeDocument/2006/relationships/tags" Target="../tags/tag64.xml"/><Relationship Id="rId37" Type="http://schemas.openxmlformats.org/officeDocument/2006/relationships/tags" Target="../tags/tag63.xml"/><Relationship Id="rId36" Type="http://schemas.openxmlformats.org/officeDocument/2006/relationships/tags" Target="../tags/tag62.xml"/><Relationship Id="rId35" Type="http://schemas.openxmlformats.org/officeDocument/2006/relationships/tags" Target="../tags/tag61.xml"/><Relationship Id="rId34" Type="http://schemas.openxmlformats.org/officeDocument/2006/relationships/tags" Target="../tags/tag60.xml"/><Relationship Id="rId33" Type="http://schemas.openxmlformats.org/officeDocument/2006/relationships/tags" Target="../tags/tag59.xml"/><Relationship Id="rId32" Type="http://schemas.openxmlformats.org/officeDocument/2006/relationships/tags" Target="../tags/tag58.xml"/><Relationship Id="rId31" Type="http://schemas.openxmlformats.org/officeDocument/2006/relationships/tags" Target="../tags/tag57.xml"/><Relationship Id="rId30" Type="http://schemas.openxmlformats.org/officeDocument/2006/relationships/tags" Target="../tags/tag56.xml"/><Relationship Id="rId3" Type="http://schemas.openxmlformats.org/officeDocument/2006/relationships/tags" Target="../tags/tag29.xml"/><Relationship Id="rId29" Type="http://schemas.openxmlformats.org/officeDocument/2006/relationships/tags" Target="../tags/tag55.xml"/><Relationship Id="rId28" Type="http://schemas.openxmlformats.org/officeDocument/2006/relationships/tags" Target="../tags/tag54.xml"/><Relationship Id="rId27" Type="http://schemas.openxmlformats.org/officeDocument/2006/relationships/tags" Target="../tags/tag53.xml"/><Relationship Id="rId26" Type="http://schemas.openxmlformats.org/officeDocument/2006/relationships/tags" Target="../tags/tag52.xml"/><Relationship Id="rId25" Type="http://schemas.openxmlformats.org/officeDocument/2006/relationships/tags" Target="../tags/tag51.xml"/><Relationship Id="rId24" Type="http://schemas.openxmlformats.org/officeDocument/2006/relationships/tags" Target="../tags/tag50.xml"/><Relationship Id="rId23" Type="http://schemas.openxmlformats.org/officeDocument/2006/relationships/tags" Target="../tags/tag49.xml"/><Relationship Id="rId22" Type="http://schemas.openxmlformats.org/officeDocument/2006/relationships/tags" Target="../tags/tag48.xml"/><Relationship Id="rId21" Type="http://schemas.openxmlformats.org/officeDocument/2006/relationships/tags" Target="../tags/tag47.xml"/><Relationship Id="rId20" Type="http://schemas.openxmlformats.org/officeDocument/2006/relationships/tags" Target="../tags/tag46.xml"/><Relationship Id="rId2" Type="http://schemas.openxmlformats.org/officeDocument/2006/relationships/tags" Target="../tags/tag28.xml"/><Relationship Id="rId19" Type="http://schemas.openxmlformats.org/officeDocument/2006/relationships/tags" Target="../tags/tag45.xml"/><Relationship Id="rId18" Type="http://schemas.openxmlformats.org/officeDocument/2006/relationships/tags" Target="../tags/tag44.xml"/><Relationship Id="rId17" Type="http://schemas.openxmlformats.org/officeDocument/2006/relationships/tags" Target="../tags/tag43.xml"/><Relationship Id="rId16" Type="http://schemas.openxmlformats.org/officeDocument/2006/relationships/tags" Target="../tags/tag42.xml"/><Relationship Id="rId15" Type="http://schemas.openxmlformats.org/officeDocument/2006/relationships/tags" Target="../tags/tag41.xml"/><Relationship Id="rId14" Type="http://schemas.openxmlformats.org/officeDocument/2006/relationships/tags" Target="../tags/tag40.xml"/><Relationship Id="rId13" Type="http://schemas.openxmlformats.org/officeDocument/2006/relationships/tags" Target="../tags/tag39.xml"/><Relationship Id="rId12" Type="http://schemas.openxmlformats.org/officeDocument/2006/relationships/tags" Target="../tags/tag38.xml"/><Relationship Id="rId11" Type="http://schemas.openxmlformats.org/officeDocument/2006/relationships/tags" Target="../tags/tag37.xml"/><Relationship Id="rId10" Type="http://schemas.openxmlformats.org/officeDocument/2006/relationships/tags" Target="../tags/tag36.xml"/><Relationship Id="rId1"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1.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png"/></Relationships>
</file>

<file path=ppt/slides/_rels/slide5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74.xml"/><Relationship Id="rId3" Type="http://schemas.openxmlformats.org/officeDocument/2006/relationships/tags" Target="../tags/tag73.xml"/><Relationship Id="rId2" Type="http://schemas.openxmlformats.org/officeDocument/2006/relationships/image" Target="../media/image3.png"/><Relationship Id="rId1"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1.png"/></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75.xml"/><Relationship Id="rId2" Type="http://schemas.openxmlformats.org/officeDocument/2006/relationships/image" Target="../media/image3.png"/><Relationship Id="rId1" Type="http://schemas.openxmlformats.org/officeDocument/2006/relationships/image" Target="../media/image1.png"/></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76.xml"/><Relationship Id="rId2" Type="http://schemas.openxmlformats.org/officeDocument/2006/relationships/image" Target="../media/image3.png"/><Relationship Id="rId1"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1.png"/></Relationships>
</file>

<file path=ppt/slides/_rels/slide5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0.png"/><Relationship Id="rId3" Type="http://schemas.openxmlformats.org/officeDocument/2006/relationships/tags" Target="../tags/tag77.xml"/><Relationship Id="rId2" Type="http://schemas.openxmlformats.org/officeDocument/2006/relationships/image" Target="../media/image3.png"/><Relationship Id="rId1" Type="http://schemas.openxmlformats.org/officeDocument/2006/relationships/image" Target="../media/image1.png"/></Relationships>
</file>

<file path=ppt/slides/_rels/slide57.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7.xml"/><Relationship Id="rId5" Type="http://schemas.openxmlformats.org/officeDocument/2006/relationships/tags" Target="../tags/tag79.xml"/><Relationship Id="rId4" Type="http://schemas.openxmlformats.org/officeDocument/2006/relationships/tags" Target="../tags/tag78.xml"/><Relationship Id="rId3" Type="http://schemas.openxmlformats.org/officeDocument/2006/relationships/image" Target="../media/image21.png"/><Relationship Id="rId2" Type="http://schemas.openxmlformats.org/officeDocument/2006/relationships/oleObject" Target="../embeddings/oleObject1.bin"/><Relationship Id="rId1"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80.xml"/><Relationship Id="rId1" Type="http://schemas.openxmlformats.org/officeDocument/2006/relationships/image" Target="../media/image1.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81.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6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83.xml"/><Relationship Id="rId3" Type="http://schemas.openxmlformats.org/officeDocument/2006/relationships/tags" Target="../tags/tag82.xml"/><Relationship Id="rId2" Type="http://schemas.openxmlformats.org/officeDocument/2006/relationships/image" Target="../media/image3.png"/><Relationship Id="rId1" Type="http://schemas.openxmlformats.org/officeDocument/2006/relationships/image" Target="../media/image1.png"/></Relationships>
</file>

<file path=ppt/slides/_rels/slide6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image" Target="../media/image1.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image" Target="../media/image1.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84.xml"/><Relationship Id="rId1" Type="http://schemas.openxmlformats.org/officeDocument/2006/relationships/image" Target="../media/image1.png"/></Relationships>
</file>

<file path=ppt/slides/_rels/slide6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85.xml"/><Relationship Id="rId2" Type="http://schemas.openxmlformats.org/officeDocument/2006/relationships/image" Target="../media/image3.png"/><Relationship Id="rId1" Type="http://schemas.openxmlformats.org/officeDocument/2006/relationships/image" Target="../media/image1.png"/></Relationships>
</file>

<file path=ppt/slides/_rels/slide6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86.xml"/><Relationship Id="rId2" Type="http://schemas.openxmlformats.org/officeDocument/2006/relationships/image" Target="../media/image3.png"/><Relationship Id="rId1" Type="http://schemas.openxmlformats.org/officeDocument/2006/relationships/image" Target="../media/image1.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1.png"/></Relationships>
</file>

<file path=ppt/slides/_rels/slide67.xml.rels><?xml version="1.0" encoding="UTF-8" standalone="yes"?>
<Relationships xmlns="http://schemas.openxmlformats.org/package/2006/relationships"><Relationship Id="rId9" Type="http://schemas.openxmlformats.org/officeDocument/2006/relationships/tags" Target="../tags/tag94.xml"/><Relationship Id="rId8" Type="http://schemas.openxmlformats.org/officeDocument/2006/relationships/tags" Target="../tags/tag93.xml"/><Relationship Id="rId7" Type="http://schemas.openxmlformats.org/officeDocument/2006/relationships/tags" Target="../tags/tag92.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tags" Target="../tags/tag87.xml"/><Relationship Id="rId10" Type="http://schemas.openxmlformats.org/officeDocument/2006/relationships/slideLayout" Target="../slideLayouts/slideLayout7.xml"/><Relationship Id="rId1" Type="http://schemas.openxmlformats.org/officeDocument/2006/relationships/image" Target="../media/image1.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5.png"/><Relationship Id="rId1" Type="http://schemas.openxmlformats.org/officeDocument/2006/relationships/image" Target="../media/image1.png"/></Relationships>
</file>

<file path=ppt/slides/_rels/slide6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1.png"/></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98.xml"/><Relationship Id="rId2" Type="http://schemas.openxmlformats.org/officeDocument/2006/relationships/image" Target="../media/image3.png"/><Relationship Id="rId1" Type="http://schemas.openxmlformats.org/officeDocument/2006/relationships/image" Target="../media/image1.png"/></Relationships>
</file>

<file path=ppt/slides/_rels/slide7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6.jpeg"/><Relationship Id="rId3" Type="http://schemas.openxmlformats.org/officeDocument/2006/relationships/tags" Target="../tags/tag99.xml"/><Relationship Id="rId2" Type="http://schemas.openxmlformats.org/officeDocument/2006/relationships/image" Target="../media/image3.png"/><Relationship Id="rId1" Type="http://schemas.openxmlformats.org/officeDocument/2006/relationships/image" Target="../media/image1.png"/></Relationships>
</file>

<file path=ppt/slides/_rels/slide7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00.xml"/><Relationship Id="rId2" Type="http://schemas.openxmlformats.org/officeDocument/2006/relationships/image" Target="../media/image3.png"/><Relationship Id="rId1" Type="http://schemas.openxmlformats.org/officeDocument/2006/relationships/image" Target="../media/image1.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5.jpe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2" Type="http://schemas.openxmlformats.org/officeDocument/2006/relationships/slideLayout" Target="../slideLayouts/slideLayout7.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 name="椭圆 12"/>
          <p:cNvSpPr/>
          <p:nvPr/>
        </p:nvSpPr>
        <p:spPr>
          <a:xfrm>
            <a:off x="1663700" y="-571500"/>
            <a:ext cx="482600" cy="482600"/>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3104" t="7278" r="3104" b="7278"/>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6" name="椭圆 35"/>
          <p:cNvSpPr/>
          <p:nvPr/>
        </p:nvSpPr>
        <p:spPr>
          <a:xfrm>
            <a:off x="2489200" y="12700"/>
            <a:ext cx="7213600" cy="7213600"/>
          </a:xfrm>
          <a:prstGeom prst="ellipse">
            <a:avLst/>
          </a:prstGeom>
          <a:gradFill flip="none" rotWithShape="1">
            <a:gsLst>
              <a:gs pos="0">
                <a:srgbClr val="FFFFFF"/>
              </a:gs>
              <a:gs pos="100000">
                <a:srgbClr val="FFFFFF">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1787128" y="2356684"/>
            <a:ext cx="8617744" cy="1477328"/>
          </a:xfrm>
          <a:prstGeom prst="rect">
            <a:avLst/>
          </a:prstGeom>
          <a:noFill/>
        </p:spPr>
        <p:txBody>
          <a:bodyPr wrap="none" lIns="0" tIns="0" rIns="0" bIns="0" rtlCol="0">
            <a:spAutoFit/>
          </a:bodyPr>
          <a:lstStyle/>
          <a:p>
            <a:pPr algn="ctr"/>
            <a:r>
              <a:rPr lang="zh-CN" altLang="en-US" sz="9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方正正大黑简体" panose="02000000000000000000" pitchFamily="2" charset="-122"/>
                <a:ea typeface="方正正大黑简体" panose="02000000000000000000" pitchFamily="2" charset="-122"/>
              </a:rPr>
              <a:t>计算机网络安全</a:t>
            </a:r>
            <a:endParaRPr lang="zh-CN" altLang="en-US" sz="9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方正正大黑简体" panose="02000000000000000000" pitchFamily="2" charset="-122"/>
              <a:ea typeface="方正正大黑简体" panose="02000000000000000000" pitchFamily="2" charset="-122"/>
            </a:endParaRPr>
          </a:p>
        </p:txBody>
      </p:sp>
      <p:sp>
        <p:nvSpPr>
          <p:cNvPr id="31" name="文本框 30"/>
          <p:cNvSpPr txBox="1"/>
          <p:nvPr/>
        </p:nvSpPr>
        <p:spPr>
          <a:xfrm>
            <a:off x="4480173" y="4579026"/>
            <a:ext cx="3231654" cy="553998"/>
          </a:xfrm>
          <a:prstGeom prst="rect">
            <a:avLst/>
          </a:prstGeom>
          <a:noFill/>
        </p:spPr>
        <p:txBody>
          <a:bodyPr wrap="none" lIns="0" tIns="0" rIns="0" bIns="0" rtlCol="0">
            <a:spAutoFit/>
          </a:bodyPr>
          <a:lstStyle/>
          <a:p>
            <a:pPr algn="dist"/>
            <a:r>
              <a:rPr lang="zh-CN" altLang="en-US" sz="3600" spc="600" dirty="0">
                <a:gradFill>
                  <a:gsLst>
                    <a:gs pos="63000">
                      <a:srgbClr val="153B95"/>
                    </a:gs>
                    <a:gs pos="100000">
                      <a:schemeClr val="bg1"/>
                    </a:gs>
                  </a:gsLst>
                  <a:lin ang="5400000" scaled="1"/>
                </a:gradFill>
                <a:latin typeface="方正颜宋简体_准" panose="02000000000000000000" pitchFamily="2" charset="-122"/>
                <a:ea typeface="方正颜宋简体_准" panose="02000000000000000000" pitchFamily="2" charset="-122"/>
              </a:rPr>
              <a:t>华中科技大学</a:t>
            </a:r>
            <a:endParaRPr lang="zh-CN" altLang="en-US" sz="3600" spc="600" dirty="0">
              <a:gradFill>
                <a:gsLst>
                  <a:gs pos="63000">
                    <a:srgbClr val="153B95"/>
                  </a:gs>
                  <a:gs pos="100000">
                    <a:schemeClr val="bg1"/>
                  </a:gs>
                </a:gsLst>
                <a:lin ang="5400000" scaled="1"/>
              </a:gradFill>
              <a:latin typeface="方正颜宋简体_准" panose="02000000000000000000" pitchFamily="2" charset="-122"/>
              <a:ea typeface="方正颜宋简体_准" panose="02000000000000000000" pitchFamily="2" charset="-122"/>
            </a:endParaRPr>
          </a:p>
        </p:txBody>
      </p:sp>
      <p:sp>
        <p:nvSpPr>
          <p:cNvPr id="16" name="任意多边形: 形状 15"/>
          <p:cNvSpPr/>
          <p:nvPr/>
        </p:nvSpPr>
        <p:spPr>
          <a:xfrm>
            <a:off x="368152" y="4169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2" name="任意多边形: 形状 31"/>
          <p:cNvSpPr/>
          <p:nvPr/>
        </p:nvSpPr>
        <p:spPr>
          <a:xfrm>
            <a:off x="11328252" y="54207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rgbClr val="1B3B9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1000"/>
                                        <p:tgtEl>
                                          <p:spTgt spid="32"/>
                                        </p:tgtEl>
                                      </p:cBhvr>
                                    </p:animEffect>
                                    <p:anim calcmode="lin" valueType="num">
                                      <p:cBhvr>
                                        <p:cTn id="13" dur="1000" fill="hold"/>
                                        <p:tgtEl>
                                          <p:spTgt spid="32"/>
                                        </p:tgtEl>
                                        <p:attrNameLst>
                                          <p:attrName>ppt_x</p:attrName>
                                        </p:attrNameLst>
                                      </p:cBhvr>
                                      <p:tavLst>
                                        <p:tav tm="0">
                                          <p:val>
                                            <p:strVal val="#ppt_x"/>
                                          </p:val>
                                        </p:tav>
                                        <p:tav tm="100000">
                                          <p:val>
                                            <p:strVal val="#ppt_x"/>
                                          </p:val>
                                        </p:tav>
                                      </p:tavLst>
                                    </p:anim>
                                    <p:anim calcmode="lin" valueType="num">
                                      <p:cBhvr>
                                        <p:cTn id="14" dur="1000" fill="hold"/>
                                        <p:tgtEl>
                                          <p:spTgt spid="32"/>
                                        </p:tgtEl>
                                        <p:attrNameLst>
                                          <p:attrName>ppt_y</p:attrName>
                                        </p:attrNameLst>
                                      </p:cBhvr>
                                      <p:tavLst>
                                        <p:tav tm="0">
                                          <p:val>
                                            <p:strVal val="#ppt_y+.1"/>
                                          </p:val>
                                        </p:tav>
                                        <p:tav tm="100000">
                                          <p:val>
                                            <p:strVal val="#ppt_y"/>
                                          </p:val>
                                        </p:tav>
                                      </p:tavLst>
                                    </p:anim>
                                  </p:childTnLst>
                                </p:cTn>
                              </p:par>
                              <p:par>
                                <p:cTn id="15" presetID="22" presetClass="entr" presetSubtype="4"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down)">
                                      <p:cBhvr>
                                        <p:cTn id="17" dur="500"/>
                                        <p:tgtEl>
                                          <p:spTgt spid="31"/>
                                        </p:tgtEl>
                                      </p:cBhvr>
                                    </p:animEffect>
                                  </p:childTnLst>
                                </p:cTn>
                              </p:par>
                              <p:par>
                                <p:cTn id="18" presetID="47"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1000"/>
                                        <p:tgtEl>
                                          <p:spTgt spid="18"/>
                                        </p:tgtEl>
                                      </p:cBhvr>
                                    </p:animEffect>
                                    <p:anim calcmode="lin" valueType="num">
                                      <p:cBhvr>
                                        <p:cTn id="21" dur="1000" fill="hold"/>
                                        <p:tgtEl>
                                          <p:spTgt spid="18"/>
                                        </p:tgtEl>
                                        <p:attrNameLst>
                                          <p:attrName>ppt_x</p:attrName>
                                        </p:attrNameLst>
                                      </p:cBhvr>
                                      <p:tavLst>
                                        <p:tav tm="0">
                                          <p:val>
                                            <p:strVal val="#ppt_x"/>
                                          </p:val>
                                        </p:tav>
                                        <p:tav tm="100000">
                                          <p:val>
                                            <p:strVal val="#ppt_x"/>
                                          </p:val>
                                        </p:tav>
                                      </p:tavLst>
                                    </p:anim>
                                    <p:anim calcmode="lin" valueType="num">
                                      <p:cBhvr>
                                        <p:cTn id="2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1" grpId="0"/>
      <p:bldP spid="16" grpId="0" animBg="1"/>
      <p:bldP spid="3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3701111" y="653569"/>
            <a:ext cx="4789773"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DHCP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安全问题的防范</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27" name="文本框 26"/>
          <p:cNvSpPr txBox="1"/>
          <p:nvPr/>
        </p:nvSpPr>
        <p:spPr>
          <a:xfrm>
            <a:off x="1491464" y="1516209"/>
            <a:ext cx="8997242" cy="523220"/>
          </a:xfrm>
          <a:prstGeom prst="rect">
            <a:avLst/>
          </a:prstGeom>
          <a:noFill/>
        </p:spPr>
        <p:txBody>
          <a:bodyPr wrap="square">
            <a:spAutoFit/>
          </a:bodyPr>
          <a:lstStyle/>
          <a:p>
            <a:pPr marL="457200" indent="-457200">
              <a:buSzPct val="150000"/>
              <a:buBlip>
                <a:blip r:embed="rId2"/>
              </a:buBlip>
            </a:pP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针对假冒</a:t>
            </a:r>
            <a:r>
              <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DHCP Server</a:t>
            </a: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和中间人</a:t>
            </a:r>
            <a:endPar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28" name="PA-矩形 4"/>
          <p:cNvSpPr>
            <a:spLocks noChangeArrowheads="1"/>
          </p:cNvSpPr>
          <p:nvPr>
            <p:custDataLst>
              <p:tags r:id="rId3"/>
            </p:custDataLst>
          </p:nvPr>
        </p:nvSpPr>
        <p:spPr bwMode="auto">
          <a:xfrm>
            <a:off x="1491464" y="2244805"/>
            <a:ext cx="9495064" cy="1137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交换机只接收信任端口的报文，不转发非信任端口的报文；</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交换机启用</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802.1x</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认证。</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17" name="文本框 16"/>
          <p:cNvSpPr txBox="1"/>
          <p:nvPr/>
        </p:nvSpPr>
        <p:spPr>
          <a:xfrm>
            <a:off x="1491464" y="3677508"/>
            <a:ext cx="8997242" cy="523220"/>
          </a:xfrm>
          <a:prstGeom prst="rect">
            <a:avLst/>
          </a:prstGeom>
          <a:noFill/>
        </p:spPr>
        <p:txBody>
          <a:bodyPr wrap="square">
            <a:spAutoFit/>
          </a:bodyPr>
          <a:lstStyle/>
          <a:p>
            <a:pPr marL="457200" indent="-457200">
              <a:buSzPct val="150000"/>
              <a:buBlip>
                <a:blip r:embed="rId2"/>
              </a:buBlip>
            </a:pP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针对假冒</a:t>
            </a:r>
            <a:r>
              <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DHCP Server</a:t>
            </a: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和中间人</a:t>
            </a:r>
            <a:endPar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18" name="PA-矩形 4"/>
          <p:cNvSpPr>
            <a:spLocks noChangeArrowheads="1"/>
          </p:cNvSpPr>
          <p:nvPr>
            <p:custDataLst>
              <p:tags r:id="rId4"/>
            </p:custDataLst>
          </p:nvPr>
        </p:nvSpPr>
        <p:spPr bwMode="auto">
          <a:xfrm>
            <a:off x="1491464" y="4302193"/>
            <a:ext cx="9495064" cy="169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扫描并记录局域网内的</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MAC</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地址；</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检查报文中的</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CHADDR</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（客户端</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MAC</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地址）和记录的</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MAC</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地址进行对比。</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27"/>
                                        </p:tgtEl>
                                        <p:attrNameLst>
                                          <p:attrName>style.visibility</p:attrName>
                                        </p:attrNameLst>
                                      </p:cBhvr>
                                      <p:to>
                                        <p:strVal val="visible"/>
                                      </p:to>
                                    </p:set>
                                    <p:anim to="0" calcmode="lin" valueType="num">
                                      <p:cBhvr>
                                        <p:cTn id="13" dur="500" decel="100000" fill="hold">
                                          <p:stCondLst>
                                            <p:cond delay="0"/>
                                          </p:stCondLst>
                                        </p:cTn>
                                        <p:tgtEl>
                                          <p:spTgt spid="27"/>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27"/>
                                        </p:tgtEl>
                                      </p:cBhvr>
                                    </p:animEffect>
                                    <p:animScale>
                                      <p:cBhvr>
                                        <p:cTn id="15" dur="500" decel="100000" fill="hold">
                                          <p:stCondLst>
                                            <p:cond delay="0"/>
                                          </p:stCondLst>
                                        </p:cTn>
                                        <p:tgtEl>
                                          <p:spTgt spid="27"/>
                                        </p:tgtEl>
                                      </p:cBhvr>
                                      <p:by x="100000" y="100000"/>
                                      <p:from x="110000" y="110000"/>
                                      <p:to x="100000" y="100000"/>
                                    </p:animScale>
                                  </p:childTnLst>
                                </p:cTn>
                              </p:par>
                            </p:childTnLst>
                          </p:cTn>
                        </p:par>
                        <p:par>
                          <p:cTn id="16" fill="hold">
                            <p:stCondLst>
                              <p:cond delay="139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28"/>
                                        </p:tgtEl>
                                        <p:attrNameLst>
                                          <p:attrName>style.visibility</p:attrName>
                                        </p:attrNameLst>
                                      </p:cBhvr>
                                      <p:to>
                                        <p:strVal val="visible"/>
                                      </p:to>
                                    </p:set>
                                    <p:anim to="0" calcmode="lin" valueType="num">
                                      <p:cBhvr>
                                        <p:cTn id="19" dur="500" decel="100000" fill="hold">
                                          <p:stCondLst>
                                            <p:cond delay="0"/>
                                          </p:stCondLst>
                                        </p:cTn>
                                        <p:tgtEl>
                                          <p:spTgt spid="28"/>
                                        </p:tgtEl>
                                        <p:attrNameLst>
                                          <p:attrName>ppt_y</p:attrName>
                                        </p:attrNameLst>
                                      </p:cBhvr>
                                      <p:tavLst>
                                        <p:tav tm="0">
                                          <p:val>
                                            <p:strVal val="ppt_y+0.02"/>
                                          </p:val>
                                        </p:tav>
                                        <p:tav tm="100000">
                                          <p:val>
                                            <p:strVal val="#ppt_y"/>
                                          </p:val>
                                        </p:tav>
                                      </p:tavLst>
                                    </p:anim>
                                    <p:animEffect transition="in" filter="fade">
                                      <p:cBhvr>
                                        <p:cTn id="20" dur="500">
                                          <p:stCondLst>
                                            <p:cond delay="0"/>
                                          </p:stCondLst>
                                        </p:cTn>
                                        <p:tgtEl>
                                          <p:spTgt spid="28"/>
                                        </p:tgtEl>
                                      </p:cBhvr>
                                    </p:animEffect>
                                    <p:animScale>
                                      <p:cBhvr>
                                        <p:cTn id="21" dur="500" decel="100000" fill="hold">
                                          <p:stCondLst>
                                            <p:cond delay="0"/>
                                          </p:stCondLst>
                                        </p:cTn>
                                        <p:tgtEl>
                                          <p:spTgt spid="28"/>
                                        </p:tgtEl>
                                      </p:cBhvr>
                                      <p:by x="100000" y="100000"/>
                                      <p:from x="110000" y="110000"/>
                                      <p:to x="100000" y="100000"/>
                                    </p:animScale>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iterate type="wd">
                                    <p:tmPct val="10000"/>
                                  </p:iterate>
                                  <p:childTnLst>
                                    <p:set>
                                      <p:cBhvr>
                                        <p:cTn id="25" dur="1" fill="hold">
                                          <p:stCondLst>
                                            <p:cond delay="0"/>
                                          </p:stCondLst>
                                        </p:cTn>
                                        <p:tgtEl>
                                          <p:spTgt spid="17"/>
                                        </p:tgtEl>
                                        <p:attrNameLst>
                                          <p:attrName>style.visibility</p:attrName>
                                        </p:attrNameLst>
                                      </p:cBhvr>
                                      <p:to>
                                        <p:strVal val="visible"/>
                                      </p:to>
                                    </p:set>
                                    <p:anim to="0" calcmode="lin" valueType="num">
                                      <p:cBhvr>
                                        <p:cTn id="26" dur="500" decel="100000" fill="hold">
                                          <p:stCondLst>
                                            <p:cond delay="0"/>
                                          </p:stCondLst>
                                        </p:cTn>
                                        <p:tgtEl>
                                          <p:spTgt spid="17"/>
                                        </p:tgtEl>
                                        <p:attrNameLst>
                                          <p:attrName>ppt_y</p:attrName>
                                        </p:attrNameLst>
                                      </p:cBhvr>
                                      <p:tavLst>
                                        <p:tav tm="0">
                                          <p:val>
                                            <p:strVal val="ppt_y+0.02"/>
                                          </p:val>
                                        </p:tav>
                                        <p:tav tm="100000">
                                          <p:val>
                                            <p:strVal val="#ppt_y"/>
                                          </p:val>
                                        </p:tav>
                                      </p:tavLst>
                                    </p:anim>
                                    <p:animEffect transition="in" filter="fade">
                                      <p:cBhvr>
                                        <p:cTn id="27" dur="500">
                                          <p:stCondLst>
                                            <p:cond delay="0"/>
                                          </p:stCondLst>
                                        </p:cTn>
                                        <p:tgtEl>
                                          <p:spTgt spid="17"/>
                                        </p:tgtEl>
                                      </p:cBhvr>
                                    </p:animEffect>
                                    <p:animScale>
                                      <p:cBhvr>
                                        <p:cTn id="28" dur="500" decel="100000" fill="hold">
                                          <p:stCondLst>
                                            <p:cond delay="0"/>
                                          </p:stCondLst>
                                        </p:cTn>
                                        <p:tgtEl>
                                          <p:spTgt spid="17"/>
                                        </p:tgtEl>
                                      </p:cBhvr>
                                      <p:by x="100000" y="100000"/>
                                      <p:from x="110000" y="110000"/>
                                      <p:to x="100000" y="100000"/>
                                    </p:animScale>
                                  </p:childTnLst>
                                </p:cTn>
                              </p:par>
                            </p:childTnLst>
                          </p:cTn>
                        </p:par>
                        <p:par>
                          <p:cTn id="29" fill="hold">
                            <p:stCondLst>
                              <p:cond delay="1399"/>
                            </p:stCondLst>
                            <p:childTnLst>
                              <p:par>
                                <p:cTn id="30" presetID="10" presetClass="entr" presetSubtype="0" fill="hold" grpId="0" nodeType="afterEffect">
                                  <p:stCondLst>
                                    <p:cond delay="0"/>
                                  </p:stCondLst>
                                  <p:iterate type="wd">
                                    <p:tmPct val="10000"/>
                                  </p:iterate>
                                  <p:childTnLst>
                                    <p:set>
                                      <p:cBhvr>
                                        <p:cTn id="31" dur="1" fill="hold">
                                          <p:stCondLst>
                                            <p:cond delay="0"/>
                                          </p:stCondLst>
                                        </p:cTn>
                                        <p:tgtEl>
                                          <p:spTgt spid="18"/>
                                        </p:tgtEl>
                                        <p:attrNameLst>
                                          <p:attrName>style.visibility</p:attrName>
                                        </p:attrNameLst>
                                      </p:cBhvr>
                                      <p:to>
                                        <p:strVal val="visible"/>
                                      </p:to>
                                    </p:set>
                                    <p:anim to="0" calcmode="lin" valueType="num">
                                      <p:cBhvr>
                                        <p:cTn id="32" dur="500" decel="100000" fill="hold">
                                          <p:stCondLst>
                                            <p:cond delay="0"/>
                                          </p:stCondLst>
                                        </p:cTn>
                                        <p:tgtEl>
                                          <p:spTgt spid="18"/>
                                        </p:tgtEl>
                                        <p:attrNameLst>
                                          <p:attrName>ppt_y</p:attrName>
                                        </p:attrNameLst>
                                      </p:cBhvr>
                                      <p:tavLst>
                                        <p:tav tm="0">
                                          <p:val>
                                            <p:strVal val="ppt_y+0.02"/>
                                          </p:val>
                                        </p:tav>
                                        <p:tav tm="100000">
                                          <p:val>
                                            <p:strVal val="#ppt_y"/>
                                          </p:val>
                                        </p:tav>
                                      </p:tavLst>
                                    </p:anim>
                                    <p:animEffect transition="in" filter="fade">
                                      <p:cBhvr>
                                        <p:cTn id="33" dur="500">
                                          <p:stCondLst>
                                            <p:cond delay="0"/>
                                          </p:stCondLst>
                                        </p:cTn>
                                        <p:tgtEl>
                                          <p:spTgt spid="18"/>
                                        </p:tgtEl>
                                      </p:cBhvr>
                                    </p:animEffect>
                                    <p:animScale>
                                      <p:cBhvr>
                                        <p:cTn id="34" dur="500" decel="100000" fill="hold">
                                          <p:stCondLst>
                                            <p:cond delay="0"/>
                                          </p:stCondLst>
                                        </p:cTn>
                                        <p:tgtEl>
                                          <p:spTgt spid="18"/>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7" grpId="0"/>
      <p:bldP spid="28" grpId="0"/>
      <p:bldP spid="17"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31462" t="41067" r="19510" b="14269"/>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grpSp>
        <p:nvGrpSpPr>
          <p:cNvPr id="9" name="组合 8"/>
          <p:cNvGrpSpPr/>
          <p:nvPr/>
        </p:nvGrpSpPr>
        <p:grpSpPr>
          <a:xfrm>
            <a:off x="426473" y="326002"/>
            <a:ext cx="7545335" cy="1023878"/>
            <a:chOff x="380753" y="256554"/>
            <a:chExt cx="7545335" cy="1023878"/>
          </a:xfrm>
        </p:grpSpPr>
        <p:sp>
          <p:nvSpPr>
            <p:cNvPr id="18" name="文本框 17"/>
            <p:cNvSpPr txBox="1"/>
            <p:nvPr/>
          </p:nvSpPr>
          <p:spPr>
            <a:xfrm>
              <a:off x="380753" y="256554"/>
              <a:ext cx="7545335" cy="677108"/>
            </a:xfrm>
            <a:prstGeom prst="rect">
              <a:avLst/>
            </a:prstGeom>
            <a:noFill/>
          </p:spPr>
          <p:txBody>
            <a:bodyPr wrap="none" lIns="0" tIns="0" rIns="0" bIns="0" rtlCol="0">
              <a:spAutoFit/>
            </a:bodyPr>
            <a:lstStyle/>
            <a:p>
              <a:r>
                <a:rPr lang="zh-CN" altLang="en-US"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第</a:t>
              </a:r>
              <a:r>
                <a:rPr lang="en-US" altLang="zh-CN"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2</a:t>
              </a:r>
              <a:r>
                <a:rPr lang="zh-CN" altLang="en-US"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章  </a:t>
              </a:r>
              <a:r>
                <a:rPr lang="en-US" altLang="zh-CN"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Internet</a:t>
              </a:r>
              <a:r>
                <a:rPr lang="zh-CN" altLang="en-US"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协议的安全性</a:t>
              </a:r>
              <a:endParaRPr lang="zh-CN" altLang="en-US"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26" name="文本框 25"/>
            <p:cNvSpPr txBox="1"/>
            <p:nvPr/>
          </p:nvSpPr>
          <p:spPr>
            <a:xfrm>
              <a:off x="500758" y="1064988"/>
              <a:ext cx="2121791" cy="215444"/>
            </a:xfrm>
            <a:prstGeom prst="rect">
              <a:avLst/>
            </a:prstGeom>
            <a:noFill/>
          </p:spPr>
          <p:txBody>
            <a:bodyPr wrap="square" lIns="0" tIns="0" rIns="0" bIns="0" rtlCol="0">
              <a:spAutoFit/>
            </a:bodyPr>
            <a:lstStyle/>
            <a:p>
              <a:pPr algn="dist"/>
              <a:endParaRPr lang="zh-CN" altLang="en-US" sz="1400" i="1" dirty="0">
                <a:solidFill>
                  <a:schemeClr val="bg1">
                    <a:lumMod val="65000"/>
                  </a:schemeClr>
                </a:solidFill>
                <a:latin typeface="方正正大黑简体" panose="02000000000000000000" pitchFamily="2" charset="-122"/>
                <a:ea typeface="方正正大黑简体" panose="02000000000000000000" pitchFamily="2" charset="-122"/>
              </a:endParaRPr>
            </a:p>
          </p:txBody>
        </p:sp>
      </p:grpSp>
      <p:sp>
        <p:nvSpPr>
          <p:cNvPr id="32" name="任意多边形: 形状 31"/>
          <p:cNvSpPr/>
          <p:nvPr/>
        </p:nvSpPr>
        <p:spPr>
          <a:xfrm>
            <a:off x="11328252" y="54207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rgbClr val="1B3B9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1" name="组合 10"/>
          <p:cNvGrpSpPr/>
          <p:nvPr/>
        </p:nvGrpSpPr>
        <p:grpSpPr>
          <a:xfrm>
            <a:off x="2654193" y="1740639"/>
            <a:ext cx="6536941" cy="1099688"/>
            <a:chOff x="1672155" y="1953172"/>
            <a:chExt cx="5943394" cy="999836"/>
          </a:xfrm>
        </p:grpSpPr>
        <p:grpSp>
          <p:nvGrpSpPr>
            <p:cNvPr id="10" name="组合 9"/>
            <p:cNvGrpSpPr/>
            <p:nvPr/>
          </p:nvGrpSpPr>
          <p:grpSpPr>
            <a:xfrm>
              <a:off x="1672155" y="1953172"/>
              <a:ext cx="5943394" cy="600299"/>
              <a:chOff x="1442976" y="2200774"/>
              <a:chExt cx="5943394" cy="600299"/>
            </a:xfrm>
          </p:grpSpPr>
          <p:sp>
            <p:nvSpPr>
              <p:cNvPr id="25" name="矩形: 圆角 24"/>
              <p:cNvSpPr/>
              <p:nvPr/>
            </p:nvSpPr>
            <p:spPr>
              <a:xfrm>
                <a:off x="1442976" y="2200774"/>
                <a:ext cx="5943394"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13" name="矩形: 圆角 12"/>
              <p:cNvSpPr/>
              <p:nvPr/>
            </p:nvSpPr>
            <p:spPr>
              <a:xfrm>
                <a:off x="1483658" y="2228867"/>
                <a:ext cx="730389"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01</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33" name="文本框 32"/>
            <p:cNvSpPr txBox="1"/>
            <p:nvPr/>
          </p:nvSpPr>
          <p:spPr>
            <a:xfrm>
              <a:off x="2547704" y="2057551"/>
              <a:ext cx="4993230" cy="895457"/>
            </a:xfrm>
            <a:prstGeom prst="rect">
              <a:avLst/>
            </a:prstGeom>
            <a:noFill/>
          </p:spPr>
          <p:txBody>
            <a:bodyPr wrap="none" lIns="0" tIns="0" rIns="0" bIns="0" rtlCol="0">
              <a:spAutoFit/>
            </a:bodyPr>
            <a:lstStyle/>
            <a:p>
              <a:pPr algn="ctr"/>
              <a:r>
                <a:rPr lang="zh-CN" altLang="en-US" sz="3200" dirty="0">
                  <a:solidFill>
                    <a:schemeClr val="bg1"/>
                  </a:solidFill>
                  <a:latin typeface="方正正大黑简体" panose="02000000000000000000" pitchFamily="2" charset="-122"/>
                  <a:ea typeface="方正正大黑简体" panose="02000000000000000000" pitchFamily="2" charset="-122"/>
                </a:rPr>
                <a:t>动态主机配置协议</a:t>
              </a:r>
              <a:r>
                <a:rPr lang="en-US" altLang="zh-CN" sz="3200" dirty="0">
                  <a:solidFill>
                    <a:schemeClr val="bg1"/>
                  </a:solidFill>
                  <a:latin typeface="方正正大黑简体" panose="02000000000000000000" pitchFamily="2" charset="-122"/>
                  <a:ea typeface="方正正大黑简体" panose="02000000000000000000" pitchFamily="2" charset="-122"/>
                </a:rPr>
                <a:t>——DHCP</a:t>
              </a:r>
              <a:endParaRPr lang="en-US" altLang="zh-CN" sz="3200" dirty="0">
                <a:solidFill>
                  <a:schemeClr val="bg1"/>
                </a:solidFill>
                <a:latin typeface="方正正大黑简体" panose="02000000000000000000" pitchFamily="2" charset="-122"/>
                <a:ea typeface="方正正大黑简体" panose="02000000000000000000" pitchFamily="2" charset="-122"/>
              </a:endParaRPr>
            </a:p>
            <a:p>
              <a:endParaRPr lang="zh-CN" altLang="en-US" sz="3200" dirty="0">
                <a:solidFill>
                  <a:srgbClr val="FFC000"/>
                </a:solidFill>
                <a:latin typeface="方正正大黑简体" panose="02000000000000000000" pitchFamily="2" charset="-122"/>
                <a:ea typeface="方正正大黑简体" panose="02000000000000000000" pitchFamily="2" charset="-122"/>
              </a:endParaRPr>
            </a:p>
          </p:txBody>
        </p:sp>
      </p:grpSp>
      <p:grpSp>
        <p:nvGrpSpPr>
          <p:cNvPr id="37" name="组合 36"/>
          <p:cNvGrpSpPr/>
          <p:nvPr/>
        </p:nvGrpSpPr>
        <p:grpSpPr>
          <a:xfrm>
            <a:off x="3972318" y="2662648"/>
            <a:ext cx="5923434" cy="660250"/>
            <a:chOff x="1672156" y="1953172"/>
            <a:chExt cx="5184161" cy="600299"/>
          </a:xfrm>
        </p:grpSpPr>
        <p:grpSp>
          <p:nvGrpSpPr>
            <p:cNvPr id="38" name="组合 37"/>
            <p:cNvGrpSpPr/>
            <p:nvPr/>
          </p:nvGrpSpPr>
          <p:grpSpPr>
            <a:xfrm>
              <a:off x="1672156" y="1953172"/>
              <a:ext cx="5184161" cy="600299"/>
              <a:chOff x="1442977" y="2200774"/>
              <a:chExt cx="5184161" cy="600299"/>
            </a:xfrm>
          </p:grpSpPr>
          <p:sp>
            <p:nvSpPr>
              <p:cNvPr id="40" name="矩形: 圆角 39"/>
              <p:cNvSpPr/>
              <p:nvPr/>
            </p:nvSpPr>
            <p:spPr>
              <a:xfrm>
                <a:off x="1442977" y="2200774"/>
                <a:ext cx="5184161"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1" name="矩形: 圆角 40"/>
              <p:cNvSpPr/>
              <p:nvPr/>
            </p:nvSpPr>
            <p:spPr>
              <a:xfrm>
                <a:off x="1475321" y="2228867"/>
                <a:ext cx="711155"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02</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39" name="文本框 38"/>
            <p:cNvSpPr txBox="1"/>
            <p:nvPr/>
          </p:nvSpPr>
          <p:spPr>
            <a:xfrm>
              <a:off x="3096689" y="2037878"/>
              <a:ext cx="3066827" cy="447729"/>
            </a:xfrm>
            <a:prstGeom prst="rect">
              <a:avLst/>
            </a:prstGeom>
            <a:noFill/>
          </p:spPr>
          <p:txBody>
            <a:bodyPr wrap="none" lIns="0" tIns="0" rIns="0" bIns="0" rtlCol="0">
              <a:spAutoFit/>
            </a:bodyPr>
            <a:lstStyle/>
            <a:p>
              <a:r>
                <a:rPr lang="zh-CN" altLang="en-US" sz="3200" dirty="0">
                  <a:solidFill>
                    <a:srgbClr val="FFC000"/>
                  </a:solidFill>
                  <a:latin typeface="方正正大黑简体" panose="02000000000000000000" pitchFamily="2" charset="-122"/>
                  <a:ea typeface="方正正大黑简体" panose="02000000000000000000" pitchFamily="2" charset="-122"/>
                </a:rPr>
                <a:t>域名系统</a:t>
              </a:r>
              <a:r>
                <a:rPr lang="en-US" altLang="zh-CN" sz="3200" dirty="0">
                  <a:solidFill>
                    <a:srgbClr val="FFC000"/>
                  </a:solidFill>
                  <a:latin typeface="方正正大黑简体" panose="02000000000000000000" pitchFamily="2" charset="-122"/>
                  <a:ea typeface="方正正大黑简体" panose="02000000000000000000" pitchFamily="2" charset="-122"/>
                </a:rPr>
                <a:t>——DNS</a:t>
              </a:r>
              <a:endParaRPr lang="en-US" altLang="zh-CN" sz="3200" dirty="0">
                <a:solidFill>
                  <a:srgbClr val="FFC000"/>
                </a:solidFill>
                <a:latin typeface="方正正大黑简体" panose="02000000000000000000" pitchFamily="2" charset="-122"/>
                <a:ea typeface="方正正大黑简体" panose="02000000000000000000" pitchFamily="2" charset="-122"/>
              </a:endParaRPr>
            </a:p>
          </p:txBody>
        </p:sp>
      </p:grpSp>
      <p:grpSp>
        <p:nvGrpSpPr>
          <p:cNvPr id="42" name="组合 41"/>
          <p:cNvGrpSpPr/>
          <p:nvPr/>
        </p:nvGrpSpPr>
        <p:grpSpPr>
          <a:xfrm>
            <a:off x="2619688" y="3582163"/>
            <a:ext cx="6571446" cy="660250"/>
            <a:chOff x="1672156" y="1953172"/>
            <a:chExt cx="5516816" cy="600299"/>
          </a:xfrm>
        </p:grpSpPr>
        <p:grpSp>
          <p:nvGrpSpPr>
            <p:cNvPr id="43" name="组合 42"/>
            <p:cNvGrpSpPr/>
            <p:nvPr/>
          </p:nvGrpSpPr>
          <p:grpSpPr>
            <a:xfrm>
              <a:off x="1672156" y="1953172"/>
              <a:ext cx="5516816" cy="600299"/>
              <a:chOff x="1442977" y="2200774"/>
              <a:chExt cx="5516816" cy="600299"/>
            </a:xfrm>
          </p:grpSpPr>
          <p:sp>
            <p:nvSpPr>
              <p:cNvPr id="45" name="矩形: 圆角 44"/>
              <p:cNvSpPr/>
              <p:nvPr/>
            </p:nvSpPr>
            <p:spPr>
              <a:xfrm>
                <a:off x="1442977" y="2200774"/>
                <a:ext cx="5516816"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6" name="矩形: 圆角 45"/>
              <p:cNvSpPr/>
              <p:nvPr/>
            </p:nvSpPr>
            <p:spPr>
              <a:xfrm>
                <a:off x="1475662" y="2228867"/>
                <a:ext cx="729724"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03</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44" name="文本框 43"/>
            <p:cNvSpPr txBox="1"/>
            <p:nvPr/>
          </p:nvSpPr>
          <p:spPr>
            <a:xfrm>
              <a:off x="3792541" y="2058390"/>
              <a:ext cx="1596050" cy="447729"/>
            </a:xfrm>
            <a:prstGeom prst="rect">
              <a:avLst/>
            </a:prstGeom>
            <a:noFill/>
          </p:spPr>
          <p:txBody>
            <a:bodyPr wrap="none" lIns="0" tIns="0" rIns="0" bIns="0" rtlCol="0">
              <a:spAutoFit/>
            </a:bodyPr>
            <a:lstStyle/>
            <a:p>
              <a:r>
                <a:rPr lang="en-US" altLang="zh-CN" sz="3200" dirty="0">
                  <a:solidFill>
                    <a:schemeClr val="bg1"/>
                  </a:solidFill>
                  <a:latin typeface="方正正大黑简体" panose="02000000000000000000" pitchFamily="2" charset="-122"/>
                  <a:ea typeface="方正正大黑简体" panose="02000000000000000000" pitchFamily="2" charset="-122"/>
                </a:rPr>
                <a:t> FTP</a:t>
              </a:r>
              <a:r>
                <a:rPr lang="zh-CN" altLang="en-US" sz="3200" dirty="0">
                  <a:solidFill>
                    <a:schemeClr val="bg1"/>
                  </a:solidFill>
                  <a:latin typeface="方正正大黑简体" panose="02000000000000000000" pitchFamily="2" charset="-122"/>
                  <a:ea typeface="方正正大黑简体" panose="02000000000000000000" pitchFamily="2" charset="-122"/>
                </a:rPr>
                <a:t>协议</a:t>
              </a:r>
              <a:endParaRPr lang="zh-CN" altLang="en-US" sz="3200" dirty="0">
                <a:solidFill>
                  <a:schemeClr val="bg1"/>
                </a:solidFill>
                <a:latin typeface="方正正大黑简体" panose="02000000000000000000" pitchFamily="2" charset="-122"/>
                <a:ea typeface="方正正大黑简体" panose="02000000000000000000" pitchFamily="2" charset="-122"/>
              </a:endParaRPr>
            </a:p>
          </p:txBody>
        </p:sp>
      </p:grpSp>
      <p:grpSp>
        <p:nvGrpSpPr>
          <p:cNvPr id="47" name="组合 46"/>
          <p:cNvGrpSpPr/>
          <p:nvPr/>
        </p:nvGrpSpPr>
        <p:grpSpPr>
          <a:xfrm>
            <a:off x="3972318" y="4501678"/>
            <a:ext cx="5923434" cy="660250"/>
            <a:chOff x="1672156" y="1953171"/>
            <a:chExt cx="4490974" cy="600299"/>
          </a:xfrm>
        </p:grpSpPr>
        <p:grpSp>
          <p:nvGrpSpPr>
            <p:cNvPr id="48" name="组合 47"/>
            <p:cNvGrpSpPr/>
            <p:nvPr/>
          </p:nvGrpSpPr>
          <p:grpSpPr>
            <a:xfrm>
              <a:off x="1672156" y="1953171"/>
              <a:ext cx="4490974" cy="600299"/>
              <a:chOff x="1442977" y="2200773"/>
              <a:chExt cx="4490974" cy="600299"/>
            </a:xfrm>
          </p:grpSpPr>
          <p:sp>
            <p:nvSpPr>
              <p:cNvPr id="50" name="矩形: 圆角 49"/>
              <p:cNvSpPr/>
              <p:nvPr/>
            </p:nvSpPr>
            <p:spPr>
              <a:xfrm>
                <a:off x="1442977" y="2200773"/>
                <a:ext cx="4490974"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1" name="矩形: 圆角 50"/>
              <p:cNvSpPr/>
              <p:nvPr/>
            </p:nvSpPr>
            <p:spPr>
              <a:xfrm>
                <a:off x="1476912" y="2237858"/>
                <a:ext cx="636305" cy="53512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04</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49" name="文本框 48"/>
            <p:cNvSpPr txBox="1"/>
            <p:nvPr/>
          </p:nvSpPr>
          <p:spPr>
            <a:xfrm>
              <a:off x="2403123" y="2051235"/>
              <a:ext cx="3689802" cy="447729"/>
            </a:xfrm>
            <a:prstGeom prst="rect">
              <a:avLst/>
            </a:prstGeom>
            <a:noFill/>
          </p:spPr>
          <p:txBody>
            <a:bodyPr wrap="none" lIns="0" tIns="0" rIns="0" bIns="0" rtlCol="0">
              <a:spAutoFit/>
            </a:bodyPr>
            <a:lstStyle/>
            <a:p>
              <a:r>
                <a:rPr lang="zh-CN" altLang="en-US" sz="3200" dirty="0">
                  <a:solidFill>
                    <a:schemeClr val="bg1"/>
                  </a:solidFill>
                  <a:latin typeface="方正正大黑简体" panose="02000000000000000000" pitchFamily="2" charset="-122"/>
                  <a:ea typeface="方正正大黑简体" panose="02000000000000000000" pitchFamily="2" charset="-122"/>
                </a:rPr>
                <a:t>远程登录协议</a:t>
              </a:r>
              <a:r>
                <a:rPr lang="en-US" altLang="zh-CN" sz="3200" dirty="0">
                  <a:solidFill>
                    <a:schemeClr val="bg1"/>
                  </a:solidFill>
                  <a:latin typeface="方正正大黑简体" panose="02000000000000000000" pitchFamily="2" charset="-122"/>
                  <a:ea typeface="方正正大黑简体" panose="02000000000000000000" pitchFamily="2" charset="-122"/>
                </a:rPr>
                <a:t>——Telnet</a:t>
              </a:r>
              <a:endParaRPr lang="en-US" altLang="zh-CN" sz="3200" dirty="0">
                <a:solidFill>
                  <a:schemeClr val="bg1"/>
                </a:solidFill>
                <a:latin typeface="方正正大黑简体" panose="02000000000000000000" pitchFamily="2" charset="-122"/>
                <a:ea typeface="方正正大黑简体" panose="02000000000000000000" pitchFamily="2" charset="-122"/>
              </a:endParaRPr>
            </a:p>
          </p:txBody>
        </p:sp>
      </p:grpSp>
      <p:grpSp>
        <p:nvGrpSpPr>
          <p:cNvPr id="14" name="组合 13"/>
          <p:cNvGrpSpPr/>
          <p:nvPr/>
        </p:nvGrpSpPr>
        <p:grpSpPr>
          <a:xfrm>
            <a:off x="8671068" y="1502263"/>
            <a:ext cx="1261641" cy="914400"/>
            <a:chOff x="8171726" y="1006998"/>
            <a:chExt cx="1261641" cy="914400"/>
          </a:xfrm>
        </p:grpSpPr>
        <p:sp>
          <p:nvSpPr>
            <p:cNvPr id="12" name="椭圆 11"/>
            <p:cNvSpPr/>
            <p:nvPr/>
          </p:nvSpPr>
          <p:spPr>
            <a:xfrm>
              <a:off x="8171726" y="1006998"/>
              <a:ext cx="914400" cy="914400"/>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9248172" y="1516284"/>
              <a:ext cx="185195" cy="185195"/>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椭圆 16"/>
          <p:cNvSpPr/>
          <p:nvPr/>
        </p:nvSpPr>
        <p:spPr>
          <a:xfrm>
            <a:off x="1047812" y="6203212"/>
            <a:ext cx="1262459" cy="1262459"/>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字魂45号-冰宇雅宋" panose="00000500000000000000" pitchFamily="2" charset="-122"/>
              <a:ea typeface="字魂45号-冰宇雅宋" panose="00000500000000000000" pitchFamily="2" charset="-122"/>
            </a:endParaRPr>
          </a:p>
        </p:txBody>
      </p:sp>
      <p:grpSp>
        <p:nvGrpSpPr>
          <p:cNvPr id="55" name="组合 54"/>
          <p:cNvGrpSpPr/>
          <p:nvPr/>
        </p:nvGrpSpPr>
        <p:grpSpPr>
          <a:xfrm rot="7080203">
            <a:off x="1385110" y="3275645"/>
            <a:ext cx="569921" cy="413062"/>
            <a:chOff x="8171726" y="1006998"/>
            <a:chExt cx="1261641" cy="914400"/>
          </a:xfrm>
        </p:grpSpPr>
        <p:sp>
          <p:nvSpPr>
            <p:cNvPr id="56" name="椭圆 55"/>
            <p:cNvSpPr/>
            <p:nvPr/>
          </p:nvSpPr>
          <p:spPr>
            <a:xfrm>
              <a:off x="8171726" y="1006998"/>
              <a:ext cx="914400" cy="914400"/>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9248172" y="1516284"/>
              <a:ext cx="185195" cy="185195"/>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组合 52"/>
          <p:cNvGrpSpPr/>
          <p:nvPr/>
        </p:nvGrpSpPr>
        <p:grpSpPr>
          <a:xfrm>
            <a:off x="2635182" y="5375024"/>
            <a:ext cx="6555952" cy="1115227"/>
            <a:chOff x="1672156" y="1953172"/>
            <a:chExt cx="5503809" cy="1013964"/>
          </a:xfrm>
        </p:grpSpPr>
        <p:grpSp>
          <p:nvGrpSpPr>
            <p:cNvPr id="54" name="组合 53"/>
            <p:cNvGrpSpPr/>
            <p:nvPr/>
          </p:nvGrpSpPr>
          <p:grpSpPr>
            <a:xfrm>
              <a:off x="1672156" y="1953172"/>
              <a:ext cx="5503809" cy="600299"/>
              <a:chOff x="1442977" y="2200774"/>
              <a:chExt cx="5503809" cy="600299"/>
            </a:xfrm>
          </p:grpSpPr>
          <p:sp>
            <p:nvSpPr>
              <p:cNvPr id="59" name="矩形: 圆角 58"/>
              <p:cNvSpPr/>
              <p:nvPr/>
            </p:nvSpPr>
            <p:spPr>
              <a:xfrm>
                <a:off x="1442977" y="2200774"/>
                <a:ext cx="5503809"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0" name="矩形: 圆角 59"/>
              <p:cNvSpPr/>
              <p:nvPr/>
            </p:nvSpPr>
            <p:spPr>
              <a:xfrm>
                <a:off x="1475662" y="2228867"/>
                <a:ext cx="729724"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05</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58" name="文本框 57"/>
            <p:cNvSpPr txBox="1"/>
            <p:nvPr/>
          </p:nvSpPr>
          <p:spPr>
            <a:xfrm>
              <a:off x="2869772" y="2071679"/>
              <a:ext cx="3445101" cy="895457"/>
            </a:xfrm>
            <a:prstGeom prst="rect">
              <a:avLst/>
            </a:prstGeom>
            <a:noFill/>
          </p:spPr>
          <p:txBody>
            <a:bodyPr wrap="none" lIns="0" tIns="0" rIns="0" bIns="0" rtlCol="0">
              <a:spAutoFit/>
            </a:bodyPr>
            <a:lstStyle/>
            <a:p>
              <a:r>
                <a:rPr lang="zh-CN" altLang="en-US" sz="3200" dirty="0">
                  <a:solidFill>
                    <a:schemeClr val="bg1"/>
                  </a:solidFill>
                  <a:latin typeface="方正正大黑简体" panose="02000000000000000000" pitchFamily="2" charset="-122"/>
                  <a:ea typeface="方正正大黑简体" panose="02000000000000000000" pitchFamily="2" charset="-122"/>
                </a:rPr>
                <a:t>电子邮件系统的安全性</a:t>
              </a:r>
              <a:endParaRPr lang="zh-CN" altLang="en-US" sz="3200" dirty="0">
                <a:solidFill>
                  <a:schemeClr val="bg1"/>
                </a:solidFill>
                <a:latin typeface="方正正大黑简体" panose="02000000000000000000" pitchFamily="2" charset="-122"/>
                <a:ea typeface="方正正大黑简体" panose="02000000000000000000" pitchFamily="2" charset="-122"/>
              </a:endParaRPr>
            </a:p>
            <a:p>
              <a:endParaRPr lang="zh-CN" altLang="en-US" sz="3200" dirty="0">
                <a:solidFill>
                  <a:schemeClr val="bg1"/>
                </a:solidFill>
                <a:latin typeface="方正正大黑简体" panose="02000000000000000000" pitchFamily="2" charset="-122"/>
                <a:ea typeface="方正正大黑简体" panose="02000000000000000000" pitchFamily="2"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1000"/>
                                        <p:tgtEl>
                                          <p:spTgt spid="55"/>
                                        </p:tgtEl>
                                      </p:cBhvr>
                                    </p:animEffect>
                                    <p:anim calcmode="lin" valueType="num">
                                      <p:cBhvr>
                                        <p:cTn id="13" dur="1000" fill="hold"/>
                                        <p:tgtEl>
                                          <p:spTgt spid="55"/>
                                        </p:tgtEl>
                                        <p:attrNameLst>
                                          <p:attrName>ppt_x</p:attrName>
                                        </p:attrNameLst>
                                      </p:cBhvr>
                                      <p:tavLst>
                                        <p:tav tm="0">
                                          <p:val>
                                            <p:strVal val="#ppt_x"/>
                                          </p:val>
                                        </p:tav>
                                        <p:tav tm="100000">
                                          <p:val>
                                            <p:strVal val="#ppt_x"/>
                                          </p:val>
                                        </p:tav>
                                      </p:tavLst>
                                    </p:anim>
                                    <p:anim calcmode="lin" valueType="num">
                                      <p:cBhvr>
                                        <p:cTn id="14" dur="1000" fill="hold"/>
                                        <p:tgtEl>
                                          <p:spTgt spid="55"/>
                                        </p:tgtEl>
                                        <p:attrNameLst>
                                          <p:attrName>ppt_y</p:attrName>
                                        </p:attrNameLst>
                                      </p:cBhvr>
                                      <p:tavLst>
                                        <p:tav tm="0">
                                          <p:val>
                                            <p:strVal val="#ppt_y-.1"/>
                                          </p:val>
                                        </p:tav>
                                        <p:tav tm="100000">
                                          <p:val>
                                            <p:strVal val="#ppt_y"/>
                                          </p:val>
                                        </p:tav>
                                      </p:tavLst>
                                    </p:anim>
                                  </p:childTnLst>
                                </p:cTn>
                              </p:par>
                              <p:par>
                                <p:cTn id="15" presetID="22" presetClass="entr" presetSubtype="4"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00"/>
                                        <p:tgtEl>
                                          <p:spTgt spid="17"/>
                                        </p:tgtEl>
                                      </p:cBhvr>
                                    </p:animEffect>
                                  </p:childTnLst>
                                </p:cTn>
                              </p:par>
                              <p:par>
                                <p:cTn id="18" presetID="47"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anim calcmode="lin" valueType="num">
                                      <p:cBhvr>
                                        <p:cTn id="21" dur="1000" fill="hold"/>
                                        <p:tgtEl>
                                          <p:spTgt spid="14"/>
                                        </p:tgtEl>
                                        <p:attrNameLst>
                                          <p:attrName>ppt_x</p:attrName>
                                        </p:attrNameLst>
                                      </p:cBhvr>
                                      <p:tavLst>
                                        <p:tav tm="0">
                                          <p:val>
                                            <p:strVal val="#ppt_x"/>
                                          </p:val>
                                        </p:tav>
                                        <p:tav tm="100000">
                                          <p:val>
                                            <p:strVal val="#ppt_x"/>
                                          </p:val>
                                        </p:tav>
                                      </p:tavLst>
                                    </p:anim>
                                    <p:anim calcmode="lin" valueType="num">
                                      <p:cBhvr>
                                        <p:cTn id="22" dur="1000" fill="hold"/>
                                        <p:tgtEl>
                                          <p:spTgt spid="14"/>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2"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down)">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wipe(down)">
                                      <p:cBhvr>
                                        <p:cTn id="38" dur="500"/>
                                        <p:tgtEl>
                                          <p:spTgt spid="3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wipe(down)">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wipe(down)">
                                      <p:cBhvr>
                                        <p:cTn id="48" dur="500"/>
                                        <p:tgtEl>
                                          <p:spTgt spid="4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wipe(down)">
                                      <p:cBhvr>
                                        <p:cTn id="5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3104" t="7278" r="3104" b="7278"/>
          <a:stretch>
            <a:fillRect/>
          </a:stretch>
        </p:blipFill>
        <p:spPr>
          <a:xfrm flipV="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6" name="椭圆 35"/>
          <p:cNvSpPr/>
          <p:nvPr/>
        </p:nvSpPr>
        <p:spPr>
          <a:xfrm flipV="1">
            <a:off x="2645229" y="-108856"/>
            <a:ext cx="6901542" cy="6901542"/>
          </a:xfrm>
          <a:prstGeom prst="ellipse">
            <a:avLst/>
          </a:prstGeom>
          <a:gradFill flip="none" rotWithShape="1">
            <a:gsLst>
              <a:gs pos="0">
                <a:srgbClr val="FFFFFF"/>
              </a:gs>
              <a:gs pos="100000">
                <a:srgbClr val="FFFFFF">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303823" y="3329453"/>
            <a:ext cx="9584355" cy="1354217"/>
          </a:xfrm>
          <a:prstGeom prst="rect">
            <a:avLst/>
          </a:prstGeom>
          <a:noFill/>
        </p:spPr>
        <p:txBody>
          <a:bodyPr wrap="none" lIns="0" tIns="0" rIns="0" bIns="0" rtlCol="0">
            <a:spAutoFit/>
          </a:bodyPr>
          <a:lstStyle/>
          <a:p>
            <a:pPr algn="ctr"/>
            <a:r>
              <a:rPr lang="zh-CN" altLang="en-US" sz="88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域名系统</a:t>
            </a:r>
            <a:r>
              <a:rPr lang="en-US" altLang="zh-CN" sz="88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——DNS</a:t>
            </a:r>
            <a:endParaRPr lang="en-US" altLang="zh-CN" sz="88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26" name="文本框 25"/>
          <p:cNvSpPr txBox="1"/>
          <p:nvPr/>
        </p:nvSpPr>
        <p:spPr>
          <a:xfrm>
            <a:off x="4829200" y="2221472"/>
            <a:ext cx="2483437" cy="738664"/>
          </a:xfrm>
          <a:prstGeom prst="rect">
            <a:avLst/>
          </a:prstGeom>
          <a:noFill/>
        </p:spPr>
        <p:txBody>
          <a:bodyPr wrap="none" lIns="0" tIns="0" rIns="0" bIns="0" rtlCol="0">
            <a:spAutoFit/>
          </a:bodyPr>
          <a:lstStyle/>
          <a:p>
            <a:pPr algn="dist"/>
            <a:r>
              <a:rPr lang="en-US" altLang="zh-CN" sz="4800" dirty="0">
                <a:gradFill>
                  <a:gsLst>
                    <a:gs pos="63000">
                      <a:srgbClr val="153B95"/>
                    </a:gs>
                    <a:gs pos="100000">
                      <a:schemeClr val="bg1"/>
                    </a:gs>
                  </a:gsLst>
                  <a:lin ang="5400000" scaled="1"/>
                </a:gradFill>
                <a:latin typeface="字魂45号-冰宇雅宋" panose="00000500000000000000" pitchFamily="2" charset="-122"/>
                <a:ea typeface="字魂45号-冰宇雅宋" panose="00000500000000000000" pitchFamily="2" charset="-122"/>
              </a:rPr>
              <a:t>PART-02</a:t>
            </a:r>
            <a:endParaRPr lang="zh-CN" altLang="en-US" sz="4800" dirty="0">
              <a:gradFill>
                <a:gsLst>
                  <a:gs pos="63000">
                    <a:srgbClr val="153B95"/>
                  </a:gs>
                  <a:gs pos="100000">
                    <a:schemeClr val="bg1"/>
                  </a:gs>
                </a:gsLst>
                <a:lin ang="5400000" scaled="1"/>
              </a:gradFill>
              <a:latin typeface="字魂45号-冰宇雅宋" panose="00000500000000000000" pitchFamily="2" charset="-122"/>
              <a:ea typeface="字魂45号-冰宇雅宋" panose="00000500000000000000" pitchFamily="2" charset="-122"/>
            </a:endParaRPr>
          </a:p>
        </p:txBody>
      </p:sp>
      <p:sp>
        <p:nvSpPr>
          <p:cNvPr id="16" name="任意多边形: 形状 15"/>
          <p:cNvSpPr/>
          <p:nvPr/>
        </p:nvSpPr>
        <p:spPr>
          <a:xfrm>
            <a:off x="368152" y="4169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2" name="任意多边形: 形状 31"/>
          <p:cNvSpPr/>
          <p:nvPr/>
        </p:nvSpPr>
        <p:spPr>
          <a:xfrm>
            <a:off x="11328252" y="54207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rgbClr val="1B3B9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文本框 34"/>
          <p:cNvSpPr txBox="1"/>
          <p:nvPr/>
        </p:nvSpPr>
        <p:spPr>
          <a:xfrm rot="5400000">
            <a:off x="-104164" y="2007446"/>
            <a:ext cx="1012828" cy="153888"/>
          </a:xfrm>
          <a:prstGeom prst="rect">
            <a:avLst/>
          </a:prstGeom>
          <a:noFill/>
        </p:spPr>
        <p:txBody>
          <a:bodyPr wrap="square" lIns="0" tIns="0" rIns="0" bIns="0" rtlCol="0">
            <a:spAutoFit/>
          </a:bodyPr>
          <a:lstStyle/>
          <a:p>
            <a:pPr algn="dist"/>
            <a:r>
              <a:rPr lang="en-US" altLang="zh-CN" sz="1000" dirty="0">
                <a:solidFill>
                  <a:schemeClr val="bg1"/>
                </a:solidFill>
                <a:latin typeface="+mn-ea"/>
              </a:rPr>
              <a:t>BUSINESS PLAN</a:t>
            </a:r>
            <a:endParaRPr lang="zh-CN" altLang="en-US" sz="1000" dirty="0">
              <a:solidFill>
                <a:schemeClr val="bg1"/>
              </a:solidFill>
              <a:latin typeface="+mn-ea"/>
            </a:endParaRPr>
          </a:p>
        </p:txBody>
      </p:sp>
      <p:sp>
        <p:nvSpPr>
          <p:cNvPr id="33" name="任意多边形: 形状 32"/>
          <p:cNvSpPr/>
          <p:nvPr/>
        </p:nvSpPr>
        <p:spPr>
          <a:xfrm>
            <a:off x="11190952" y="0"/>
            <a:ext cx="1001049" cy="1074058"/>
          </a:xfrm>
          <a:custGeom>
            <a:avLst/>
            <a:gdLst>
              <a:gd name="connsiteX0" fmla="*/ 53162 w 1001049"/>
              <a:gd name="connsiteY0" fmla="*/ 0 h 1074058"/>
              <a:gd name="connsiteX1" fmla="*/ 1001049 w 1001049"/>
              <a:gd name="connsiteY1" fmla="*/ 0 h 1074058"/>
              <a:gd name="connsiteX2" fmla="*/ 1001049 w 1001049"/>
              <a:gd name="connsiteY2" fmla="*/ 1046024 h 1074058"/>
              <a:gd name="connsiteX3" fmla="*/ 954809 w 1001049"/>
              <a:gd name="connsiteY3" fmla="*/ 1057913 h 1074058"/>
              <a:gd name="connsiteX4" fmla="*/ 794658 w 1001049"/>
              <a:gd name="connsiteY4" fmla="*/ 1074058 h 1074058"/>
              <a:gd name="connsiteX5" fmla="*/ 0 w 1001049"/>
              <a:gd name="connsiteY5" fmla="*/ 279400 h 1074058"/>
              <a:gd name="connsiteX6" fmla="*/ 16145 w 1001049"/>
              <a:gd name="connsiteY6" fmla="*/ 119249 h 107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049" h="1074058">
                <a:moveTo>
                  <a:pt x="53162" y="0"/>
                </a:moveTo>
                <a:lnTo>
                  <a:pt x="1001049" y="0"/>
                </a:lnTo>
                <a:lnTo>
                  <a:pt x="1001049" y="1046024"/>
                </a:lnTo>
                <a:lnTo>
                  <a:pt x="954809" y="1057913"/>
                </a:lnTo>
                <a:cubicBezTo>
                  <a:pt x="903079" y="1068499"/>
                  <a:pt x="849518" y="1074058"/>
                  <a:pt x="794658" y="1074058"/>
                </a:cubicBezTo>
                <a:cubicBezTo>
                  <a:pt x="355781" y="1074058"/>
                  <a:pt x="0" y="718277"/>
                  <a:pt x="0" y="279400"/>
                </a:cubicBezTo>
                <a:cubicBezTo>
                  <a:pt x="0" y="224540"/>
                  <a:pt x="5559" y="170979"/>
                  <a:pt x="16145" y="119249"/>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latin typeface="字魂45号-冰宇雅宋" panose="00000500000000000000" pitchFamily="2" charset="-122"/>
              <a:ea typeface="字魂45号-冰宇雅宋" panose="00000500000000000000" pitchFamily="2" charset="-122"/>
            </a:endParaRPr>
          </a:p>
        </p:txBody>
      </p:sp>
      <p:sp>
        <p:nvSpPr>
          <p:cNvPr id="11" name="椭圆 10"/>
          <p:cNvSpPr/>
          <p:nvPr/>
        </p:nvSpPr>
        <p:spPr>
          <a:xfrm>
            <a:off x="9256486" y="2044700"/>
            <a:ext cx="304800" cy="304800"/>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字魂45号-冰宇雅宋" panose="00000500000000000000" pitchFamily="2" charset="-122"/>
              <a:ea typeface="字魂45号-冰宇雅宋" panose="000005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anim calcmode="lin" valueType="num">
                                      <p:cBhvr>
                                        <p:cTn id="13" dur="1000" fill="hold"/>
                                        <p:tgtEl>
                                          <p:spTgt spid="35"/>
                                        </p:tgtEl>
                                        <p:attrNameLst>
                                          <p:attrName>ppt_x</p:attrName>
                                        </p:attrNameLst>
                                      </p:cBhvr>
                                      <p:tavLst>
                                        <p:tav tm="0">
                                          <p:val>
                                            <p:strVal val="#ppt_x"/>
                                          </p:val>
                                        </p:tav>
                                        <p:tav tm="100000">
                                          <p:val>
                                            <p:strVal val="#ppt_x"/>
                                          </p:val>
                                        </p:tav>
                                      </p:tavLst>
                                    </p:anim>
                                    <p:anim calcmode="lin" valueType="num">
                                      <p:cBhvr>
                                        <p:cTn id="14" dur="1000" fill="hold"/>
                                        <p:tgtEl>
                                          <p:spTgt spid="3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1000"/>
                                        <p:tgtEl>
                                          <p:spTgt spid="32"/>
                                        </p:tgtEl>
                                      </p:cBhvr>
                                    </p:animEffect>
                                    <p:anim calcmode="lin" valueType="num">
                                      <p:cBhvr>
                                        <p:cTn id="18" dur="1000" fill="hold"/>
                                        <p:tgtEl>
                                          <p:spTgt spid="32"/>
                                        </p:tgtEl>
                                        <p:attrNameLst>
                                          <p:attrName>ppt_x</p:attrName>
                                        </p:attrNameLst>
                                      </p:cBhvr>
                                      <p:tavLst>
                                        <p:tav tm="0">
                                          <p:val>
                                            <p:strVal val="#ppt_x"/>
                                          </p:val>
                                        </p:tav>
                                        <p:tav tm="100000">
                                          <p:val>
                                            <p:strVal val="#ppt_x"/>
                                          </p:val>
                                        </p:tav>
                                      </p:tavLst>
                                    </p:anim>
                                    <p:anim calcmode="lin" valueType="num">
                                      <p:cBhvr>
                                        <p:cTn id="19" dur="1000" fill="hold"/>
                                        <p:tgtEl>
                                          <p:spTgt spid="32"/>
                                        </p:tgtEl>
                                        <p:attrNameLst>
                                          <p:attrName>ppt_y</p:attrName>
                                        </p:attrNameLst>
                                      </p:cBhvr>
                                      <p:tavLst>
                                        <p:tav tm="0">
                                          <p:val>
                                            <p:strVal val="#ppt_y+.1"/>
                                          </p:val>
                                        </p:tav>
                                        <p:tav tm="100000">
                                          <p:val>
                                            <p:strVal val="#ppt_y"/>
                                          </p:val>
                                        </p:tav>
                                      </p:tavLst>
                                    </p:anim>
                                  </p:childTnLst>
                                </p:cTn>
                              </p:par>
                              <p:par>
                                <p:cTn id="20" presetID="10" presetClass="entr" presetSubtype="0" accel="30000" decel="70000" fill="hold" grpId="0" nodeType="withEffect">
                                  <p:stCondLst>
                                    <p:cond delay="0"/>
                                  </p:stCondLst>
                                  <p:iterate type="wd">
                                    <p:tmPct val="10000"/>
                                  </p:iterate>
                                  <p:childTnLst>
                                    <p:set>
                                      <p:cBhvr>
                                        <p:cTn id="21" dur="1" fill="hold">
                                          <p:stCondLst>
                                            <p:cond delay="0"/>
                                          </p:stCondLst>
                                        </p:cTn>
                                        <p:tgtEl>
                                          <p:spTgt spid="26"/>
                                        </p:tgtEl>
                                        <p:attrNameLst>
                                          <p:attrName>style.visibility</p:attrName>
                                        </p:attrNameLst>
                                      </p:cBhvr>
                                      <p:to>
                                        <p:strVal val="visible"/>
                                      </p:to>
                                    </p:set>
                                    <p:animEffect transition="in" filter="fade">
                                      <p:cBhvr>
                                        <p:cTn id="22" dur="600" decel="100000">
                                          <p:stCondLst>
                                            <p:cond delay="0"/>
                                          </p:stCondLst>
                                        </p:cTn>
                                        <p:tgtEl>
                                          <p:spTgt spid="26"/>
                                        </p:tgtEl>
                                      </p:cBhvr>
                                    </p:animEffect>
                                    <p:anim to="0" calcmode="lin" valueType="num">
                                      <p:cBhvr>
                                        <p:cTn id="23" dur="750" fill="hold">
                                          <p:stCondLst>
                                            <p:cond delay="0"/>
                                          </p:stCondLst>
                                        </p:cTn>
                                        <p:tgtEl>
                                          <p:spTgt spid="26"/>
                                        </p:tgtEl>
                                        <p:attrNameLst>
                                          <p:attrName>ppt_h</p:attrName>
                                        </p:attrNameLst>
                                      </p:cBhvr>
                                      <p:tavLst>
                                        <p:tav tm="0">
                                          <p:val>
                                            <p:strVal val="ppt_h*2.1"/>
                                          </p:val>
                                        </p:tav>
                                        <p:tav tm="45000">
                                          <p:val>
                                            <p:strVal val="ppt_h*1.04"/>
                                          </p:val>
                                        </p:tav>
                                        <p:tav tm="100000">
                                          <p:val>
                                            <p:strVal val="#ppt_h"/>
                                          </p:val>
                                        </p:tav>
                                      </p:tavLst>
                                    </p:anim>
                                    <p:anim to="0" calcmode="lin" valueType="num">
                                      <p:cBhvr>
                                        <p:cTn id="24" dur="750" fill="hold">
                                          <p:stCondLst>
                                            <p:cond delay="0"/>
                                          </p:stCondLst>
                                        </p:cTn>
                                        <p:tgtEl>
                                          <p:spTgt spid="26"/>
                                        </p:tgtEl>
                                        <p:attrNameLst>
                                          <p:attrName>ppt_w</p:attrName>
                                        </p:attrNameLst>
                                      </p:cBhvr>
                                      <p:tavLst>
                                        <p:tav tm="0">
                                          <p:val>
                                            <p:strVal val="ppt_w*2.1"/>
                                          </p:val>
                                        </p:tav>
                                        <p:tav tm="45000">
                                          <p:val>
                                            <p:strVal val="ppt_w*1.04"/>
                                          </p:val>
                                        </p:tav>
                                        <p:tav tm="100000">
                                          <p:val>
                                            <p:strVal val="#ppt_w"/>
                                          </p:val>
                                        </p:tav>
                                      </p:tavLst>
                                    </p:anim>
                                  </p:childTnLst>
                                </p:cTn>
                              </p:par>
                              <p:par>
                                <p:cTn id="25" presetID="10" presetClass="entr" presetSubtype="0" fill="hold" grpId="0" nodeType="withEffect">
                                  <p:stCondLst>
                                    <p:cond delay="0"/>
                                  </p:stCondLst>
                                  <p:iterate type="wd">
                                    <p:tmPct val="10000"/>
                                  </p:iterate>
                                  <p:childTnLst>
                                    <p:set>
                                      <p:cBhvr>
                                        <p:cTn id="26" dur="1" fill="hold">
                                          <p:stCondLst>
                                            <p:cond delay="0"/>
                                          </p:stCondLst>
                                        </p:cTn>
                                        <p:tgtEl>
                                          <p:spTgt spid="18"/>
                                        </p:tgtEl>
                                        <p:attrNameLst>
                                          <p:attrName>style.visibility</p:attrName>
                                        </p:attrNameLst>
                                      </p:cBhvr>
                                      <p:to>
                                        <p:strVal val="visible"/>
                                      </p:to>
                                    </p:set>
                                    <p:anim to="0" calcmode="lin" valueType="num">
                                      <p:cBhvr>
                                        <p:cTn id="27" dur="500" decel="100000" fill="hold">
                                          <p:stCondLst>
                                            <p:cond delay="0"/>
                                          </p:stCondLst>
                                        </p:cTn>
                                        <p:tgtEl>
                                          <p:spTgt spid="18"/>
                                        </p:tgtEl>
                                        <p:attrNameLst>
                                          <p:attrName>ppt_y</p:attrName>
                                        </p:attrNameLst>
                                      </p:cBhvr>
                                      <p:tavLst>
                                        <p:tav tm="0">
                                          <p:val>
                                            <p:strVal val="ppt_y-0.02"/>
                                          </p:val>
                                        </p:tav>
                                        <p:tav tm="100000">
                                          <p:val>
                                            <p:strVal val="#ppt_y"/>
                                          </p:val>
                                        </p:tav>
                                      </p:tavLst>
                                    </p:anim>
                                    <p:animEffect transition="in" filter="fade">
                                      <p:cBhvr>
                                        <p:cTn id="28" dur="500">
                                          <p:stCondLst>
                                            <p:cond delay="0"/>
                                          </p:stCondLst>
                                        </p:cTn>
                                        <p:tgtEl>
                                          <p:spTgt spid="18"/>
                                        </p:tgtEl>
                                      </p:cBhvr>
                                    </p:animEffect>
                                    <p:animScale>
                                      <p:cBhvr>
                                        <p:cTn id="29" dur="500" decel="100000" fill="hold">
                                          <p:stCondLst>
                                            <p:cond delay="0"/>
                                          </p:stCondLst>
                                        </p:cTn>
                                        <p:tgtEl>
                                          <p:spTgt spid="18"/>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6" grpId="0"/>
      <p:bldP spid="16" grpId="0" animBg="1"/>
      <p:bldP spid="32" grpId="0" animBg="1"/>
      <p:bldP spid="3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spcBef>
                <a:spcPts val="100"/>
              </a:spcBef>
              <a:spcAft>
                <a:spcPts val="100"/>
              </a:spcAft>
            </a:pPr>
            <a:endParaRPr lang="zh-CN" altLang="en-US" dirty="0"/>
          </a:p>
        </p:txBody>
      </p:sp>
      <p:grpSp>
        <p:nvGrpSpPr>
          <p:cNvPr id="99" name="组合 98"/>
          <p:cNvGrpSpPr/>
          <p:nvPr/>
        </p:nvGrpSpPr>
        <p:grpSpPr>
          <a:xfrm>
            <a:off x="2515300" y="2728653"/>
            <a:ext cx="7682250" cy="3317866"/>
            <a:chOff x="2515300" y="2728653"/>
            <a:chExt cx="7682250" cy="3317866"/>
          </a:xfrm>
        </p:grpSpPr>
        <p:pic>
          <p:nvPicPr>
            <p:cNvPr id="100" name="图片 99"/>
            <p:cNvPicPr>
              <a:picLocks noChangeAspect="1" noChangeArrowheads="1"/>
            </p:cNvPicPr>
            <p:nvPr/>
          </p:nvPicPr>
          <p:blipFill rotWithShape="1">
            <a:blip r:embed="rId2">
              <a:extLst>
                <a:ext uri="{28A0092B-C50C-407E-A947-70E740481C1C}">
                  <a14:useLocalDpi xmlns:a14="http://schemas.microsoft.com/office/drawing/2010/main" val="0"/>
                </a:ext>
              </a:extLst>
            </a:blip>
            <a:srcRect r="1235"/>
            <a:stretch>
              <a:fillRect/>
            </a:stretch>
          </p:blipFill>
          <p:spPr bwMode="auto">
            <a:xfrm>
              <a:off x="2515300" y="2728653"/>
              <a:ext cx="6863478" cy="3317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 name="文本框 41"/>
            <p:cNvSpPr txBox="1">
              <a:spLocks noChangeArrowheads="1"/>
            </p:cNvSpPr>
            <p:nvPr/>
          </p:nvSpPr>
          <p:spPr bwMode="auto">
            <a:xfrm>
              <a:off x="8961300" y="4668105"/>
              <a:ext cx="12362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dirty="0">
                  <a:latin typeface="方正正大黑简体" panose="02000000000000000000" pitchFamily="2" charset="-122"/>
                  <a:ea typeface="方正正大黑简体" panose="02000000000000000000" pitchFamily="2" charset="-122"/>
                </a:rPr>
                <a:t>本地</a:t>
              </a:r>
              <a:r>
                <a:rPr lang="en-US" altLang="zh-CN" sz="1600" dirty="0">
                  <a:latin typeface="方正正大黑简体" panose="02000000000000000000" pitchFamily="2" charset="-122"/>
                  <a:ea typeface="方正正大黑简体" panose="02000000000000000000" pitchFamily="2" charset="-122"/>
                </a:rPr>
                <a:t>DNS</a:t>
              </a:r>
              <a:r>
                <a:rPr lang="zh-CN" altLang="en-US" sz="1600" dirty="0">
                  <a:latin typeface="方正正大黑简体" panose="02000000000000000000" pitchFamily="2" charset="-122"/>
                  <a:ea typeface="方正正大黑简体" panose="02000000000000000000" pitchFamily="2" charset="-122"/>
                </a:rPr>
                <a:t>服务器</a:t>
              </a:r>
              <a:endParaRPr lang="zh-CN" altLang="en-US" sz="1600" dirty="0">
                <a:latin typeface="方正正大黑简体" panose="02000000000000000000" pitchFamily="2" charset="-122"/>
                <a:ea typeface="方正正大黑简体" panose="02000000000000000000" pitchFamily="2" charset="-122"/>
              </a:endParaRPr>
            </a:p>
          </p:txBody>
        </p:sp>
      </p:grpSp>
      <p:sp>
        <p:nvSpPr>
          <p:cNvPr id="106" name="文本框 105"/>
          <p:cNvSpPr txBox="1"/>
          <p:nvPr/>
        </p:nvSpPr>
        <p:spPr>
          <a:xfrm>
            <a:off x="4125909" y="724209"/>
            <a:ext cx="3940181" cy="553998"/>
          </a:xfrm>
          <a:prstGeom prst="rect">
            <a:avLst/>
          </a:prstGeom>
          <a:noFill/>
        </p:spPr>
        <p:txBody>
          <a:bodyPr wrap="none" lIns="0" tIns="0" rIns="0" bIns="0" rtlCol="0">
            <a:spAutoFit/>
          </a:bodyPr>
          <a:lstStyle/>
          <a:p>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域名系统</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——DNS</a:t>
            </a:r>
            <a:endPar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107" name="Text Box 15"/>
          <p:cNvSpPr txBox="1">
            <a:spLocks noChangeArrowheads="1"/>
          </p:cNvSpPr>
          <p:nvPr/>
        </p:nvSpPr>
        <p:spPr bwMode="auto">
          <a:xfrm>
            <a:off x="1577788" y="1551014"/>
            <a:ext cx="9049023" cy="919401"/>
          </a:xfrm>
          <a:prstGeom prst="roundRect">
            <a:avLst/>
          </a:prstGeom>
        </p:spPr>
        <p:style>
          <a:lnRef idx="3">
            <a:schemeClr val="lt1"/>
          </a:lnRef>
          <a:fillRef idx="1">
            <a:schemeClr val="accent1"/>
          </a:fillRef>
          <a:effectRef idx="1">
            <a:schemeClr val="accent1"/>
          </a:effectRef>
          <a:fontRef idx="minor">
            <a:schemeClr val="lt1"/>
          </a:fontRef>
        </p:style>
        <p:txBody>
          <a:bodyPr wrap="square" anchor="ctr">
            <a:spAutoFit/>
          </a:bodyPr>
          <a:lstStyle>
            <a:lvl1pPr eaLnBrk="0" hangingPunct="0">
              <a:defRPr>
                <a:solidFill>
                  <a:schemeClr val="tx1"/>
                </a:solidFill>
                <a:latin typeface="Arial" panose="020B0604020202020204" pitchFamily="34" charset="0"/>
                <a:ea typeface="黑体" panose="02010609060101010101" charset="-122"/>
              </a:defRPr>
            </a:lvl1pPr>
            <a:lvl2pPr marL="742950" indent="-285750" eaLnBrk="0" hangingPunct="0">
              <a:defRPr>
                <a:solidFill>
                  <a:schemeClr val="tx1"/>
                </a:solidFill>
                <a:latin typeface="Arial" panose="020B0604020202020204" pitchFamily="34" charset="0"/>
                <a:ea typeface="黑体" panose="02010609060101010101" charset="-122"/>
              </a:defRPr>
            </a:lvl2pPr>
            <a:lvl3pPr marL="1143000" indent="-228600" eaLnBrk="0" hangingPunct="0">
              <a:defRPr>
                <a:solidFill>
                  <a:schemeClr val="tx1"/>
                </a:solidFill>
                <a:latin typeface="Arial" panose="020B0604020202020204" pitchFamily="34" charset="0"/>
                <a:ea typeface="黑体" panose="02010609060101010101" charset="-122"/>
              </a:defRPr>
            </a:lvl3pPr>
            <a:lvl4pPr marL="1600200" indent="-228600" eaLnBrk="0" hangingPunct="0">
              <a:defRPr>
                <a:solidFill>
                  <a:schemeClr val="tx1"/>
                </a:solidFill>
                <a:latin typeface="Arial" panose="020B0604020202020204" pitchFamily="34" charset="0"/>
                <a:ea typeface="黑体" panose="02010609060101010101" charset="-122"/>
              </a:defRPr>
            </a:lvl4pPr>
            <a:lvl5pPr marL="2057400" indent="-228600" eaLnBrk="0" hangingPunct="0">
              <a:defRPr>
                <a:solidFill>
                  <a:schemeClr val="tx1"/>
                </a:solidFill>
                <a:latin typeface="Arial" panose="020B0604020202020204" pitchFamily="34" charset="0"/>
                <a:ea typeface="黑体" panose="02010609060101010101"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charset="-122"/>
              </a:defRPr>
            </a:lvl9pPr>
          </a:lstStyle>
          <a:p>
            <a:pPr eaLnBrk="1" hangingPunct="1"/>
            <a:r>
              <a:rPr lang="zh-CN" altLang="en-US" sz="2400" dirty="0">
                <a:solidFill>
                  <a:schemeClr val="bg1"/>
                </a:solidFill>
                <a:latin typeface="方正正大黑简体" panose="02000000000000000000" pitchFamily="2" charset="-122"/>
                <a:ea typeface="方正正大黑简体" panose="02000000000000000000" pitchFamily="2" charset="-122"/>
              </a:rPr>
              <a:t>域名系统是一个分布式数据库系统，用来实现“域名</a:t>
            </a:r>
            <a:r>
              <a:rPr lang="en-US" altLang="zh-CN" sz="2400" dirty="0">
                <a:solidFill>
                  <a:schemeClr val="bg1"/>
                </a:solidFill>
                <a:latin typeface="方正正大黑简体" panose="02000000000000000000" pitchFamily="2" charset="-122"/>
                <a:ea typeface="方正正大黑简体" panose="02000000000000000000" pitchFamily="2" charset="-122"/>
              </a:rPr>
              <a:t>—IP</a:t>
            </a:r>
            <a:r>
              <a:rPr lang="zh-CN" altLang="en-US" sz="2400" dirty="0">
                <a:solidFill>
                  <a:schemeClr val="bg1"/>
                </a:solidFill>
                <a:latin typeface="方正正大黑简体" panose="02000000000000000000" pitchFamily="2" charset="-122"/>
                <a:ea typeface="方正正大黑简体" panose="02000000000000000000" pitchFamily="2" charset="-122"/>
              </a:rPr>
              <a:t>地址”，或“</a:t>
            </a:r>
            <a:r>
              <a:rPr lang="en-US" altLang="zh-CN" sz="2400" dirty="0">
                <a:solidFill>
                  <a:schemeClr val="bg1"/>
                </a:solidFill>
                <a:latin typeface="方正正大黑简体" panose="02000000000000000000" pitchFamily="2" charset="-122"/>
                <a:ea typeface="方正正大黑简体" panose="02000000000000000000" pitchFamily="2" charset="-122"/>
              </a:rPr>
              <a:t>IP</a:t>
            </a:r>
            <a:r>
              <a:rPr lang="zh-CN" altLang="en-US" sz="2400" dirty="0">
                <a:solidFill>
                  <a:schemeClr val="bg1"/>
                </a:solidFill>
                <a:latin typeface="方正正大黑简体" panose="02000000000000000000" pitchFamily="2" charset="-122"/>
                <a:ea typeface="方正正大黑简体" panose="02000000000000000000" pitchFamily="2" charset="-122"/>
              </a:rPr>
              <a:t>地址</a:t>
            </a:r>
            <a:r>
              <a:rPr lang="en-US" altLang="zh-CN" sz="2400" dirty="0">
                <a:solidFill>
                  <a:schemeClr val="bg1"/>
                </a:solidFill>
                <a:latin typeface="方正正大黑简体" panose="02000000000000000000" pitchFamily="2" charset="-122"/>
                <a:ea typeface="方正正大黑简体" panose="02000000000000000000" pitchFamily="2" charset="-122"/>
              </a:rPr>
              <a:t>—</a:t>
            </a:r>
            <a:r>
              <a:rPr lang="zh-CN" altLang="en-US" sz="2400" dirty="0">
                <a:solidFill>
                  <a:schemeClr val="bg1"/>
                </a:solidFill>
                <a:latin typeface="方正正大黑简体" panose="02000000000000000000" pitchFamily="2" charset="-122"/>
                <a:ea typeface="方正正大黑简体" panose="02000000000000000000" pitchFamily="2" charset="-122"/>
              </a:rPr>
              <a:t>域名”的映射。</a:t>
            </a:r>
            <a:endParaRPr lang="zh-CN" altLang="en-US" sz="2400" dirty="0">
              <a:solidFill>
                <a:schemeClr val="bg1"/>
              </a:solidFill>
              <a:latin typeface="方正正大黑简体" panose="02000000000000000000" pitchFamily="2" charset="-122"/>
              <a:ea typeface="方正正大黑简体" panose="02000000000000000000" pitchFamily="2" charset="-122"/>
            </a:endParaRPr>
          </a:p>
        </p:txBody>
      </p:sp>
      <p:cxnSp>
        <p:nvCxnSpPr>
          <p:cNvPr id="108" name="直接箭头连接符 107"/>
          <p:cNvCxnSpPr/>
          <p:nvPr/>
        </p:nvCxnSpPr>
        <p:spPr>
          <a:xfrm flipH="1" flipV="1">
            <a:off x="4205124" y="4120367"/>
            <a:ext cx="4531688" cy="54773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p:nvPr/>
        </p:nvCxnSpPr>
        <p:spPr>
          <a:xfrm>
            <a:off x="4205124" y="4182033"/>
            <a:ext cx="4476182" cy="5416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p:nvPr/>
        </p:nvCxnSpPr>
        <p:spPr>
          <a:xfrm flipH="1">
            <a:off x="4317367" y="4785391"/>
            <a:ext cx="4363939" cy="32888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接箭头连接符 110"/>
          <p:cNvCxnSpPr/>
          <p:nvPr/>
        </p:nvCxnSpPr>
        <p:spPr>
          <a:xfrm flipV="1">
            <a:off x="4317367" y="4839802"/>
            <a:ext cx="4363939" cy="3288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p:nvPr/>
        </p:nvCxnSpPr>
        <p:spPr>
          <a:xfrm flipV="1">
            <a:off x="7730318" y="5059865"/>
            <a:ext cx="950988" cy="49332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接箭头连接符 112"/>
          <p:cNvCxnSpPr/>
          <p:nvPr/>
        </p:nvCxnSpPr>
        <p:spPr>
          <a:xfrm flipH="1">
            <a:off x="7841329" y="5134831"/>
            <a:ext cx="839978" cy="44496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接箭头连接符 113"/>
          <p:cNvCxnSpPr/>
          <p:nvPr/>
        </p:nvCxnSpPr>
        <p:spPr>
          <a:xfrm flipH="1" flipV="1">
            <a:off x="7562569" y="3468644"/>
            <a:ext cx="1286486" cy="115230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接箭头连接符 114"/>
          <p:cNvCxnSpPr/>
          <p:nvPr/>
        </p:nvCxnSpPr>
        <p:spPr>
          <a:xfrm>
            <a:off x="7624242" y="3414232"/>
            <a:ext cx="1337058" cy="12067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106"/>
                                        </p:tgtEl>
                                        <p:attrNameLst>
                                          <p:attrName>style.visibility</p:attrName>
                                        </p:attrNameLst>
                                      </p:cBhvr>
                                      <p:to>
                                        <p:strVal val="visible"/>
                                      </p:to>
                                    </p:set>
                                    <p:animEffect transition="in" filter="fade">
                                      <p:cBhvr>
                                        <p:cTn id="7" dur="500">
                                          <p:stCondLst>
                                            <p:cond delay="0"/>
                                          </p:stCondLst>
                                        </p:cTn>
                                        <p:tgtEl>
                                          <p:spTgt spid="106"/>
                                        </p:tgtEl>
                                      </p:cBhvr>
                                    </p:animEffect>
                                    <p:set>
                                      <p:cBhvr>
                                        <p:cTn id="8" dur="500" fill="hold">
                                          <p:stCondLst>
                                            <p:cond delay="500"/>
                                          </p:stCondLst>
                                        </p:cTn>
                                        <p:tgtEl>
                                          <p:spTgt spid="106"/>
                                        </p:tgtEl>
                                        <p:attrNameLst>
                                          <p:attrName>style.visibility</p:attrName>
                                        </p:attrNameLst>
                                      </p:cBhvr>
                                      <p:to>
                                        <p:strVal val="visible"/>
                                      </p:to>
                                    </p:set>
                                    <p:anim to="0" calcmode="lin" valueType="num">
                                      <p:cBhvr>
                                        <p:cTn id="9" dur="1000" decel="100000" fill="hold">
                                          <p:stCondLst>
                                            <p:cond delay="0"/>
                                          </p:stCondLst>
                                        </p:cTn>
                                        <p:tgtEl>
                                          <p:spTgt spid="106"/>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grpId="0" nodeType="clickEffect">
                                  <p:stCondLst>
                                    <p:cond delay="0"/>
                                  </p:stCondLst>
                                  <p:childTnLst>
                                    <p:set>
                                      <p:cBhvr>
                                        <p:cTn id="13" dur="1" fill="hold">
                                          <p:stCondLst>
                                            <p:cond delay="0"/>
                                          </p:stCondLst>
                                        </p:cTn>
                                        <p:tgtEl>
                                          <p:spTgt spid="107"/>
                                        </p:tgtEl>
                                        <p:attrNameLst>
                                          <p:attrName>style.visibility</p:attrName>
                                        </p:attrNameLst>
                                      </p:cBhvr>
                                      <p:to>
                                        <p:strVal val="visible"/>
                                      </p:to>
                                    </p:set>
                                    <p:animEffect transition="in" filter="slide(fromBottom)">
                                      <p:cBhvr>
                                        <p:cTn id="14" dur="500"/>
                                        <p:tgtEl>
                                          <p:spTgt spid="107"/>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1000"/>
                                        <p:tgtEl>
                                          <p:spTgt spid="99"/>
                                        </p:tgtEl>
                                      </p:cBhvr>
                                    </p:animEffect>
                                    <p:anim calcmode="lin" valueType="num">
                                      <p:cBhvr>
                                        <p:cTn id="20" dur="1000" fill="hold"/>
                                        <p:tgtEl>
                                          <p:spTgt spid="99"/>
                                        </p:tgtEl>
                                        <p:attrNameLst>
                                          <p:attrName>ppt_x</p:attrName>
                                        </p:attrNameLst>
                                      </p:cBhvr>
                                      <p:tavLst>
                                        <p:tav tm="0">
                                          <p:val>
                                            <p:strVal val="#ppt_x"/>
                                          </p:val>
                                        </p:tav>
                                        <p:tav tm="100000">
                                          <p:val>
                                            <p:strVal val="#ppt_x"/>
                                          </p:val>
                                        </p:tav>
                                      </p:tavLst>
                                    </p:anim>
                                    <p:anim calcmode="lin" valueType="num">
                                      <p:cBhvr>
                                        <p:cTn id="21" dur="1000" fill="hold"/>
                                        <p:tgtEl>
                                          <p:spTgt spid="9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12"/>
                                        </p:tgtEl>
                                        <p:attrNameLst>
                                          <p:attrName>style.visibility</p:attrName>
                                        </p:attrNameLst>
                                      </p:cBhvr>
                                      <p:to>
                                        <p:strVal val="visible"/>
                                      </p:to>
                                    </p:set>
                                    <p:animEffect transition="in" filter="wipe(down)">
                                      <p:cBhvr>
                                        <p:cTn id="26" dur="500"/>
                                        <p:tgtEl>
                                          <p:spTgt spid="11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14"/>
                                        </p:tgtEl>
                                        <p:attrNameLst>
                                          <p:attrName>style.visibility</p:attrName>
                                        </p:attrNameLst>
                                      </p:cBhvr>
                                      <p:to>
                                        <p:strVal val="visible"/>
                                      </p:to>
                                    </p:set>
                                    <p:animEffect transition="in" filter="wipe(down)">
                                      <p:cBhvr>
                                        <p:cTn id="31" dur="500"/>
                                        <p:tgtEl>
                                          <p:spTgt spid="11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115"/>
                                        </p:tgtEl>
                                        <p:attrNameLst>
                                          <p:attrName>style.visibility</p:attrName>
                                        </p:attrNameLst>
                                      </p:cBhvr>
                                      <p:to>
                                        <p:strVal val="visible"/>
                                      </p:to>
                                    </p:set>
                                    <p:animEffect transition="in" filter="wipe(up)">
                                      <p:cBhvr>
                                        <p:cTn id="36" dur="500"/>
                                        <p:tgtEl>
                                          <p:spTgt spid="11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108"/>
                                        </p:tgtEl>
                                        <p:attrNameLst>
                                          <p:attrName>style.visibility</p:attrName>
                                        </p:attrNameLst>
                                      </p:cBhvr>
                                      <p:to>
                                        <p:strVal val="visible"/>
                                      </p:to>
                                    </p:set>
                                    <p:animEffect transition="in" filter="wipe(down)">
                                      <p:cBhvr>
                                        <p:cTn id="41" dur="500"/>
                                        <p:tgtEl>
                                          <p:spTgt spid="10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09"/>
                                        </p:tgtEl>
                                        <p:attrNameLst>
                                          <p:attrName>style.visibility</p:attrName>
                                        </p:attrNameLst>
                                      </p:cBhvr>
                                      <p:to>
                                        <p:strVal val="visible"/>
                                      </p:to>
                                    </p:set>
                                    <p:animEffect transition="in" filter="wipe(up)">
                                      <p:cBhvr>
                                        <p:cTn id="46" dur="500"/>
                                        <p:tgtEl>
                                          <p:spTgt spid="10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110"/>
                                        </p:tgtEl>
                                        <p:attrNameLst>
                                          <p:attrName>style.visibility</p:attrName>
                                        </p:attrNameLst>
                                      </p:cBhvr>
                                      <p:to>
                                        <p:strVal val="visible"/>
                                      </p:to>
                                    </p:set>
                                    <p:animEffect transition="in" filter="wipe(up)">
                                      <p:cBhvr>
                                        <p:cTn id="51" dur="500"/>
                                        <p:tgtEl>
                                          <p:spTgt spid="11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111"/>
                                        </p:tgtEl>
                                        <p:attrNameLst>
                                          <p:attrName>style.visibility</p:attrName>
                                        </p:attrNameLst>
                                      </p:cBhvr>
                                      <p:to>
                                        <p:strVal val="visible"/>
                                      </p:to>
                                    </p:set>
                                    <p:animEffect transition="in" filter="wipe(down)">
                                      <p:cBhvr>
                                        <p:cTn id="56" dur="500"/>
                                        <p:tgtEl>
                                          <p:spTgt spid="111"/>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113"/>
                                        </p:tgtEl>
                                        <p:attrNameLst>
                                          <p:attrName>style.visibility</p:attrName>
                                        </p:attrNameLst>
                                      </p:cBhvr>
                                      <p:to>
                                        <p:strVal val="visible"/>
                                      </p:to>
                                    </p:set>
                                    <p:animEffect transition="in" filter="wipe(up)">
                                      <p:cBhvr>
                                        <p:cTn id="61"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7" grpId="0"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4263767" y="651720"/>
            <a:ext cx="3664465" cy="553998"/>
          </a:xfrm>
          <a:prstGeom prst="rect">
            <a:avLst/>
          </a:prstGeom>
          <a:noFill/>
        </p:spPr>
        <p:txBody>
          <a:bodyPr wrap="none" lIns="0" tIns="0" rIns="0" bIns="0" rtlCol="0">
            <a:spAutoFit/>
          </a:bodyPr>
          <a:lstStyle/>
          <a:p>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DNS</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的安全性</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(1)</a:t>
            </a:r>
            <a:endPar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99" name="文本框 98"/>
          <p:cNvSpPr txBox="1"/>
          <p:nvPr/>
        </p:nvSpPr>
        <p:spPr>
          <a:xfrm>
            <a:off x="1491464" y="1516209"/>
            <a:ext cx="8997242" cy="892552"/>
          </a:xfrm>
          <a:prstGeom prst="rect">
            <a:avLst/>
          </a:prstGeom>
          <a:noFill/>
        </p:spPr>
        <p:txBody>
          <a:bodyPr wrap="square">
            <a:spAutoFit/>
          </a:bodyPr>
          <a:lstStyle/>
          <a:p>
            <a:pPr marL="457200" indent="-457200">
              <a:buSzPct val="150000"/>
              <a:buBlip>
                <a:blip r:embed="rId2"/>
              </a:buBlip>
            </a:pPr>
            <a:r>
              <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 </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DNS</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的最大缺陷是解析的请求者无法验证它所收到的应答信息的真实性</a:t>
            </a:r>
            <a:endPar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9" name="矩形 8"/>
          <p:cNvSpPr/>
          <p:nvPr/>
        </p:nvSpPr>
        <p:spPr>
          <a:xfrm>
            <a:off x="1322508" y="2261893"/>
            <a:ext cx="4262127" cy="2368212"/>
          </a:xfrm>
          <a:prstGeom prst="rect">
            <a:avLst/>
          </a:prstGeom>
        </p:spPr>
        <p:txBody>
          <a:bodyPr wrap="square">
            <a:spAutoFit/>
          </a:bodyPr>
          <a:lstStyle/>
          <a:p>
            <a:pPr marL="1257300" lvl="2" indent="-342900">
              <a:lnSpc>
                <a:spcPct val="200000"/>
              </a:lnSpc>
              <a:spcAft>
                <a:spcPts val="600"/>
              </a:spcAft>
              <a:buClr>
                <a:srgbClr val="15449F"/>
              </a:buClr>
              <a:buFont typeface="Wingdings" panose="05000000000000000000" pitchFamily="2" charset="2"/>
              <a:buChar char="l"/>
              <a:defRPr/>
            </a:pP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DNS</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欺骗攻击</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1257300" lvl="2" indent="-342900">
              <a:lnSpc>
                <a:spcPct val="200000"/>
              </a:lnSpc>
              <a:spcAft>
                <a:spcPts val="600"/>
              </a:spcAft>
              <a:buClr>
                <a:srgbClr val="15449F"/>
              </a:buClr>
              <a:buFont typeface="Wingdings" panose="05000000000000000000" pitchFamily="2" charset="2"/>
              <a:buChar char="l"/>
              <a:defRPr/>
            </a:pP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DNS</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缓存中毒</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1257300" lvl="2" indent="-342900">
              <a:lnSpc>
                <a:spcPct val="200000"/>
              </a:lnSpc>
              <a:spcAft>
                <a:spcPts val="600"/>
              </a:spcAft>
              <a:buClr>
                <a:srgbClr val="15449F"/>
              </a:buClr>
              <a:buFont typeface="Wingdings" panose="05000000000000000000" pitchFamily="2" charset="2"/>
              <a:buChar char="l"/>
              <a:defRPr/>
            </a:pP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DNS</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重定向</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pic>
        <p:nvPicPr>
          <p:cNvPr id="18" name="图片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71607" y="1997041"/>
            <a:ext cx="5905500" cy="456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文本框 18"/>
          <p:cNvSpPr txBox="1">
            <a:spLocks noChangeArrowheads="1"/>
          </p:cNvSpPr>
          <p:nvPr/>
        </p:nvSpPr>
        <p:spPr bwMode="auto">
          <a:xfrm>
            <a:off x="8056119" y="3909978"/>
            <a:ext cx="10080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solidFill>
                  <a:srgbClr val="0000FF"/>
                </a:solidFill>
                <a:latin typeface="微软雅黑" panose="020B0503020204020204" pitchFamily="34" charset="-122"/>
                <a:ea typeface="微软雅黑" panose="020B0503020204020204" pitchFamily="34" charset="-122"/>
              </a:rPr>
              <a:t>真实</a:t>
            </a:r>
            <a:r>
              <a:rPr lang="en-US" altLang="zh-CN">
                <a:solidFill>
                  <a:srgbClr val="0000FF"/>
                </a:solidFill>
                <a:latin typeface="微软雅黑" panose="020B0503020204020204" pitchFamily="34" charset="-122"/>
                <a:ea typeface="微软雅黑" panose="020B0503020204020204" pitchFamily="34" charset="-122"/>
              </a:rPr>
              <a:t>IP</a:t>
            </a:r>
            <a:endParaRPr lang="zh-CN" altLang="en-US">
              <a:solidFill>
                <a:srgbClr val="0000FF"/>
              </a:solidFill>
              <a:latin typeface="微软雅黑" panose="020B0503020204020204" pitchFamily="34" charset="-122"/>
              <a:ea typeface="微软雅黑" panose="020B0503020204020204" pitchFamily="34" charset="-122"/>
            </a:endParaRPr>
          </a:p>
        </p:txBody>
      </p:sp>
      <p:sp>
        <p:nvSpPr>
          <p:cNvPr id="20" name="文本框 19"/>
          <p:cNvSpPr txBox="1">
            <a:spLocks noChangeArrowheads="1"/>
          </p:cNvSpPr>
          <p:nvPr/>
        </p:nvSpPr>
        <p:spPr bwMode="auto">
          <a:xfrm>
            <a:off x="2955482" y="5645860"/>
            <a:ext cx="2809875" cy="646112"/>
          </a:xfrm>
          <a:prstGeom prst="rect">
            <a:avLst/>
          </a:prstGeom>
          <a:noFill/>
          <a:ln w="12700">
            <a:solidFill>
              <a:srgbClr val="FF0000"/>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solidFill>
                  <a:srgbClr val="0000FF"/>
                </a:solidFill>
                <a:latin typeface="微软雅黑" panose="020B0503020204020204" pitchFamily="34" charset="-122"/>
                <a:ea typeface="微软雅黑" panose="020B0503020204020204" pitchFamily="34" charset="-122"/>
              </a:rPr>
              <a:t>用户解析</a:t>
            </a:r>
            <a:r>
              <a:rPr lang="en-US" altLang="zh-CN" dirty="0">
                <a:solidFill>
                  <a:srgbClr val="0000FF"/>
                </a:solidFill>
                <a:latin typeface="微软雅黑" panose="020B0503020204020204" pitchFamily="34" charset="-122"/>
                <a:ea typeface="微软雅黑" panose="020B0503020204020204" pitchFamily="34" charset="-122"/>
              </a:rPr>
              <a:t>a.abc.com</a:t>
            </a:r>
            <a:r>
              <a:rPr lang="zh-CN" altLang="en-US" dirty="0">
                <a:solidFill>
                  <a:srgbClr val="0000FF"/>
                </a:solidFill>
                <a:latin typeface="微软雅黑" panose="020B0503020204020204" pitchFamily="34" charset="-122"/>
                <a:ea typeface="微软雅黑" panose="020B0503020204020204" pitchFamily="34" charset="-122"/>
              </a:rPr>
              <a:t>得到的错误的</a:t>
            </a:r>
            <a:r>
              <a:rPr lang="en-US" altLang="zh-CN" dirty="0" err="1">
                <a:solidFill>
                  <a:srgbClr val="0000FF"/>
                </a:solidFill>
                <a:latin typeface="微软雅黑" panose="020B0503020204020204" pitchFamily="34" charset="-122"/>
                <a:ea typeface="微软雅黑" panose="020B0503020204020204" pitchFamily="34" charset="-122"/>
              </a:rPr>
              <a:t>ip</a:t>
            </a:r>
            <a:r>
              <a:rPr lang="en-US" altLang="zh-CN" dirty="0">
                <a:solidFill>
                  <a:srgbClr val="0000FF"/>
                </a:solidFill>
                <a:latin typeface="微软雅黑" panose="020B0503020204020204" pitchFamily="34" charset="-122"/>
                <a:ea typeface="微软雅黑" panose="020B0503020204020204" pitchFamily="34" charset="-122"/>
              </a:rPr>
              <a:t> </a:t>
            </a:r>
            <a:r>
              <a:rPr lang="en-US" altLang="zh-CN" dirty="0">
                <a:solidFill>
                  <a:srgbClr val="FF0000"/>
                </a:solidFill>
                <a:latin typeface="微软雅黑" panose="020B0503020204020204" pitchFamily="34" charset="-122"/>
                <a:ea typeface="微软雅黑" panose="020B0503020204020204" pitchFamily="34" charset="-122"/>
              </a:rPr>
              <a:t>10.10.10.1</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21" name="文本框 20"/>
          <p:cNvSpPr txBox="1">
            <a:spLocks noChangeArrowheads="1"/>
          </p:cNvSpPr>
          <p:nvPr/>
        </p:nvSpPr>
        <p:spPr bwMode="auto">
          <a:xfrm>
            <a:off x="7022657" y="5665753"/>
            <a:ext cx="10080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solidFill>
                  <a:srgbClr val="FF0000"/>
                </a:solidFill>
                <a:latin typeface="微软雅黑" panose="020B0503020204020204" pitchFamily="34" charset="-122"/>
                <a:ea typeface="微软雅黑" panose="020B0503020204020204" pitchFamily="34" charset="-122"/>
              </a:rPr>
              <a:t>伪造</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22" name="乘号 21"/>
          <p:cNvSpPr/>
          <p:nvPr/>
        </p:nvSpPr>
        <p:spPr>
          <a:xfrm>
            <a:off x="5620894" y="3938553"/>
            <a:ext cx="431800" cy="506413"/>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23" name="直接箭头连接符 22"/>
          <p:cNvCxnSpPr/>
          <p:nvPr/>
        </p:nvCxnSpPr>
        <p:spPr>
          <a:xfrm flipH="1" flipV="1">
            <a:off x="6465444" y="5822916"/>
            <a:ext cx="452438" cy="8890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99"/>
                                        </p:tgtEl>
                                        <p:attrNameLst>
                                          <p:attrName>style.visibility</p:attrName>
                                        </p:attrNameLst>
                                      </p:cBhvr>
                                      <p:to>
                                        <p:strVal val="visible"/>
                                      </p:to>
                                    </p:set>
                                    <p:anim to="0" calcmode="lin" valueType="num">
                                      <p:cBhvr>
                                        <p:cTn id="13" dur="500" decel="100000" fill="hold">
                                          <p:stCondLst>
                                            <p:cond delay="0"/>
                                          </p:stCondLst>
                                        </p:cTn>
                                        <p:tgtEl>
                                          <p:spTgt spid="99"/>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99"/>
                                        </p:tgtEl>
                                      </p:cBhvr>
                                    </p:animEffect>
                                    <p:animScale>
                                      <p:cBhvr>
                                        <p:cTn id="15" dur="500" decel="100000" fill="hold">
                                          <p:stCondLst>
                                            <p:cond delay="0"/>
                                          </p:stCondLst>
                                        </p:cTn>
                                        <p:tgtEl>
                                          <p:spTgt spid="99"/>
                                        </p:tgtEl>
                                      </p:cBhvr>
                                      <p:by x="100000" y="100000"/>
                                      <p:from x="110000" y="110000"/>
                                      <p:to x="100000" y="100000"/>
                                    </p:animScale>
                                  </p:childTnLst>
                                </p:cTn>
                              </p:par>
                            </p:childTnLst>
                          </p:cTn>
                        </p:par>
                        <p:par>
                          <p:cTn id="16" fill="hold">
                            <p:stCondLst>
                              <p:cond delay="209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9"/>
                                        </p:tgtEl>
                                        <p:attrNameLst>
                                          <p:attrName>style.visibility</p:attrName>
                                        </p:attrNameLst>
                                      </p:cBhvr>
                                      <p:to>
                                        <p:strVal val="visible"/>
                                      </p:to>
                                    </p:set>
                                    <p:anim to="0" calcmode="lin" valueType="num">
                                      <p:cBhvr>
                                        <p:cTn id="19" dur="500" decel="100000" fill="hold">
                                          <p:stCondLst>
                                            <p:cond delay="0"/>
                                          </p:stCondLst>
                                        </p:cTn>
                                        <p:tgtEl>
                                          <p:spTgt spid="9"/>
                                        </p:tgtEl>
                                        <p:attrNameLst>
                                          <p:attrName>ppt_y</p:attrName>
                                        </p:attrNameLst>
                                      </p:cBhvr>
                                      <p:tavLst>
                                        <p:tav tm="0">
                                          <p:val>
                                            <p:strVal val="ppt_y+0.02"/>
                                          </p:val>
                                        </p:tav>
                                        <p:tav tm="100000">
                                          <p:val>
                                            <p:strVal val="#ppt_y"/>
                                          </p:val>
                                        </p:tav>
                                      </p:tavLst>
                                    </p:anim>
                                    <p:animEffect transition="in" filter="fade">
                                      <p:cBhvr>
                                        <p:cTn id="20" dur="500">
                                          <p:stCondLst>
                                            <p:cond delay="0"/>
                                          </p:stCondLst>
                                        </p:cTn>
                                        <p:tgtEl>
                                          <p:spTgt spid="9"/>
                                        </p:tgtEl>
                                      </p:cBhvr>
                                    </p:animEffect>
                                    <p:animScale>
                                      <p:cBhvr>
                                        <p:cTn id="21" dur="500" decel="100000" fill="hold">
                                          <p:stCondLst>
                                            <p:cond delay="0"/>
                                          </p:stCondLst>
                                        </p:cTn>
                                        <p:tgtEl>
                                          <p:spTgt spid="9"/>
                                        </p:tgtEl>
                                      </p:cBhvr>
                                      <p:by x="100000" y="100000"/>
                                      <p:from x="110000" y="110000"/>
                                      <p:to x="100000" y="100000"/>
                                    </p:animScale>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p:cTn id="26" dur="500" fill="hold"/>
                                        <p:tgtEl>
                                          <p:spTgt spid="19"/>
                                        </p:tgtEl>
                                        <p:attrNameLst>
                                          <p:attrName>ppt_w</p:attrName>
                                        </p:attrNameLst>
                                      </p:cBhvr>
                                      <p:tavLst>
                                        <p:tav tm="0">
                                          <p:val>
                                            <p:fltVal val="0"/>
                                          </p:val>
                                        </p:tav>
                                        <p:tav tm="100000">
                                          <p:val>
                                            <p:strVal val="#ppt_w"/>
                                          </p:val>
                                        </p:tav>
                                      </p:tavLst>
                                    </p:anim>
                                    <p:anim calcmode="lin" valueType="num">
                                      <p:cBhvr>
                                        <p:cTn id="27" dur="500" fill="hold"/>
                                        <p:tgtEl>
                                          <p:spTgt spid="19"/>
                                        </p:tgtEl>
                                        <p:attrNameLst>
                                          <p:attrName>ppt_h</p:attrName>
                                        </p:attrNameLst>
                                      </p:cBhvr>
                                      <p:tavLst>
                                        <p:tav tm="0">
                                          <p:val>
                                            <p:fltVal val="0"/>
                                          </p:val>
                                        </p:tav>
                                        <p:tav tm="100000">
                                          <p:val>
                                            <p:strVal val="#ppt_h"/>
                                          </p:val>
                                        </p:tav>
                                      </p:tavLst>
                                    </p:anim>
                                    <p:animEffect transition="in" filter="fade">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8" presetClass="emph" presetSubtype="0" fill="hold" nodeType="clickEffect">
                                  <p:stCondLst>
                                    <p:cond delay="0"/>
                                  </p:stCondLst>
                                  <p:childTnLst>
                                    <p:animRot by="21600000">
                                      <p:cBhvr>
                                        <p:cTn id="32" dur="2000" fill="hold"/>
                                        <p:tgtEl>
                                          <p:spTgt spid="22"/>
                                        </p:tgtEl>
                                        <p:attrNameLst>
                                          <p:attrName>r</p:attrName>
                                        </p:attrNameLst>
                                      </p:cBhvr>
                                    </p:animRo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p:cTn id="37" dur="500" fill="hold"/>
                                        <p:tgtEl>
                                          <p:spTgt spid="21"/>
                                        </p:tgtEl>
                                        <p:attrNameLst>
                                          <p:attrName>ppt_w</p:attrName>
                                        </p:attrNameLst>
                                      </p:cBhvr>
                                      <p:tavLst>
                                        <p:tav tm="0">
                                          <p:val>
                                            <p:fltVal val="0"/>
                                          </p:val>
                                        </p:tav>
                                        <p:tav tm="100000">
                                          <p:val>
                                            <p:strVal val="#ppt_w"/>
                                          </p:val>
                                        </p:tav>
                                      </p:tavLst>
                                    </p:anim>
                                    <p:anim calcmode="lin" valueType="num">
                                      <p:cBhvr>
                                        <p:cTn id="38" dur="500" fill="hold"/>
                                        <p:tgtEl>
                                          <p:spTgt spid="21"/>
                                        </p:tgtEl>
                                        <p:attrNameLst>
                                          <p:attrName>ppt_h</p:attrName>
                                        </p:attrNameLst>
                                      </p:cBhvr>
                                      <p:tavLst>
                                        <p:tav tm="0">
                                          <p:val>
                                            <p:fltVal val="0"/>
                                          </p:val>
                                        </p:tav>
                                        <p:tav tm="100000">
                                          <p:val>
                                            <p:strVal val="#ppt_h"/>
                                          </p:val>
                                        </p:tav>
                                      </p:tavLst>
                                    </p:anim>
                                    <p:animEffect transition="in" filter="fade">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2" fill="hold" nodeType="click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wipe(right)">
                                      <p:cBhvr>
                                        <p:cTn id="44" dur="500"/>
                                        <p:tgtEl>
                                          <p:spTgt spid="23"/>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99" grpId="0"/>
      <p:bldP spid="9" grpId="0"/>
      <p:bldP spid="19" grpId="0"/>
      <p:bldP spid="20" grpId="0" animBg="1"/>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38" name="文本框 37"/>
          <p:cNvSpPr txBox="1"/>
          <p:nvPr/>
        </p:nvSpPr>
        <p:spPr>
          <a:xfrm>
            <a:off x="4263767" y="651720"/>
            <a:ext cx="3722173" cy="553998"/>
          </a:xfrm>
          <a:prstGeom prst="rect">
            <a:avLst/>
          </a:prstGeom>
          <a:noFill/>
        </p:spPr>
        <p:txBody>
          <a:bodyPr wrap="none" lIns="0" tIns="0" rIns="0" bIns="0" rtlCol="0">
            <a:spAutoFit/>
          </a:bodyPr>
          <a:lstStyle/>
          <a:p>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DNS</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的安全性</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(2)</a:t>
            </a:r>
            <a:endPar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39" name="AutoShape 4"/>
          <p:cNvSpPr>
            <a:spLocks noChangeArrowheads="1"/>
          </p:cNvSpPr>
          <p:nvPr/>
        </p:nvSpPr>
        <p:spPr bwMode="gray">
          <a:xfrm>
            <a:off x="1316468" y="2632881"/>
            <a:ext cx="636588" cy="381000"/>
          </a:xfrm>
          <a:prstGeom prst="rightArrow">
            <a:avLst>
              <a:gd name="adj1" fmla="val 50000"/>
              <a:gd name="adj2" fmla="val 58394"/>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lr>
                <a:srgbClr val="000099"/>
              </a:buClr>
              <a:buFont typeface="Arial" panose="020B0604020202020204" pitchFamily="34" charset="0"/>
              <a:buChar char="Ø"/>
              <a:defRPr sz="3200">
                <a:solidFill>
                  <a:srgbClr val="333399"/>
                </a:solidFill>
                <a:latin typeface="黑体" panose="02010609060101010101" charset="-122"/>
                <a:ea typeface="黑体" panose="02010609060101010101" charset="-122"/>
                <a:sym typeface="Tahoma" panose="020B0604030504040204" pitchFamily="34" charset="0"/>
              </a:defRPr>
            </a:lvl1pPr>
            <a:lvl2pPr marL="742950" indent="-285750" latinLnBrk="1">
              <a:spcBef>
                <a:spcPct val="20000"/>
              </a:spcBef>
              <a:buClr>
                <a:srgbClr val="6699FF"/>
              </a:buClr>
              <a:buFont typeface="Wingdings" panose="05000000000000000000" pitchFamily="2" charset="2"/>
              <a:buChar char="Ø"/>
              <a:defRPr sz="2800">
                <a:solidFill>
                  <a:srgbClr val="333399"/>
                </a:solidFill>
                <a:latin typeface="黑体" panose="02010609060101010101" charset="-122"/>
                <a:ea typeface="黑体" panose="02010609060101010101" charset="-122"/>
                <a:sym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Ø"/>
              <a:defRPr sz="2400">
                <a:solidFill>
                  <a:srgbClr val="333399"/>
                </a:solidFill>
                <a:latin typeface="黑体" panose="02010609060101010101" charset="-122"/>
                <a:ea typeface="黑体" panose="02010609060101010101" charset="-122"/>
                <a:sym typeface="Tahoma" panose="020B0604030504040204" pitchFamily="34" charset="0"/>
              </a:defRPr>
            </a:lvl3pPr>
            <a:lvl4pPr marL="1600200" indent="-228600" latinLnBrk="1">
              <a:spcBef>
                <a:spcPct val="20000"/>
              </a:spcBef>
              <a:buClr>
                <a:srgbClr val="000099"/>
              </a:buClr>
              <a:buSzPct val="70000"/>
              <a:buFont typeface="Arial" panose="020B0604020202020204" pitchFamily="34" charset="0"/>
              <a:buChar char="u"/>
              <a:defRPr sz="2000">
                <a:solidFill>
                  <a:srgbClr val="333399"/>
                </a:solidFill>
                <a:latin typeface="黑体" panose="02010609060101010101" charset="-122"/>
                <a:ea typeface="黑体" panose="02010609060101010101" charset="-122"/>
                <a:sym typeface="Tahoma" panose="020B0604030504040204" pitchFamily="34" charset="0"/>
              </a:defRPr>
            </a:lvl4pPr>
            <a:lvl5pPr marL="2057400" indent="-228600" latinLnBrk="1">
              <a:spcBef>
                <a:spcPct val="20000"/>
              </a:spcBef>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5pPr>
            <a:lvl6pPr marL="25146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6pPr>
            <a:lvl7pPr marL="29718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7pPr>
            <a:lvl8pPr marL="34290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8pPr>
            <a:lvl9pPr marL="38862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9pPr>
          </a:lstStyle>
          <a:p>
            <a:pPr eaLnBrk="1" latinLnBrk="0" hangingPunct="1">
              <a:spcBef>
                <a:spcPct val="0"/>
              </a:spcBef>
              <a:buClrTx/>
              <a:buFontTx/>
              <a:buNone/>
            </a:pPr>
            <a:endParaRPr lang="zh-CN" altLang="en-US" sz="1800">
              <a:solidFill>
                <a:schemeClr val="tx1"/>
              </a:solidFill>
              <a:latin typeface="Arial" panose="020B0604020202020204" pitchFamily="34" charset="0"/>
            </a:endParaRPr>
          </a:p>
        </p:txBody>
      </p:sp>
      <p:pic>
        <p:nvPicPr>
          <p:cNvPr id="40" name="图片 1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6394" y="2448731"/>
            <a:ext cx="7629525" cy="336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图片 4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1394" y="4342618"/>
            <a:ext cx="116522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箭头: 圆角右 41"/>
          <p:cNvSpPr/>
          <p:nvPr/>
        </p:nvSpPr>
        <p:spPr>
          <a:xfrm>
            <a:off x="6872719" y="3613956"/>
            <a:ext cx="360362" cy="893762"/>
          </a:xfrm>
          <a:prstGeom prst="ben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43" name="箭头: 圆角右 42"/>
          <p:cNvSpPr/>
          <p:nvPr/>
        </p:nvSpPr>
        <p:spPr>
          <a:xfrm>
            <a:off x="4708956" y="3633006"/>
            <a:ext cx="381000" cy="801687"/>
          </a:xfrm>
          <a:prstGeom prst="ben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cxnSp>
        <p:nvCxnSpPr>
          <p:cNvPr id="44" name="直接箭头连接符 43"/>
          <p:cNvCxnSpPr/>
          <p:nvPr/>
        </p:nvCxnSpPr>
        <p:spPr>
          <a:xfrm flipH="1">
            <a:off x="5450319" y="3931456"/>
            <a:ext cx="144462" cy="50323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V="1">
            <a:off x="5666219" y="4002893"/>
            <a:ext cx="144462" cy="431800"/>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flipV="1">
            <a:off x="7233081" y="2397931"/>
            <a:ext cx="296863" cy="10779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flipH="1" flipV="1">
            <a:off x="4145394" y="2385231"/>
            <a:ext cx="720725" cy="11541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stCxn id="41" idx="0"/>
          </p:cNvCxnSpPr>
          <p:nvPr/>
        </p:nvCxnSpPr>
        <p:spPr>
          <a:xfrm>
            <a:off x="5744007" y="4342618"/>
            <a:ext cx="347345" cy="111569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3" name="组合 52"/>
          <p:cNvGrpSpPr/>
          <p:nvPr/>
        </p:nvGrpSpPr>
        <p:grpSpPr bwMode="auto">
          <a:xfrm>
            <a:off x="5810681" y="1256518"/>
            <a:ext cx="4240213" cy="1077913"/>
            <a:chOff x="4292600" y="1114425"/>
            <a:chExt cx="4239840" cy="1077151"/>
          </a:xfrm>
        </p:grpSpPr>
        <p:sp>
          <p:nvSpPr>
            <p:cNvPr id="54" name="矩形: 圆角 53"/>
            <p:cNvSpPr/>
            <p:nvPr/>
          </p:nvSpPr>
          <p:spPr>
            <a:xfrm>
              <a:off x="4292600" y="1114425"/>
              <a:ext cx="4239840" cy="1077151"/>
            </a:xfrm>
            <a:prstGeom prst="roundRect">
              <a:avLst/>
            </a:prstGeom>
            <a:solidFill>
              <a:srgbClr val="D1F3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5" name="TextBox 7"/>
            <p:cNvSpPr txBox="1">
              <a:spLocks noChangeArrowheads="1"/>
            </p:cNvSpPr>
            <p:nvPr/>
          </p:nvSpPr>
          <p:spPr bwMode="auto">
            <a:xfrm>
              <a:off x="4360291" y="1189031"/>
              <a:ext cx="4104457" cy="869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lr>
                  <a:srgbClr val="000099"/>
                </a:buClr>
                <a:buFont typeface="Arial" panose="020B0604020202020204" pitchFamily="34" charset="0"/>
                <a:buChar char="Ø"/>
                <a:defRPr sz="3200">
                  <a:solidFill>
                    <a:srgbClr val="333399"/>
                  </a:solidFill>
                  <a:latin typeface="黑体" panose="02010609060101010101" charset="-122"/>
                  <a:ea typeface="黑体" panose="02010609060101010101" charset="-122"/>
                  <a:sym typeface="Tahoma" panose="020B0604030504040204" pitchFamily="34" charset="0"/>
                </a:defRPr>
              </a:lvl1pPr>
              <a:lvl2pPr marL="889000" indent="-440055" latinLnBrk="1">
                <a:spcBef>
                  <a:spcPct val="20000"/>
                </a:spcBef>
                <a:buClr>
                  <a:srgbClr val="6699FF"/>
                </a:buClr>
                <a:buFont typeface="Wingdings" panose="05000000000000000000" pitchFamily="2" charset="2"/>
                <a:buChar char="Ø"/>
                <a:defRPr sz="2800">
                  <a:solidFill>
                    <a:srgbClr val="333399"/>
                  </a:solidFill>
                  <a:latin typeface="黑体" panose="02010609060101010101" charset="-122"/>
                  <a:ea typeface="黑体" panose="02010609060101010101" charset="-122"/>
                  <a:sym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Ø"/>
                <a:defRPr sz="2400">
                  <a:solidFill>
                    <a:srgbClr val="333399"/>
                  </a:solidFill>
                  <a:latin typeface="黑体" panose="02010609060101010101" charset="-122"/>
                  <a:ea typeface="黑体" panose="02010609060101010101" charset="-122"/>
                  <a:sym typeface="Tahoma" panose="020B0604030504040204" pitchFamily="34" charset="0"/>
                </a:defRPr>
              </a:lvl3pPr>
              <a:lvl4pPr marL="1600200" indent="-228600" latinLnBrk="1">
                <a:spcBef>
                  <a:spcPct val="20000"/>
                </a:spcBef>
                <a:buClr>
                  <a:srgbClr val="000099"/>
                </a:buClr>
                <a:buSzPct val="70000"/>
                <a:buFont typeface="Arial" panose="020B0604020202020204" pitchFamily="34" charset="0"/>
                <a:buChar char="u"/>
                <a:defRPr sz="2000">
                  <a:solidFill>
                    <a:srgbClr val="333399"/>
                  </a:solidFill>
                  <a:latin typeface="黑体" panose="02010609060101010101" charset="-122"/>
                  <a:ea typeface="黑体" panose="02010609060101010101" charset="-122"/>
                  <a:sym typeface="Tahoma" panose="020B0604030504040204" pitchFamily="34" charset="0"/>
                </a:defRPr>
              </a:lvl4pPr>
              <a:lvl5pPr marL="2057400" indent="-228600" latinLnBrk="1">
                <a:spcBef>
                  <a:spcPct val="20000"/>
                </a:spcBef>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5pPr>
              <a:lvl6pPr marL="25146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6pPr>
              <a:lvl7pPr marL="29718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7pPr>
              <a:lvl8pPr marL="34290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8pPr>
              <a:lvl9pPr marL="38862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9pPr>
            </a:lstStyle>
            <a:p>
              <a:pPr eaLnBrk="1" latinLnBrk="0" hangingPunct="1">
                <a:lnSpc>
                  <a:spcPct val="120000"/>
                </a:lnSpc>
                <a:spcBef>
                  <a:spcPct val="0"/>
                </a:spcBef>
                <a:buClrTx/>
                <a:buFont typeface="Arial" panose="020B0604020202020204" pitchFamily="34" charset="0"/>
                <a:buBlip>
                  <a:blip r:embed="rId4"/>
                </a:buBlip>
              </a:pPr>
              <a:r>
                <a:rPr lang="en-US" altLang="zh-CN" sz="2400">
                  <a:solidFill>
                    <a:srgbClr val="002060"/>
                  </a:solidFill>
                  <a:latin typeface="Times New Roman" panose="02020603050405020304" pitchFamily="18" charset="0"/>
                </a:rPr>
                <a:t>DNS</a:t>
              </a:r>
              <a:r>
                <a:rPr lang="zh-CN" altLang="en-US" sz="2400">
                  <a:solidFill>
                    <a:srgbClr val="002060"/>
                  </a:solidFill>
                  <a:latin typeface="Times New Roman" panose="02020603050405020304" pitchFamily="18" charset="0"/>
                </a:rPr>
                <a:t>用户欺骗</a:t>
              </a:r>
              <a:endParaRPr lang="en-US" altLang="zh-CN" sz="2400">
                <a:solidFill>
                  <a:srgbClr val="002060"/>
                </a:solidFill>
                <a:latin typeface="Times New Roman" panose="02020603050405020304" pitchFamily="18" charset="0"/>
              </a:endParaRPr>
            </a:p>
            <a:p>
              <a:pPr eaLnBrk="1" latinLnBrk="0" hangingPunct="1">
                <a:lnSpc>
                  <a:spcPct val="120000"/>
                </a:lnSpc>
                <a:spcBef>
                  <a:spcPct val="0"/>
                </a:spcBef>
                <a:buClrTx/>
                <a:buFont typeface="Arial" panose="020B0604020202020204" pitchFamily="34" charset="0"/>
                <a:buNone/>
              </a:pPr>
              <a:r>
                <a:rPr lang="zh-CN" altLang="zh-CN" sz="2000">
                  <a:solidFill>
                    <a:srgbClr val="002060"/>
                  </a:solidFill>
                  <a:latin typeface="Times New Roman" panose="02020603050405020304" pitchFamily="18" charset="0"/>
                </a:rPr>
                <a:t>伪造来自</a:t>
              </a:r>
              <a:r>
                <a:rPr lang="zh-CN" altLang="en-US" sz="2000">
                  <a:solidFill>
                    <a:srgbClr val="FF0000"/>
                  </a:solidFill>
                  <a:latin typeface="Times New Roman" panose="02020603050405020304" pitchFamily="18" charset="0"/>
                </a:rPr>
                <a:t>本地</a:t>
              </a:r>
              <a:r>
                <a:rPr lang="en-US" altLang="zh-CN" sz="2000">
                  <a:solidFill>
                    <a:srgbClr val="FF0000"/>
                  </a:solidFill>
                  <a:latin typeface="Times New Roman" panose="02020603050405020304" pitchFamily="18" charset="0"/>
                </a:rPr>
                <a:t>DNS</a:t>
              </a:r>
              <a:r>
                <a:rPr lang="zh-CN" altLang="zh-CN" sz="2000">
                  <a:solidFill>
                    <a:srgbClr val="FF0000"/>
                  </a:solidFill>
                  <a:latin typeface="Times New Roman" panose="02020603050405020304" pitchFamily="18" charset="0"/>
                </a:rPr>
                <a:t>服务器</a:t>
              </a:r>
              <a:r>
                <a:rPr lang="zh-CN" altLang="zh-CN" sz="2000">
                  <a:solidFill>
                    <a:srgbClr val="002060"/>
                  </a:solidFill>
                  <a:latin typeface="Times New Roman" panose="02020603050405020304" pitchFamily="18" charset="0"/>
                </a:rPr>
                <a:t>的响应包</a:t>
              </a:r>
              <a:endParaRPr lang="en-US" altLang="zh-CN" sz="2000">
                <a:solidFill>
                  <a:srgbClr val="002060"/>
                </a:solidFill>
                <a:latin typeface="Times New Roman" panose="02020603050405020304" pitchFamily="18" charset="0"/>
              </a:endParaRPr>
            </a:p>
          </p:txBody>
        </p:sp>
      </p:grpSp>
      <p:grpSp>
        <p:nvGrpSpPr>
          <p:cNvPr id="56" name="组合 55"/>
          <p:cNvGrpSpPr/>
          <p:nvPr/>
        </p:nvGrpSpPr>
        <p:grpSpPr bwMode="auto">
          <a:xfrm>
            <a:off x="4263821" y="5441817"/>
            <a:ext cx="4392613" cy="937525"/>
            <a:chOff x="2745478" y="5442599"/>
            <a:chExt cx="4392884" cy="937474"/>
          </a:xfrm>
        </p:grpSpPr>
        <p:sp>
          <p:nvSpPr>
            <p:cNvPr id="57" name="矩形: 圆角 56"/>
            <p:cNvSpPr/>
            <p:nvPr/>
          </p:nvSpPr>
          <p:spPr>
            <a:xfrm>
              <a:off x="2816602" y="5503821"/>
              <a:ext cx="4321442" cy="876252"/>
            </a:xfrm>
            <a:prstGeom prst="roundRect">
              <a:avLst/>
            </a:prstGeom>
            <a:solidFill>
              <a:srgbClr val="D1F3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8" name="TextBox 7"/>
            <p:cNvSpPr txBox="1">
              <a:spLocks noChangeArrowheads="1"/>
            </p:cNvSpPr>
            <p:nvPr/>
          </p:nvSpPr>
          <p:spPr bwMode="auto">
            <a:xfrm>
              <a:off x="2745478" y="5442599"/>
              <a:ext cx="4392884" cy="869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lr>
                  <a:srgbClr val="000099"/>
                </a:buClr>
                <a:buFont typeface="Arial" panose="020B0604020202020204" pitchFamily="34" charset="0"/>
                <a:buChar char="Ø"/>
                <a:defRPr sz="3200">
                  <a:solidFill>
                    <a:srgbClr val="333399"/>
                  </a:solidFill>
                  <a:latin typeface="黑体" panose="02010609060101010101" charset="-122"/>
                  <a:ea typeface="黑体" panose="02010609060101010101" charset="-122"/>
                  <a:sym typeface="Tahoma" panose="020B0604030504040204" pitchFamily="34" charset="0"/>
                </a:defRPr>
              </a:lvl1pPr>
              <a:lvl2pPr marL="889000" indent="-440055" latinLnBrk="1">
                <a:spcBef>
                  <a:spcPct val="20000"/>
                </a:spcBef>
                <a:buClr>
                  <a:srgbClr val="6699FF"/>
                </a:buClr>
                <a:buFont typeface="Wingdings" panose="05000000000000000000" pitchFamily="2" charset="2"/>
                <a:buChar char="Ø"/>
                <a:defRPr sz="2800">
                  <a:solidFill>
                    <a:srgbClr val="333399"/>
                  </a:solidFill>
                  <a:latin typeface="黑体" panose="02010609060101010101" charset="-122"/>
                  <a:ea typeface="黑体" panose="02010609060101010101" charset="-122"/>
                  <a:sym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Ø"/>
                <a:defRPr sz="2400">
                  <a:solidFill>
                    <a:srgbClr val="333399"/>
                  </a:solidFill>
                  <a:latin typeface="黑体" panose="02010609060101010101" charset="-122"/>
                  <a:ea typeface="黑体" panose="02010609060101010101" charset="-122"/>
                  <a:sym typeface="Tahoma" panose="020B0604030504040204" pitchFamily="34" charset="0"/>
                </a:defRPr>
              </a:lvl3pPr>
              <a:lvl4pPr marL="1600200" indent="-228600" latinLnBrk="1">
                <a:spcBef>
                  <a:spcPct val="20000"/>
                </a:spcBef>
                <a:buClr>
                  <a:srgbClr val="000099"/>
                </a:buClr>
                <a:buSzPct val="70000"/>
                <a:buFont typeface="Arial" panose="020B0604020202020204" pitchFamily="34" charset="0"/>
                <a:buChar char="u"/>
                <a:defRPr sz="2000">
                  <a:solidFill>
                    <a:srgbClr val="333399"/>
                  </a:solidFill>
                  <a:latin typeface="黑体" panose="02010609060101010101" charset="-122"/>
                  <a:ea typeface="黑体" panose="02010609060101010101" charset="-122"/>
                  <a:sym typeface="Tahoma" panose="020B0604030504040204" pitchFamily="34" charset="0"/>
                </a:defRPr>
              </a:lvl4pPr>
              <a:lvl5pPr marL="2057400" indent="-228600" latinLnBrk="1">
                <a:spcBef>
                  <a:spcPct val="20000"/>
                </a:spcBef>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5pPr>
              <a:lvl6pPr marL="25146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6pPr>
              <a:lvl7pPr marL="29718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7pPr>
              <a:lvl8pPr marL="34290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8pPr>
              <a:lvl9pPr marL="38862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9pPr>
            </a:lstStyle>
            <a:p>
              <a:pPr eaLnBrk="1" latinLnBrk="0" hangingPunct="1">
                <a:lnSpc>
                  <a:spcPct val="120000"/>
                </a:lnSpc>
                <a:spcBef>
                  <a:spcPct val="0"/>
                </a:spcBef>
                <a:buClrTx/>
                <a:buFont typeface="Arial" panose="020B0604020202020204" pitchFamily="34" charset="0"/>
                <a:buBlip>
                  <a:blip r:embed="rId4"/>
                </a:buBlip>
              </a:pPr>
              <a:r>
                <a:rPr lang="en-US" altLang="zh-CN" sz="2400">
                  <a:solidFill>
                    <a:srgbClr val="002060"/>
                  </a:solidFill>
                  <a:latin typeface="Times New Roman" panose="02020603050405020304" pitchFamily="18" charset="0"/>
                </a:rPr>
                <a:t>DNS</a:t>
              </a:r>
              <a:r>
                <a:rPr lang="zh-CN" altLang="en-US" sz="2400">
                  <a:solidFill>
                    <a:srgbClr val="002060"/>
                  </a:solidFill>
                  <a:latin typeface="Times New Roman" panose="02020603050405020304" pitchFamily="18" charset="0"/>
                </a:rPr>
                <a:t>重定向</a:t>
              </a:r>
              <a:endParaRPr lang="en-US" altLang="zh-CN" sz="2400">
                <a:solidFill>
                  <a:srgbClr val="002060"/>
                </a:solidFill>
                <a:latin typeface="Times New Roman" panose="02020603050405020304" pitchFamily="18" charset="0"/>
              </a:endParaRPr>
            </a:p>
            <a:p>
              <a:pPr eaLnBrk="1" latinLnBrk="0" hangingPunct="1">
                <a:lnSpc>
                  <a:spcPct val="120000"/>
                </a:lnSpc>
                <a:spcBef>
                  <a:spcPct val="0"/>
                </a:spcBef>
                <a:buClrTx/>
                <a:buFont typeface="Arial" panose="020B0604020202020204" pitchFamily="34" charset="0"/>
                <a:buNone/>
              </a:pPr>
              <a:r>
                <a:rPr lang="zh-CN" altLang="en-US" sz="2000">
                  <a:solidFill>
                    <a:srgbClr val="002060"/>
                  </a:solidFill>
                  <a:latin typeface="Times New Roman" panose="02020603050405020304" pitchFamily="18" charset="0"/>
                </a:rPr>
                <a:t>将</a:t>
              </a:r>
              <a:r>
                <a:rPr lang="en-US" altLang="zh-CN" sz="2000">
                  <a:solidFill>
                    <a:srgbClr val="002060"/>
                  </a:solidFill>
                  <a:latin typeface="Times New Roman" panose="02020603050405020304" pitchFamily="18" charset="0"/>
                </a:rPr>
                <a:t>DNS</a:t>
              </a:r>
              <a:r>
                <a:rPr lang="zh-CN" altLang="en-US" sz="2000">
                  <a:solidFill>
                    <a:srgbClr val="002060"/>
                  </a:solidFill>
                  <a:latin typeface="Times New Roman" panose="02020603050405020304" pitchFamily="18" charset="0"/>
                </a:rPr>
                <a:t>查询重定向到恶意</a:t>
              </a:r>
              <a:r>
                <a:rPr lang="en-US" altLang="zh-CN" sz="2000">
                  <a:solidFill>
                    <a:srgbClr val="002060"/>
                  </a:solidFill>
                  <a:latin typeface="Times New Roman" panose="02020603050405020304" pitchFamily="18" charset="0"/>
                </a:rPr>
                <a:t>DNS</a:t>
              </a:r>
              <a:r>
                <a:rPr lang="zh-CN" altLang="en-US" sz="2000">
                  <a:solidFill>
                    <a:srgbClr val="002060"/>
                  </a:solidFill>
                  <a:latin typeface="Times New Roman" panose="02020603050405020304" pitchFamily="18" charset="0"/>
                </a:rPr>
                <a:t>服务器</a:t>
              </a:r>
              <a:endParaRPr lang="en-US" altLang="zh-CN" sz="2000">
                <a:solidFill>
                  <a:srgbClr val="002060"/>
                </a:solidFill>
                <a:latin typeface="Times New Roman" panose="02020603050405020304" pitchFamily="18" charset="0"/>
              </a:endParaRPr>
            </a:p>
          </p:txBody>
        </p:sp>
      </p:grpSp>
      <p:grpSp>
        <p:nvGrpSpPr>
          <p:cNvPr id="59" name="组合 58"/>
          <p:cNvGrpSpPr/>
          <p:nvPr/>
        </p:nvGrpSpPr>
        <p:grpSpPr bwMode="auto">
          <a:xfrm>
            <a:off x="1624444" y="1205718"/>
            <a:ext cx="3313112" cy="1141413"/>
            <a:chOff x="106363" y="1063017"/>
            <a:chExt cx="3313509" cy="1141413"/>
          </a:xfrm>
        </p:grpSpPr>
        <p:sp>
          <p:nvSpPr>
            <p:cNvPr id="60" name="矩形: 圆角 59"/>
            <p:cNvSpPr/>
            <p:nvPr/>
          </p:nvSpPr>
          <p:spPr>
            <a:xfrm>
              <a:off x="250842" y="1113817"/>
              <a:ext cx="3169030" cy="1090613"/>
            </a:xfrm>
            <a:prstGeom prst="roundRect">
              <a:avLst/>
            </a:prstGeom>
            <a:solidFill>
              <a:srgbClr val="B3EBFF">
                <a:alpha val="3098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1" name="TextBox 7"/>
            <p:cNvSpPr txBox="1">
              <a:spLocks noChangeArrowheads="1"/>
            </p:cNvSpPr>
            <p:nvPr/>
          </p:nvSpPr>
          <p:spPr bwMode="auto">
            <a:xfrm>
              <a:off x="323528" y="1063017"/>
              <a:ext cx="2303463"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lr>
                  <a:srgbClr val="000099"/>
                </a:buClr>
                <a:buFont typeface="Arial" panose="020B0604020202020204" pitchFamily="34" charset="0"/>
                <a:buChar char="Ø"/>
                <a:defRPr sz="3200">
                  <a:solidFill>
                    <a:srgbClr val="333399"/>
                  </a:solidFill>
                  <a:latin typeface="黑体" panose="02010609060101010101" charset="-122"/>
                  <a:ea typeface="黑体" panose="02010609060101010101" charset="-122"/>
                  <a:sym typeface="Tahoma" panose="020B0604030504040204" pitchFamily="34" charset="0"/>
                </a:defRPr>
              </a:lvl1pPr>
              <a:lvl2pPr marL="889000" indent="-440055" latinLnBrk="1">
                <a:spcBef>
                  <a:spcPct val="20000"/>
                </a:spcBef>
                <a:buClr>
                  <a:srgbClr val="6699FF"/>
                </a:buClr>
                <a:buFont typeface="Wingdings" panose="05000000000000000000" pitchFamily="2" charset="2"/>
                <a:buChar char="Ø"/>
                <a:defRPr sz="2800">
                  <a:solidFill>
                    <a:srgbClr val="333399"/>
                  </a:solidFill>
                  <a:latin typeface="黑体" panose="02010609060101010101" charset="-122"/>
                  <a:ea typeface="黑体" panose="02010609060101010101" charset="-122"/>
                  <a:sym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Ø"/>
                <a:defRPr sz="2400">
                  <a:solidFill>
                    <a:srgbClr val="333399"/>
                  </a:solidFill>
                  <a:latin typeface="黑体" panose="02010609060101010101" charset="-122"/>
                  <a:ea typeface="黑体" panose="02010609060101010101" charset="-122"/>
                  <a:sym typeface="Tahoma" panose="020B0604030504040204" pitchFamily="34" charset="0"/>
                </a:defRPr>
              </a:lvl3pPr>
              <a:lvl4pPr marL="1600200" indent="-228600" latinLnBrk="1">
                <a:spcBef>
                  <a:spcPct val="20000"/>
                </a:spcBef>
                <a:buClr>
                  <a:srgbClr val="000099"/>
                </a:buClr>
                <a:buSzPct val="70000"/>
                <a:buFont typeface="Arial" panose="020B0604020202020204" pitchFamily="34" charset="0"/>
                <a:buChar char="u"/>
                <a:defRPr sz="2000">
                  <a:solidFill>
                    <a:srgbClr val="333399"/>
                  </a:solidFill>
                  <a:latin typeface="黑体" panose="02010609060101010101" charset="-122"/>
                  <a:ea typeface="黑体" panose="02010609060101010101" charset="-122"/>
                  <a:sym typeface="Tahoma" panose="020B0604030504040204" pitchFamily="34" charset="0"/>
                </a:defRPr>
              </a:lvl4pPr>
              <a:lvl5pPr marL="2057400" indent="-228600" latinLnBrk="1">
                <a:spcBef>
                  <a:spcPct val="20000"/>
                </a:spcBef>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5pPr>
              <a:lvl6pPr marL="25146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6pPr>
              <a:lvl7pPr marL="29718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7pPr>
              <a:lvl8pPr marL="34290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8pPr>
              <a:lvl9pPr marL="38862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9pPr>
            </a:lstStyle>
            <a:p>
              <a:pPr eaLnBrk="1" latinLnBrk="0" hangingPunct="1">
                <a:lnSpc>
                  <a:spcPct val="120000"/>
                </a:lnSpc>
                <a:spcBef>
                  <a:spcPct val="0"/>
                </a:spcBef>
                <a:buClrTx/>
                <a:buFont typeface="Arial" panose="020B0604020202020204" pitchFamily="34" charset="0"/>
                <a:buBlip>
                  <a:blip r:embed="rId4"/>
                </a:buBlip>
              </a:pPr>
              <a:r>
                <a:rPr lang="en-US" altLang="zh-CN" sz="2400">
                  <a:solidFill>
                    <a:srgbClr val="002060"/>
                  </a:solidFill>
                  <a:latin typeface="Times New Roman" panose="02020603050405020304" pitchFamily="18" charset="0"/>
                </a:rPr>
                <a:t>DNS</a:t>
              </a:r>
              <a:r>
                <a:rPr lang="zh-CN" altLang="en-US" sz="2400">
                  <a:solidFill>
                    <a:srgbClr val="002060"/>
                  </a:solidFill>
                  <a:latin typeface="Times New Roman" panose="02020603050405020304" pitchFamily="18" charset="0"/>
                </a:rPr>
                <a:t>缓存中毒</a:t>
              </a:r>
              <a:endParaRPr lang="en-US" altLang="zh-CN" sz="2400">
                <a:solidFill>
                  <a:srgbClr val="002060"/>
                </a:solidFill>
                <a:latin typeface="Times New Roman" panose="02020603050405020304" pitchFamily="18" charset="0"/>
              </a:endParaRPr>
            </a:p>
          </p:txBody>
        </p:sp>
        <p:sp>
          <p:nvSpPr>
            <p:cNvPr id="62" name="文本框 61"/>
            <p:cNvSpPr txBox="1"/>
            <p:nvPr/>
          </p:nvSpPr>
          <p:spPr>
            <a:xfrm>
              <a:off x="106363" y="1478942"/>
              <a:ext cx="3250001" cy="712788"/>
            </a:xfrm>
            <a:prstGeom prst="rect">
              <a:avLst/>
            </a:prstGeom>
            <a:noFill/>
          </p:spPr>
          <p:txBody>
            <a:bodyPr lIns="0" rIns="0">
              <a:spAutoFit/>
            </a:bodyPr>
            <a:lstStyle/>
            <a:p>
              <a:pPr lvl="1" eaLnBrk="1" hangingPunct="1">
                <a:lnSpc>
                  <a:spcPct val="120000"/>
                </a:lnSpc>
                <a:defRPr/>
              </a:pPr>
              <a:r>
                <a:rPr lang="zh-CN" altLang="en-US" dirty="0">
                  <a:solidFill>
                    <a:srgbClr val="002060"/>
                  </a:solidFill>
                  <a:latin typeface="+mn-ea"/>
                  <a:ea typeface="+mn-ea"/>
                </a:rPr>
                <a:t>伪造</a:t>
              </a:r>
              <a:r>
                <a:rPr lang="zh-CN" altLang="en-US" b="1" dirty="0">
                  <a:solidFill>
                    <a:srgbClr val="FF0000"/>
                  </a:solidFill>
                  <a:latin typeface="+mn-ea"/>
                  <a:ea typeface="+mn-ea"/>
                </a:rPr>
                <a:t>外部</a:t>
              </a:r>
              <a:r>
                <a:rPr lang="en-US" altLang="zh-CN" b="1" dirty="0">
                  <a:solidFill>
                    <a:srgbClr val="FF0000"/>
                  </a:solidFill>
                  <a:latin typeface="+mn-ea"/>
                  <a:ea typeface="+mn-ea"/>
                </a:rPr>
                <a:t>DNS</a:t>
              </a:r>
              <a:r>
                <a:rPr lang="zh-CN" altLang="en-US" b="1" dirty="0">
                  <a:solidFill>
                    <a:srgbClr val="FF0000"/>
                  </a:solidFill>
                  <a:latin typeface="+mn-ea"/>
                  <a:ea typeface="+mn-ea"/>
                </a:rPr>
                <a:t>服务器</a:t>
              </a:r>
              <a:r>
                <a:rPr lang="zh-CN" altLang="en-US" dirty="0">
                  <a:solidFill>
                    <a:srgbClr val="002060"/>
                  </a:solidFill>
                  <a:latin typeface="+mn-ea"/>
                  <a:ea typeface="+mn-ea"/>
                </a:rPr>
                <a:t>的响应</a:t>
              </a:r>
              <a:endParaRPr lang="en-US" altLang="zh-CN" dirty="0">
                <a:solidFill>
                  <a:srgbClr val="002060"/>
                </a:solidFill>
                <a:latin typeface="+mn-ea"/>
                <a:ea typeface="+mn-ea"/>
              </a:endParaRPr>
            </a:p>
            <a:p>
              <a:pPr lvl="1" eaLnBrk="1" hangingPunct="1">
                <a:lnSpc>
                  <a:spcPct val="120000"/>
                </a:lnSpc>
                <a:defRPr/>
              </a:pPr>
              <a:r>
                <a:rPr lang="zh-CN" altLang="en-US" dirty="0">
                  <a:solidFill>
                    <a:srgbClr val="002060"/>
                  </a:solidFill>
                  <a:latin typeface="+mn-ea"/>
                  <a:ea typeface="+mn-ea"/>
                </a:rPr>
                <a:t>毒化本地</a:t>
              </a:r>
              <a:r>
                <a:rPr lang="en-US" altLang="zh-CN" dirty="0">
                  <a:solidFill>
                    <a:srgbClr val="002060"/>
                  </a:solidFill>
                  <a:latin typeface="+mn-ea"/>
                  <a:ea typeface="+mn-ea"/>
                </a:rPr>
                <a:t>DNS</a:t>
              </a:r>
              <a:r>
                <a:rPr lang="zh-CN" altLang="en-US" dirty="0">
                  <a:solidFill>
                    <a:srgbClr val="002060"/>
                  </a:solidFill>
                  <a:latin typeface="+mn-ea"/>
                  <a:ea typeface="+mn-ea"/>
                </a:rPr>
                <a:t>服务器缓存</a:t>
              </a:r>
              <a:endParaRPr lang="en-US" altLang="zh-CN" dirty="0">
                <a:solidFill>
                  <a:srgbClr val="002060"/>
                </a:solidFill>
                <a:latin typeface="+mn-ea"/>
                <a:ea typeface="+mn-ea"/>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38"/>
                                        </p:tgtEl>
                                        <p:attrNameLst>
                                          <p:attrName>style.visibility</p:attrName>
                                        </p:attrNameLst>
                                      </p:cBhvr>
                                      <p:to>
                                        <p:strVal val="visible"/>
                                      </p:to>
                                    </p:set>
                                    <p:animEffect transition="in" filter="fade">
                                      <p:cBhvr>
                                        <p:cTn id="7" dur="500">
                                          <p:stCondLst>
                                            <p:cond delay="0"/>
                                          </p:stCondLst>
                                        </p:cTn>
                                        <p:tgtEl>
                                          <p:spTgt spid="38"/>
                                        </p:tgtEl>
                                      </p:cBhvr>
                                    </p:animEffect>
                                    <p:set>
                                      <p:cBhvr>
                                        <p:cTn id="8" dur="500" fill="hold">
                                          <p:stCondLst>
                                            <p:cond delay="500"/>
                                          </p:stCondLst>
                                        </p:cTn>
                                        <p:tgtEl>
                                          <p:spTgt spid="38"/>
                                        </p:tgtEl>
                                        <p:attrNameLst>
                                          <p:attrName>style.visibility</p:attrName>
                                        </p:attrNameLst>
                                      </p:cBhvr>
                                      <p:to>
                                        <p:strVal val="visible"/>
                                      </p:to>
                                    </p:set>
                                    <p:anim to="0" calcmode="lin" valueType="num">
                                      <p:cBhvr>
                                        <p:cTn id="9" dur="1000" decel="100000" fill="hold">
                                          <p:stCondLst>
                                            <p:cond delay="0"/>
                                          </p:stCondLst>
                                        </p:cTn>
                                        <p:tgtEl>
                                          <p:spTgt spid="38"/>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wipe(down)">
                                      <p:cBhvr>
                                        <p:cTn id="14" dur="500"/>
                                        <p:tgtEl>
                                          <p:spTgt spid="4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wipe(left)">
                                      <p:cBhvr>
                                        <p:cTn id="19" dur="500"/>
                                        <p:tgtEl>
                                          <p:spTgt spid="4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wipe(down)">
                                      <p:cBhvr>
                                        <p:cTn id="28" dur="500"/>
                                        <p:tgtEl>
                                          <p:spTgt spid="4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wipe(left)">
                                      <p:cBhvr>
                                        <p:cTn id="33" dur="500"/>
                                        <p:tgtEl>
                                          <p:spTgt spid="47"/>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5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wipe(up)">
                                      <p:cBhvr>
                                        <p:cTn id="42" dur="500"/>
                                        <p:tgtEl>
                                          <p:spTgt spid="4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wipe(left)">
                                      <p:cBhvr>
                                        <p:cTn id="47" dur="500"/>
                                        <p:tgtEl>
                                          <p:spTgt spid="4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wipe(down)">
                                      <p:cBhvr>
                                        <p:cTn id="52" dur="500"/>
                                        <p:tgtEl>
                                          <p:spTgt spid="4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wipe(up)">
                                      <p:cBhvr>
                                        <p:cTn id="57" dur="500"/>
                                        <p:tgtEl>
                                          <p:spTgt spid="52"/>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17" name="圆角矩形 4"/>
          <p:cNvSpPr/>
          <p:nvPr/>
        </p:nvSpPr>
        <p:spPr>
          <a:xfrm>
            <a:off x="1195614" y="2081457"/>
            <a:ext cx="2631331" cy="3214820"/>
          </a:xfrm>
          <a:prstGeom prst="roundRect">
            <a:avLst>
              <a:gd name="adj" fmla="val 18269"/>
            </a:avLst>
          </a:prstGeom>
          <a:gradFill>
            <a:gsLst>
              <a:gs pos="100000">
                <a:schemeClr val="bg1"/>
              </a:gs>
              <a:gs pos="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469900" dist="1524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5"/>
          <p:cNvSpPr/>
          <p:nvPr/>
        </p:nvSpPr>
        <p:spPr>
          <a:xfrm>
            <a:off x="1351828" y="2237671"/>
            <a:ext cx="2348127" cy="2868816"/>
          </a:xfrm>
          <a:prstGeom prst="roundRect">
            <a:avLst>
              <a:gd name="adj" fmla="val 18269"/>
            </a:avLst>
          </a:prstGeom>
          <a:gradFill>
            <a:gsLst>
              <a:gs pos="100000">
                <a:schemeClr val="bg1"/>
              </a:gs>
              <a:gs pos="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1547772" y="2457427"/>
            <a:ext cx="2041377" cy="2554746"/>
            <a:chOff x="1370879" y="1864591"/>
            <a:chExt cx="2041377" cy="2150918"/>
          </a:xfrm>
        </p:grpSpPr>
        <p:grpSp>
          <p:nvGrpSpPr>
            <p:cNvPr id="20" name="组合 19"/>
            <p:cNvGrpSpPr/>
            <p:nvPr/>
          </p:nvGrpSpPr>
          <p:grpSpPr>
            <a:xfrm>
              <a:off x="1370879" y="1864591"/>
              <a:ext cx="207818" cy="207818"/>
              <a:chOff x="4559531" y="2227811"/>
              <a:chExt cx="207818" cy="207818"/>
            </a:xfrm>
          </p:grpSpPr>
          <p:sp>
            <p:nvSpPr>
              <p:cNvPr id="32" name="椭圆 31"/>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六边形 32"/>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nvGrpSpPr>
            <p:cNvPr id="21" name="组合 20"/>
            <p:cNvGrpSpPr/>
            <p:nvPr/>
          </p:nvGrpSpPr>
          <p:grpSpPr>
            <a:xfrm>
              <a:off x="3204438" y="1864591"/>
              <a:ext cx="207818" cy="207818"/>
              <a:chOff x="4402365" y="2227811"/>
              <a:chExt cx="207818" cy="207818"/>
            </a:xfrm>
          </p:grpSpPr>
          <p:sp>
            <p:nvSpPr>
              <p:cNvPr id="30" name="椭圆 29"/>
              <p:cNvSpPr/>
              <p:nvPr/>
            </p:nvSpPr>
            <p:spPr>
              <a:xfrm>
                <a:off x="4402365"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六边形 30"/>
              <p:cNvSpPr/>
              <p:nvPr/>
            </p:nvSpPr>
            <p:spPr>
              <a:xfrm>
                <a:off x="4448724"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nvGrpSpPr>
            <p:cNvPr id="22" name="组合 21"/>
            <p:cNvGrpSpPr/>
            <p:nvPr/>
          </p:nvGrpSpPr>
          <p:grpSpPr>
            <a:xfrm>
              <a:off x="1370879" y="3807691"/>
              <a:ext cx="207818" cy="207818"/>
              <a:chOff x="4559531" y="2227811"/>
              <a:chExt cx="207818" cy="207818"/>
            </a:xfrm>
          </p:grpSpPr>
          <p:sp>
            <p:nvSpPr>
              <p:cNvPr id="26" name="椭圆 25"/>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六边形 28"/>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nvGrpSpPr>
            <p:cNvPr id="23" name="组合 22"/>
            <p:cNvGrpSpPr/>
            <p:nvPr/>
          </p:nvGrpSpPr>
          <p:grpSpPr>
            <a:xfrm>
              <a:off x="3204438" y="3807691"/>
              <a:ext cx="207818" cy="207818"/>
              <a:chOff x="4402365" y="2227811"/>
              <a:chExt cx="207818" cy="207818"/>
            </a:xfrm>
          </p:grpSpPr>
          <p:sp>
            <p:nvSpPr>
              <p:cNvPr id="24" name="椭圆 23"/>
              <p:cNvSpPr/>
              <p:nvPr/>
            </p:nvSpPr>
            <p:spPr>
              <a:xfrm>
                <a:off x="4402365"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六边形 24"/>
              <p:cNvSpPr/>
              <p:nvPr/>
            </p:nvSpPr>
            <p:spPr>
              <a:xfrm>
                <a:off x="4448724"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grpSp>
        <p:nvGrpSpPr>
          <p:cNvPr id="34" name="组合 33"/>
          <p:cNvGrpSpPr/>
          <p:nvPr/>
        </p:nvGrpSpPr>
        <p:grpSpPr>
          <a:xfrm>
            <a:off x="1580101" y="2751315"/>
            <a:ext cx="1934285" cy="476905"/>
            <a:chOff x="1403208" y="2615679"/>
            <a:chExt cx="2133884" cy="476905"/>
          </a:xfrm>
        </p:grpSpPr>
        <p:sp>
          <p:nvSpPr>
            <p:cNvPr id="35" name="矩形 34"/>
            <p:cNvSpPr/>
            <p:nvPr/>
          </p:nvSpPr>
          <p:spPr>
            <a:xfrm>
              <a:off x="1403208" y="2615679"/>
              <a:ext cx="2133884" cy="394206"/>
            </a:xfrm>
            <a:prstGeom prst="rect">
              <a:avLst/>
            </a:prstGeom>
            <a:solidFill>
              <a:srgbClr val="0070C0"/>
            </a:solidFill>
            <a:ln w="15875">
              <a:gradFill flip="none" rotWithShape="1">
                <a:gsLst>
                  <a:gs pos="0">
                    <a:schemeClr val="bg1">
                      <a:lumMod val="75000"/>
                    </a:schemeClr>
                  </a:gs>
                  <a:gs pos="100000">
                    <a:schemeClr val="bg1"/>
                  </a:gs>
                </a:gsLst>
                <a:lin ang="2700000" scaled="1"/>
                <a:tileRect/>
              </a:gradFill>
            </a:ln>
            <a:effectLst>
              <a:innerShdw blurRad="635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1691973" y="2630919"/>
              <a:ext cx="1556353" cy="461665"/>
            </a:xfrm>
            <a:prstGeom prst="rect">
              <a:avLst/>
            </a:prstGeom>
            <a:noFill/>
          </p:spPr>
          <p:txBody>
            <a:bodyPr wrap="square" rtlCol="0">
              <a:spAutoFit/>
            </a:bodyPr>
            <a:lstStyle/>
            <a:p>
              <a:pPr algn="ctr"/>
              <a:r>
                <a:rPr lang="en-US" altLang="zh-CN" sz="2400" dirty="0">
                  <a:solidFill>
                    <a:schemeClr val="bg1"/>
                  </a:solidFill>
                  <a:latin typeface="方正正大黑简体" panose="02000000000000000000" pitchFamily="2" charset="-122"/>
                  <a:ea typeface="方正正大黑简体" panose="02000000000000000000" pitchFamily="2" charset="-122"/>
                </a:rPr>
                <a:t>1</a:t>
              </a:r>
              <a:endParaRPr lang="zh-CN" altLang="en-US" sz="2400" dirty="0">
                <a:solidFill>
                  <a:schemeClr val="bg1"/>
                </a:solidFill>
                <a:latin typeface="方正正大黑简体" panose="02000000000000000000" pitchFamily="2" charset="-122"/>
                <a:ea typeface="方正正大黑简体" panose="02000000000000000000" pitchFamily="2" charset="-122"/>
              </a:endParaRPr>
            </a:p>
          </p:txBody>
        </p:sp>
      </p:grpSp>
      <p:sp>
        <p:nvSpPr>
          <p:cNvPr id="37" name="文本框 36"/>
          <p:cNvSpPr txBox="1"/>
          <p:nvPr/>
        </p:nvSpPr>
        <p:spPr>
          <a:xfrm>
            <a:off x="1580099" y="3211427"/>
            <a:ext cx="1934287" cy="1293752"/>
          </a:xfrm>
          <a:prstGeom prst="rect">
            <a:avLst/>
          </a:prstGeom>
          <a:noFill/>
        </p:spPr>
        <p:txBody>
          <a:bodyPr wrap="square" rtlCol="0">
            <a:spAutoFit/>
          </a:bodyPr>
          <a:lstStyle/>
          <a:p>
            <a:pPr algn="just">
              <a:lnSpc>
                <a:spcPts val="2400"/>
              </a:lnSpc>
            </a:pPr>
            <a:r>
              <a:rPr lang="zh-CN" altLang="en-US" sz="1550" spc="-150" dirty="0">
                <a:latin typeface="方正正大黑简体" panose="02000000000000000000" pitchFamily="2" charset="-122"/>
                <a:ea typeface="方正正大黑简体" panose="02000000000000000000" pitchFamily="2" charset="-122"/>
              </a:rPr>
              <a:t>不要采用</a:t>
            </a:r>
            <a:r>
              <a:rPr lang="zh-CN" altLang="en-US" sz="1550" spc="-150" dirty="0">
                <a:solidFill>
                  <a:srgbClr val="FF0000"/>
                </a:solidFill>
                <a:latin typeface="方正正大黑简体" panose="02000000000000000000" pitchFamily="2" charset="-122"/>
                <a:ea typeface="方正正大黑简体" panose="02000000000000000000" pitchFamily="2" charset="-122"/>
              </a:rPr>
              <a:t>基于名称</a:t>
            </a:r>
            <a:r>
              <a:rPr lang="zh-CN" altLang="en-US" sz="1550" spc="-150" dirty="0">
                <a:latin typeface="方正正大黑简体" panose="02000000000000000000" pitchFamily="2" charset="-122"/>
                <a:ea typeface="方正正大黑简体" panose="02000000000000000000" pitchFamily="2" charset="-122"/>
              </a:rPr>
              <a:t>的认证。</a:t>
            </a:r>
            <a:r>
              <a:rPr lang="zh-CN" altLang="en-US" sz="1550" spc="-150" dirty="0">
                <a:solidFill>
                  <a:srgbClr val="FF0000"/>
                </a:solidFill>
                <a:latin typeface="方正正大黑简体" panose="02000000000000000000" pitchFamily="2" charset="-122"/>
                <a:ea typeface="方正正大黑简体" panose="02000000000000000000" pitchFamily="2" charset="-122"/>
              </a:rPr>
              <a:t>基于地址</a:t>
            </a:r>
            <a:r>
              <a:rPr lang="zh-CN" altLang="en-US" sz="1550" spc="-150" dirty="0">
                <a:latin typeface="方正正大黑简体" panose="02000000000000000000" pitchFamily="2" charset="-122"/>
                <a:ea typeface="方正正大黑简体" panose="02000000000000000000" pitchFamily="2" charset="-122"/>
              </a:rPr>
              <a:t>的认证虽然也很脆弱，但要优于前者。</a:t>
            </a:r>
            <a:endParaRPr lang="zh-CN" altLang="en-US" sz="1550" spc="-150" dirty="0">
              <a:latin typeface="方正正大黑简体" panose="02000000000000000000" pitchFamily="2" charset="-122"/>
              <a:ea typeface="方正正大黑简体" panose="02000000000000000000" pitchFamily="2" charset="-122"/>
            </a:endParaRPr>
          </a:p>
        </p:txBody>
      </p:sp>
      <p:sp>
        <p:nvSpPr>
          <p:cNvPr id="41" name="圆角矩形 4"/>
          <p:cNvSpPr/>
          <p:nvPr/>
        </p:nvSpPr>
        <p:spPr>
          <a:xfrm>
            <a:off x="4787969" y="2109315"/>
            <a:ext cx="2631331" cy="3214820"/>
          </a:xfrm>
          <a:prstGeom prst="roundRect">
            <a:avLst>
              <a:gd name="adj" fmla="val 18269"/>
            </a:avLst>
          </a:prstGeom>
          <a:gradFill>
            <a:gsLst>
              <a:gs pos="100000">
                <a:schemeClr val="bg1"/>
              </a:gs>
              <a:gs pos="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469900" dist="1524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圆角矩形 5"/>
          <p:cNvSpPr/>
          <p:nvPr/>
        </p:nvSpPr>
        <p:spPr>
          <a:xfrm>
            <a:off x="4944183" y="2265529"/>
            <a:ext cx="2348127" cy="2868816"/>
          </a:xfrm>
          <a:prstGeom prst="roundRect">
            <a:avLst>
              <a:gd name="adj" fmla="val 18269"/>
            </a:avLst>
          </a:prstGeom>
          <a:gradFill>
            <a:gsLst>
              <a:gs pos="100000">
                <a:schemeClr val="bg1"/>
              </a:gs>
              <a:gs pos="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p:cNvGrpSpPr/>
          <p:nvPr/>
        </p:nvGrpSpPr>
        <p:grpSpPr>
          <a:xfrm>
            <a:off x="5140127" y="2485285"/>
            <a:ext cx="2041377" cy="2621202"/>
            <a:chOff x="1370879" y="1864591"/>
            <a:chExt cx="2041377" cy="2150918"/>
          </a:xfrm>
        </p:grpSpPr>
        <p:grpSp>
          <p:nvGrpSpPr>
            <p:cNvPr id="44" name="组合 43"/>
            <p:cNvGrpSpPr/>
            <p:nvPr/>
          </p:nvGrpSpPr>
          <p:grpSpPr>
            <a:xfrm>
              <a:off x="1370879" y="1864591"/>
              <a:ext cx="207818" cy="207818"/>
              <a:chOff x="4559531" y="2227811"/>
              <a:chExt cx="207818" cy="207818"/>
            </a:xfrm>
          </p:grpSpPr>
          <p:sp>
            <p:nvSpPr>
              <p:cNvPr id="54" name="椭圆 53"/>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六边形 54"/>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nvGrpSpPr>
            <p:cNvPr id="45" name="组合 44"/>
            <p:cNvGrpSpPr/>
            <p:nvPr/>
          </p:nvGrpSpPr>
          <p:grpSpPr>
            <a:xfrm>
              <a:off x="3204438" y="1864591"/>
              <a:ext cx="207818" cy="207818"/>
              <a:chOff x="4402365" y="2227811"/>
              <a:chExt cx="207818" cy="207818"/>
            </a:xfrm>
          </p:grpSpPr>
          <p:sp>
            <p:nvSpPr>
              <p:cNvPr id="52" name="椭圆 51"/>
              <p:cNvSpPr/>
              <p:nvPr/>
            </p:nvSpPr>
            <p:spPr>
              <a:xfrm>
                <a:off x="4402365"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六边形 52"/>
              <p:cNvSpPr/>
              <p:nvPr/>
            </p:nvSpPr>
            <p:spPr>
              <a:xfrm>
                <a:off x="4448724"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nvGrpSpPr>
            <p:cNvPr id="46" name="组合 45"/>
            <p:cNvGrpSpPr/>
            <p:nvPr/>
          </p:nvGrpSpPr>
          <p:grpSpPr>
            <a:xfrm>
              <a:off x="1370879" y="3807691"/>
              <a:ext cx="207818" cy="207818"/>
              <a:chOff x="4559531" y="2227811"/>
              <a:chExt cx="207818" cy="207818"/>
            </a:xfrm>
          </p:grpSpPr>
          <p:sp>
            <p:nvSpPr>
              <p:cNvPr id="50" name="椭圆 49"/>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六边形 50"/>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50000"/>
                      <a:lumOff val="50000"/>
                    </a:schemeClr>
                  </a:solidFill>
                </a:endParaRPr>
              </a:p>
            </p:txBody>
          </p:sp>
        </p:grpSp>
        <p:grpSp>
          <p:nvGrpSpPr>
            <p:cNvPr id="47" name="组合 46"/>
            <p:cNvGrpSpPr/>
            <p:nvPr/>
          </p:nvGrpSpPr>
          <p:grpSpPr>
            <a:xfrm>
              <a:off x="3204438" y="3807691"/>
              <a:ext cx="207818" cy="207818"/>
              <a:chOff x="4402365" y="2227811"/>
              <a:chExt cx="207818" cy="207818"/>
            </a:xfrm>
          </p:grpSpPr>
          <p:sp>
            <p:nvSpPr>
              <p:cNvPr id="48" name="椭圆 47"/>
              <p:cNvSpPr/>
              <p:nvPr/>
            </p:nvSpPr>
            <p:spPr>
              <a:xfrm>
                <a:off x="4402365"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六边形 48"/>
              <p:cNvSpPr/>
              <p:nvPr/>
            </p:nvSpPr>
            <p:spPr>
              <a:xfrm>
                <a:off x="4448724"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grpSp>
        <p:nvGrpSpPr>
          <p:cNvPr id="56" name="组合 55"/>
          <p:cNvGrpSpPr/>
          <p:nvPr/>
        </p:nvGrpSpPr>
        <p:grpSpPr>
          <a:xfrm>
            <a:off x="5172456" y="2779173"/>
            <a:ext cx="1934285" cy="476905"/>
            <a:chOff x="1403208" y="2615679"/>
            <a:chExt cx="2133884" cy="476905"/>
          </a:xfrm>
        </p:grpSpPr>
        <p:sp>
          <p:nvSpPr>
            <p:cNvPr id="57" name="矩形 56"/>
            <p:cNvSpPr/>
            <p:nvPr/>
          </p:nvSpPr>
          <p:spPr>
            <a:xfrm>
              <a:off x="1403208" y="2615679"/>
              <a:ext cx="2133884" cy="394206"/>
            </a:xfrm>
            <a:prstGeom prst="rect">
              <a:avLst/>
            </a:prstGeom>
            <a:solidFill>
              <a:srgbClr val="0070C0"/>
            </a:solidFill>
            <a:ln w="15875">
              <a:gradFill flip="none" rotWithShape="1">
                <a:gsLst>
                  <a:gs pos="0">
                    <a:schemeClr val="bg1">
                      <a:lumMod val="75000"/>
                    </a:schemeClr>
                  </a:gs>
                  <a:gs pos="100000">
                    <a:schemeClr val="bg1"/>
                  </a:gs>
                </a:gsLst>
                <a:lin ang="2700000" scaled="1"/>
                <a:tileRect/>
              </a:gradFill>
            </a:ln>
            <a:effectLst>
              <a:innerShdw blurRad="635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1691973" y="2630919"/>
              <a:ext cx="1556353" cy="461665"/>
            </a:xfrm>
            <a:prstGeom prst="rect">
              <a:avLst/>
            </a:prstGeom>
            <a:noFill/>
          </p:spPr>
          <p:txBody>
            <a:bodyPr wrap="square" rtlCol="0">
              <a:spAutoFit/>
            </a:bodyPr>
            <a:lstStyle/>
            <a:p>
              <a:pPr algn="ctr"/>
              <a:r>
                <a:rPr lang="en-US" altLang="zh-CN" sz="2400" dirty="0">
                  <a:solidFill>
                    <a:schemeClr val="bg1"/>
                  </a:solidFill>
                  <a:latin typeface="方正正大黑简体" panose="02000000000000000000" pitchFamily="2" charset="-122"/>
                  <a:ea typeface="方正正大黑简体" panose="02000000000000000000" pitchFamily="2" charset="-122"/>
                </a:rPr>
                <a:t>2</a:t>
              </a:r>
              <a:endParaRPr lang="zh-CN" altLang="en-US" sz="2400" dirty="0">
                <a:solidFill>
                  <a:schemeClr val="bg1"/>
                </a:solidFill>
                <a:latin typeface="方正正大黑简体" panose="02000000000000000000" pitchFamily="2" charset="-122"/>
                <a:ea typeface="方正正大黑简体" panose="02000000000000000000" pitchFamily="2" charset="-122"/>
              </a:endParaRPr>
            </a:p>
          </p:txBody>
        </p:sp>
      </p:grpSp>
      <p:sp>
        <p:nvSpPr>
          <p:cNvPr id="61" name="文本框 60"/>
          <p:cNvSpPr txBox="1"/>
          <p:nvPr/>
        </p:nvSpPr>
        <p:spPr>
          <a:xfrm>
            <a:off x="5172454" y="3239285"/>
            <a:ext cx="1934287" cy="685893"/>
          </a:xfrm>
          <a:prstGeom prst="rect">
            <a:avLst/>
          </a:prstGeom>
          <a:noFill/>
        </p:spPr>
        <p:txBody>
          <a:bodyPr wrap="square" rtlCol="0">
            <a:spAutoFit/>
          </a:bodyPr>
          <a:lstStyle/>
          <a:p>
            <a:pPr algn="just">
              <a:lnSpc>
                <a:spcPts val="2400"/>
              </a:lnSpc>
            </a:pPr>
            <a:r>
              <a:rPr lang="zh-CN" altLang="en-US" spc="-150" dirty="0">
                <a:latin typeface="方正正大黑简体" panose="02000000000000000000" pitchFamily="2" charset="-122"/>
                <a:ea typeface="方正正大黑简体" panose="02000000000000000000" pitchFamily="2" charset="-122"/>
              </a:rPr>
              <a:t>不要把秘密的信息放在主机名中。</a:t>
            </a:r>
            <a:endParaRPr lang="zh-CN" altLang="en-US" spc="-150" dirty="0">
              <a:latin typeface="方正正大黑简体" panose="02000000000000000000" pitchFamily="2" charset="-122"/>
              <a:ea typeface="方正正大黑简体" panose="02000000000000000000" pitchFamily="2" charset="-122"/>
            </a:endParaRPr>
          </a:p>
        </p:txBody>
      </p:sp>
      <p:sp>
        <p:nvSpPr>
          <p:cNvPr id="62" name="圆角矩形 4"/>
          <p:cNvSpPr/>
          <p:nvPr/>
        </p:nvSpPr>
        <p:spPr>
          <a:xfrm>
            <a:off x="8397576" y="2109315"/>
            <a:ext cx="2631331" cy="3214820"/>
          </a:xfrm>
          <a:prstGeom prst="roundRect">
            <a:avLst>
              <a:gd name="adj" fmla="val 18269"/>
            </a:avLst>
          </a:prstGeom>
          <a:gradFill>
            <a:gsLst>
              <a:gs pos="100000">
                <a:schemeClr val="bg1"/>
              </a:gs>
              <a:gs pos="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469900" dist="1524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5"/>
          <p:cNvSpPr/>
          <p:nvPr/>
        </p:nvSpPr>
        <p:spPr>
          <a:xfrm>
            <a:off x="8553790" y="2265529"/>
            <a:ext cx="2348127" cy="2868816"/>
          </a:xfrm>
          <a:prstGeom prst="roundRect">
            <a:avLst>
              <a:gd name="adj" fmla="val 18269"/>
            </a:avLst>
          </a:prstGeom>
          <a:gradFill>
            <a:gsLst>
              <a:gs pos="100000">
                <a:schemeClr val="bg1"/>
              </a:gs>
              <a:gs pos="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4" name="组合 63"/>
          <p:cNvGrpSpPr/>
          <p:nvPr/>
        </p:nvGrpSpPr>
        <p:grpSpPr>
          <a:xfrm>
            <a:off x="8749734" y="2485285"/>
            <a:ext cx="2041377" cy="2621202"/>
            <a:chOff x="1370879" y="1864591"/>
            <a:chExt cx="2041377" cy="2150918"/>
          </a:xfrm>
        </p:grpSpPr>
        <p:grpSp>
          <p:nvGrpSpPr>
            <p:cNvPr id="65" name="组合 64"/>
            <p:cNvGrpSpPr/>
            <p:nvPr/>
          </p:nvGrpSpPr>
          <p:grpSpPr>
            <a:xfrm>
              <a:off x="1370879" y="1864591"/>
              <a:ext cx="207818" cy="207818"/>
              <a:chOff x="4559531" y="2227811"/>
              <a:chExt cx="207818" cy="207818"/>
            </a:xfrm>
          </p:grpSpPr>
          <p:sp>
            <p:nvSpPr>
              <p:cNvPr id="75" name="椭圆 74"/>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六边形 75"/>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nvGrpSpPr>
            <p:cNvPr id="66" name="组合 65"/>
            <p:cNvGrpSpPr/>
            <p:nvPr/>
          </p:nvGrpSpPr>
          <p:grpSpPr>
            <a:xfrm>
              <a:off x="3204438" y="1864591"/>
              <a:ext cx="207818" cy="207818"/>
              <a:chOff x="4402365" y="2227811"/>
              <a:chExt cx="207818" cy="207818"/>
            </a:xfrm>
          </p:grpSpPr>
          <p:sp>
            <p:nvSpPr>
              <p:cNvPr id="73" name="椭圆 72"/>
              <p:cNvSpPr/>
              <p:nvPr/>
            </p:nvSpPr>
            <p:spPr>
              <a:xfrm>
                <a:off x="4402365"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六边形 73"/>
              <p:cNvSpPr/>
              <p:nvPr/>
            </p:nvSpPr>
            <p:spPr>
              <a:xfrm>
                <a:off x="4448724"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nvGrpSpPr>
            <p:cNvPr id="67" name="组合 66"/>
            <p:cNvGrpSpPr/>
            <p:nvPr/>
          </p:nvGrpSpPr>
          <p:grpSpPr>
            <a:xfrm>
              <a:off x="1370879" y="3807691"/>
              <a:ext cx="207818" cy="207818"/>
              <a:chOff x="4559531" y="2227811"/>
              <a:chExt cx="207818" cy="207818"/>
            </a:xfrm>
          </p:grpSpPr>
          <p:sp>
            <p:nvSpPr>
              <p:cNvPr id="71" name="椭圆 70"/>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六边形 71"/>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nvGrpSpPr>
            <p:cNvPr id="68" name="组合 67"/>
            <p:cNvGrpSpPr/>
            <p:nvPr/>
          </p:nvGrpSpPr>
          <p:grpSpPr>
            <a:xfrm>
              <a:off x="3204438" y="3807691"/>
              <a:ext cx="207818" cy="207818"/>
              <a:chOff x="4402365" y="2227811"/>
              <a:chExt cx="207818" cy="207818"/>
            </a:xfrm>
          </p:grpSpPr>
          <p:sp>
            <p:nvSpPr>
              <p:cNvPr id="69" name="椭圆 68"/>
              <p:cNvSpPr/>
              <p:nvPr/>
            </p:nvSpPr>
            <p:spPr>
              <a:xfrm>
                <a:off x="4402365"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六边形 69"/>
              <p:cNvSpPr/>
              <p:nvPr/>
            </p:nvSpPr>
            <p:spPr>
              <a:xfrm>
                <a:off x="4448724"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grpSp>
        <p:nvGrpSpPr>
          <p:cNvPr id="77" name="组合 76"/>
          <p:cNvGrpSpPr/>
          <p:nvPr/>
        </p:nvGrpSpPr>
        <p:grpSpPr>
          <a:xfrm>
            <a:off x="8782063" y="2779173"/>
            <a:ext cx="1934285" cy="476905"/>
            <a:chOff x="1403208" y="2615679"/>
            <a:chExt cx="2133884" cy="476905"/>
          </a:xfrm>
        </p:grpSpPr>
        <p:sp>
          <p:nvSpPr>
            <p:cNvPr id="78" name="矩形 77"/>
            <p:cNvSpPr/>
            <p:nvPr/>
          </p:nvSpPr>
          <p:spPr>
            <a:xfrm>
              <a:off x="1403208" y="2615679"/>
              <a:ext cx="2133884" cy="394206"/>
            </a:xfrm>
            <a:prstGeom prst="rect">
              <a:avLst/>
            </a:prstGeom>
            <a:solidFill>
              <a:srgbClr val="0070C0"/>
            </a:solidFill>
            <a:ln w="15875">
              <a:gradFill flip="none" rotWithShape="1">
                <a:gsLst>
                  <a:gs pos="0">
                    <a:schemeClr val="bg1">
                      <a:lumMod val="75000"/>
                    </a:schemeClr>
                  </a:gs>
                  <a:gs pos="100000">
                    <a:schemeClr val="bg1"/>
                  </a:gs>
                </a:gsLst>
                <a:lin ang="2700000" scaled="1"/>
                <a:tileRect/>
              </a:gradFill>
            </a:ln>
            <a:effectLst>
              <a:innerShdw blurRad="635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文本框 78"/>
            <p:cNvSpPr txBox="1"/>
            <p:nvPr/>
          </p:nvSpPr>
          <p:spPr>
            <a:xfrm>
              <a:off x="1691973" y="2630919"/>
              <a:ext cx="1556353" cy="461665"/>
            </a:xfrm>
            <a:prstGeom prst="rect">
              <a:avLst/>
            </a:prstGeom>
            <a:noFill/>
          </p:spPr>
          <p:txBody>
            <a:bodyPr wrap="square" rtlCol="0">
              <a:spAutoFit/>
            </a:bodyPr>
            <a:lstStyle/>
            <a:p>
              <a:pPr algn="ctr"/>
              <a:r>
                <a:rPr lang="en-US" altLang="zh-CN" sz="2400" dirty="0">
                  <a:solidFill>
                    <a:schemeClr val="bg1"/>
                  </a:solidFill>
                  <a:latin typeface="方正正大黑简体" panose="02000000000000000000" pitchFamily="2" charset="-122"/>
                  <a:ea typeface="方正正大黑简体" panose="02000000000000000000" pitchFamily="2" charset="-122"/>
                </a:rPr>
                <a:t>3</a:t>
              </a:r>
              <a:endParaRPr lang="zh-CN" altLang="en-US" sz="2400" dirty="0">
                <a:solidFill>
                  <a:schemeClr val="bg1"/>
                </a:solidFill>
                <a:latin typeface="方正正大黑简体" panose="02000000000000000000" pitchFamily="2" charset="-122"/>
                <a:ea typeface="方正正大黑简体" panose="02000000000000000000" pitchFamily="2" charset="-122"/>
              </a:endParaRPr>
            </a:p>
          </p:txBody>
        </p:sp>
      </p:grpSp>
      <p:sp>
        <p:nvSpPr>
          <p:cNvPr id="80" name="文本框 79"/>
          <p:cNvSpPr txBox="1"/>
          <p:nvPr/>
        </p:nvSpPr>
        <p:spPr>
          <a:xfrm>
            <a:off x="8782061" y="3239285"/>
            <a:ext cx="1934287" cy="1612814"/>
          </a:xfrm>
          <a:prstGeom prst="rect">
            <a:avLst/>
          </a:prstGeom>
          <a:noFill/>
        </p:spPr>
        <p:txBody>
          <a:bodyPr wrap="square" rtlCol="0">
            <a:spAutoFit/>
          </a:bodyPr>
          <a:lstStyle/>
          <a:p>
            <a:pPr algn="just">
              <a:lnSpc>
                <a:spcPts val="2400"/>
              </a:lnSpc>
            </a:pPr>
            <a:r>
              <a:rPr lang="zh-CN" altLang="en-US" sz="1550" spc="-150" dirty="0">
                <a:latin typeface="方正正大黑简体" panose="02000000000000000000" pitchFamily="2" charset="-122"/>
                <a:ea typeface="方正正大黑简体" panose="02000000000000000000" pitchFamily="2" charset="-122"/>
              </a:rPr>
              <a:t>抵御</a:t>
            </a:r>
            <a:r>
              <a:rPr lang="en-US" altLang="zh-CN" sz="1550" spc="-150" dirty="0">
                <a:latin typeface="方正正大黑简体" panose="02000000000000000000" pitchFamily="2" charset="-122"/>
                <a:ea typeface="方正正大黑简体" panose="02000000000000000000" pitchFamily="2" charset="-122"/>
              </a:rPr>
              <a:t>DNS</a:t>
            </a:r>
            <a:r>
              <a:rPr lang="zh-CN" altLang="en-US" sz="1550" spc="-150" dirty="0">
                <a:latin typeface="方正正大黑简体" panose="02000000000000000000" pitchFamily="2" charset="-122"/>
                <a:ea typeface="方正正大黑简体" panose="02000000000000000000" pitchFamily="2" charset="-122"/>
              </a:rPr>
              <a:t>攻击的有效方法是采用</a:t>
            </a:r>
            <a:r>
              <a:rPr lang="en-US" altLang="zh-CN" sz="1550" spc="-150" dirty="0" err="1">
                <a:solidFill>
                  <a:srgbClr val="FF0000"/>
                </a:solidFill>
                <a:latin typeface="方正正大黑简体" panose="02000000000000000000" pitchFamily="2" charset="-122"/>
                <a:ea typeface="方正正大黑简体" panose="02000000000000000000" pitchFamily="2" charset="-122"/>
              </a:rPr>
              <a:t>DNSSec</a:t>
            </a:r>
            <a:r>
              <a:rPr lang="zh-CN" altLang="en-US" sz="1550" spc="-150" dirty="0">
                <a:solidFill>
                  <a:srgbClr val="FF0000"/>
                </a:solidFill>
                <a:latin typeface="方正正大黑简体" panose="02000000000000000000" pitchFamily="2" charset="-122"/>
                <a:ea typeface="方正正大黑简体" panose="02000000000000000000" pitchFamily="2" charset="-122"/>
              </a:rPr>
              <a:t>新标准</a:t>
            </a:r>
            <a:r>
              <a:rPr lang="zh-CN" altLang="en-US" sz="1550" spc="-150" dirty="0">
                <a:latin typeface="方正正大黑简体" panose="02000000000000000000" pitchFamily="2" charset="-122"/>
                <a:ea typeface="方正正大黑简体" panose="02000000000000000000" pitchFamily="2" charset="-122"/>
              </a:rPr>
              <a:t>，但目前此协议还存在很多问题，从而延缓推广。</a:t>
            </a:r>
            <a:endParaRPr lang="zh-CN" altLang="en-US" sz="1550" spc="-150" dirty="0">
              <a:latin typeface="方正正大黑简体" panose="02000000000000000000" pitchFamily="2" charset="-122"/>
              <a:ea typeface="方正正大黑简体" panose="02000000000000000000" pitchFamily="2" charset="-122"/>
            </a:endParaRPr>
          </a:p>
        </p:txBody>
      </p:sp>
      <p:sp>
        <p:nvSpPr>
          <p:cNvPr id="81" name="文本框 80"/>
          <p:cNvSpPr txBox="1"/>
          <p:nvPr/>
        </p:nvSpPr>
        <p:spPr>
          <a:xfrm>
            <a:off x="4385595" y="651720"/>
            <a:ext cx="3478516"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DNS</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攻击的防范</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81"/>
                                            </p:tgtEl>
                                            <p:attrNameLst>
                                              <p:attrName>style.visibility</p:attrName>
                                            </p:attrNameLst>
                                          </p:cBhvr>
                                          <p:to>
                                            <p:strVal val="visible"/>
                                          </p:to>
                                        </p:set>
                                        <p:animEffect transition="in" filter="fade">
                                          <p:cBhvr>
                                            <p:cTn id="7" dur="500">
                                              <p:stCondLst>
                                                <p:cond delay="0"/>
                                              </p:stCondLst>
                                            </p:cTn>
                                            <p:tgtEl>
                                              <p:spTgt spid="81"/>
                                            </p:tgtEl>
                                          </p:cBhvr>
                                        </p:animEffect>
                                        <p:set>
                                          <p:cBhvr>
                                            <p:cTn id="8" dur="500" fill="hold">
                                              <p:stCondLst>
                                                <p:cond delay="500"/>
                                              </p:stCondLst>
                                            </p:cTn>
                                            <p:tgtEl>
                                              <p:spTgt spid="81"/>
                                            </p:tgtEl>
                                            <p:attrNameLst>
                                              <p:attrName>style.visibility</p:attrName>
                                            </p:attrNameLst>
                                          </p:cBhvr>
                                          <p:to>
                                            <p:strVal val="visible"/>
                                          </p:to>
                                        </p:set>
                                        <p:anim to="0" calcmode="lin" valueType="num">
                                          <p:cBhvr>
                                            <p:cTn id="9" dur="1000" decel="100000" fill="hold">
                                              <p:stCondLst>
                                                <p:cond delay="0"/>
                                              </p:stCondLst>
                                            </p:cTn>
                                            <p:tgtEl>
                                              <p:spTgt spid="81"/>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accel="40000" fill="hold" grpId="0" nodeType="clickEffect" p14:presetBounceEnd="40000">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14:bounceEnd="40000">
                                          <p:cBhvr additive="base">
                                            <p:cTn id="14" dur="1250" fill="hold"/>
                                            <p:tgtEl>
                                              <p:spTgt spid="17"/>
                                            </p:tgtEl>
                                            <p:attrNameLst>
                                              <p:attrName>ppt_x</p:attrName>
                                            </p:attrNameLst>
                                          </p:cBhvr>
                                          <p:tavLst>
                                            <p:tav tm="0">
                                              <p:val>
                                                <p:strVal val="0-#ppt_w/2"/>
                                              </p:val>
                                            </p:tav>
                                            <p:tav tm="100000">
                                              <p:val>
                                                <p:strVal val="#ppt_x"/>
                                              </p:val>
                                            </p:tav>
                                          </p:tavLst>
                                        </p:anim>
                                        <p:anim calcmode="lin" valueType="num" p14:bounceEnd="40000">
                                          <p:cBhvr additive="base">
                                            <p:cTn id="15" dur="1250" fill="hold"/>
                                            <p:tgtEl>
                                              <p:spTgt spid="17"/>
                                            </p:tgtEl>
                                            <p:attrNameLst>
                                              <p:attrName>ppt_y</p:attrName>
                                            </p:attrNameLst>
                                          </p:cBhvr>
                                          <p:tavLst>
                                            <p:tav tm="0">
                                              <p:val>
                                                <p:strVal val="#ppt_y"/>
                                              </p:val>
                                            </p:tav>
                                            <p:tav tm="100000">
                                              <p:val>
                                                <p:strVal val="#ppt_y"/>
                                              </p:val>
                                            </p:tav>
                                          </p:tavLst>
                                        </p:anim>
                                      </p:childTnLst>
                                    </p:cTn>
                                  </p:par>
                                  <p:par>
                                    <p:cTn id="16" presetID="2" presetClass="entr" presetSubtype="2" accel="40000" fill="hold" grpId="0" nodeType="withEffect" p14:presetBounceEnd="40000">
                                      <p:stCondLst>
                                        <p:cond delay="750"/>
                                      </p:stCondLst>
                                      <p:childTnLst>
                                        <p:set>
                                          <p:cBhvr>
                                            <p:cTn id="17" dur="1" fill="hold">
                                              <p:stCondLst>
                                                <p:cond delay="0"/>
                                              </p:stCondLst>
                                            </p:cTn>
                                            <p:tgtEl>
                                              <p:spTgt spid="18"/>
                                            </p:tgtEl>
                                            <p:attrNameLst>
                                              <p:attrName>style.visibility</p:attrName>
                                            </p:attrNameLst>
                                          </p:cBhvr>
                                          <p:to>
                                            <p:strVal val="visible"/>
                                          </p:to>
                                        </p:set>
                                        <p:anim calcmode="lin" valueType="num" p14:bounceEnd="40000">
                                          <p:cBhvr additive="base">
                                            <p:cTn id="18" dur="1250" fill="hold"/>
                                            <p:tgtEl>
                                              <p:spTgt spid="18"/>
                                            </p:tgtEl>
                                            <p:attrNameLst>
                                              <p:attrName>ppt_x</p:attrName>
                                            </p:attrNameLst>
                                          </p:cBhvr>
                                          <p:tavLst>
                                            <p:tav tm="0">
                                              <p:val>
                                                <p:strVal val="1+#ppt_w/2"/>
                                              </p:val>
                                            </p:tav>
                                            <p:tav tm="100000">
                                              <p:val>
                                                <p:strVal val="#ppt_x"/>
                                              </p:val>
                                            </p:tav>
                                          </p:tavLst>
                                        </p:anim>
                                        <p:anim calcmode="lin" valueType="num" p14:bounceEnd="40000">
                                          <p:cBhvr additive="base">
                                            <p:cTn id="19" dur="1250" fill="hold"/>
                                            <p:tgtEl>
                                              <p:spTgt spid="18"/>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p:cTn id="23" dur="500" fill="hold"/>
                                            <p:tgtEl>
                                              <p:spTgt spid="19"/>
                                            </p:tgtEl>
                                            <p:attrNameLst>
                                              <p:attrName>ppt_w</p:attrName>
                                            </p:attrNameLst>
                                          </p:cBhvr>
                                          <p:tavLst>
                                            <p:tav tm="0">
                                              <p:val>
                                                <p:fltVal val="0"/>
                                              </p:val>
                                            </p:tav>
                                            <p:tav tm="100000">
                                              <p:val>
                                                <p:strVal val="#ppt_w"/>
                                              </p:val>
                                            </p:tav>
                                          </p:tavLst>
                                        </p:anim>
                                        <p:anim calcmode="lin" valueType="num">
                                          <p:cBhvr>
                                            <p:cTn id="24" dur="500" fill="hold"/>
                                            <p:tgtEl>
                                              <p:spTgt spid="19"/>
                                            </p:tgtEl>
                                            <p:attrNameLst>
                                              <p:attrName>ppt_h</p:attrName>
                                            </p:attrNameLst>
                                          </p:cBhvr>
                                          <p:tavLst>
                                            <p:tav tm="0">
                                              <p:val>
                                                <p:fltVal val="0"/>
                                              </p:val>
                                            </p:tav>
                                            <p:tav tm="100000">
                                              <p:val>
                                                <p:strVal val="#ppt_h"/>
                                              </p:val>
                                            </p:tav>
                                          </p:tavLst>
                                        </p:anim>
                                        <p:animEffect transition="in" filter="fade">
                                          <p:cBhvr>
                                            <p:cTn id="25" dur="500"/>
                                            <p:tgtEl>
                                              <p:spTgt spid="19"/>
                                            </p:tgtEl>
                                          </p:cBhvr>
                                        </p:animEffect>
                                      </p:childTnLst>
                                    </p:cTn>
                                  </p:par>
                                </p:childTnLst>
                              </p:cTn>
                            </p:par>
                            <p:par>
                              <p:cTn id="26" fill="hold">
                                <p:stCondLst>
                                  <p:cond delay="2000"/>
                                </p:stCondLst>
                                <p:childTnLst>
                                  <p:par>
                                    <p:cTn id="27" presetID="1" presetClass="entr" presetSubtype="0" fill="hold" nodeType="after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35" presetClass="emph" presetSubtype="0" repeatCount="2000" fill="hold" nodeType="withEffect">
                                      <p:stCondLst>
                                        <p:cond delay="0"/>
                                      </p:stCondLst>
                                      <p:childTnLst>
                                        <p:anim calcmode="discrete" valueType="str">
                                          <p:cBhvr>
                                            <p:cTn id="30" dur="250" fill="hold"/>
                                            <p:tgtEl>
                                              <p:spTgt spid="34"/>
                                            </p:tgtEl>
                                            <p:attrNameLst>
                                              <p:attrName>style.visibility</p:attrName>
                                            </p:attrNameLst>
                                          </p:cBhvr>
                                          <p:tavLst>
                                            <p:tav tm="0">
                                              <p:val>
                                                <p:strVal val="hidden"/>
                                              </p:val>
                                            </p:tav>
                                            <p:tav tm="50000">
                                              <p:val>
                                                <p:strVal val="visible"/>
                                              </p:val>
                                            </p:tav>
                                          </p:tavLst>
                                        </p:anim>
                                      </p:childTnLst>
                                    </p:cTn>
                                  </p:par>
                                </p:childTnLst>
                              </p:cTn>
                            </p:par>
                            <p:par>
                              <p:cTn id="31" fill="hold">
                                <p:stCondLst>
                                  <p:cond delay="2000"/>
                                </p:stCondLst>
                                <p:childTnLst>
                                  <p:par>
                                    <p:cTn id="32" presetID="10" presetClass="entr" presetSubtype="0" fill="hold" grpId="0" nodeType="afterEffect">
                                      <p:stCondLst>
                                        <p:cond delay="0"/>
                                      </p:stCondLst>
                                      <p:iterate type="lt">
                                        <p:tmPct val="10000"/>
                                      </p:iterate>
                                      <p:childTnLst>
                                        <p:set>
                                          <p:cBhvr>
                                            <p:cTn id="33" dur="1" fill="hold">
                                              <p:stCondLst>
                                                <p:cond delay="0"/>
                                              </p:stCondLst>
                                            </p:cTn>
                                            <p:tgtEl>
                                              <p:spTgt spid="37"/>
                                            </p:tgtEl>
                                            <p:attrNameLst>
                                              <p:attrName>style.visibility</p:attrName>
                                            </p:attrNameLst>
                                          </p:cBhvr>
                                          <p:to>
                                            <p:strVal val="visible"/>
                                          </p:to>
                                        </p:set>
                                        <p:animEffect transition="in" filter="fade">
                                          <p:cBhvr>
                                            <p:cTn id="34" dur="500"/>
                                            <p:tgtEl>
                                              <p:spTgt spid="37"/>
                                            </p:tgtEl>
                                          </p:cBhvr>
                                        </p:animEffect>
                                      </p:childTnLst>
                                    </p:cTn>
                                  </p:par>
                                </p:childTnLst>
                              </p:cTn>
                            </p:par>
                            <p:par>
                              <p:cTn id="35" fill="hold">
                                <p:stCondLst>
                                  <p:cond delay="5099"/>
                                </p:stCondLst>
                                <p:childTnLst>
                                  <p:par>
                                    <p:cTn id="36" presetID="2" presetClass="entr" presetSubtype="8" accel="40000" fill="hold" grpId="0" nodeType="afterEffect" p14:presetBounceEnd="40000">
                                      <p:stCondLst>
                                        <p:cond delay="0"/>
                                      </p:stCondLst>
                                      <p:childTnLst>
                                        <p:set>
                                          <p:cBhvr>
                                            <p:cTn id="37" dur="1" fill="hold">
                                              <p:stCondLst>
                                                <p:cond delay="0"/>
                                              </p:stCondLst>
                                            </p:cTn>
                                            <p:tgtEl>
                                              <p:spTgt spid="41"/>
                                            </p:tgtEl>
                                            <p:attrNameLst>
                                              <p:attrName>style.visibility</p:attrName>
                                            </p:attrNameLst>
                                          </p:cBhvr>
                                          <p:to>
                                            <p:strVal val="visible"/>
                                          </p:to>
                                        </p:set>
                                        <p:anim calcmode="lin" valueType="num" p14:bounceEnd="40000">
                                          <p:cBhvr additive="base">
                                            <p:cTn id="38" dur="1250" fill="hold"/>
                                            <p:tgtEl>
                                              <p:spTgt spid="41"/>
                                            </p:tgtEl>
                                            <p:attrNameLst>
                                              <p:attrName>ppt_x</p:attrName>
                                            </p:attrNameLst>
                                          </p:cBhvr>
                                          <p:tavLst>
                                            <p:tav tm="0">
                                              <p:val>
                                                <p:strVal val="0-#ppt_w/2"/>
                                              </p:val>
                                            </p:tav>
                                            <p:tav tm="100000">
                                              <p:val>
                                                <p:strVal val="#ppt_x"/>
                                              </p:val>
                                            </p:tav>
                                          </p:tavLst>
                                        </p:anim>
                                        <p:anim calcmode="lin" valueType="num" p14:bounceEnd="40000">
                                          <p:cBhvr additive="base">
                                            <p:cTn id="39" dur="1250" fill="hold"/>
                                            <p:tgtEl>
                                              <p:spTgt spid="41"/>
                                            </p:tgtEl>
                                            <p:attrNameLst>
                                              <p:attrName>ppt_y</p:attrName>
                                            </p:attrNameLst>
                                          </p:cBhvr>
                                          <p:tavLst>
                                            <p:tav tm="0">
                                              <p:val>
                                                <p:strVal val="#ppt_y"/>
                                              </p:val>
                                            </p:tav>
                                            <p:tav tm="100000">
                                              <p:val>
                                                <p:strVal val="#ppt_y"/>
                                              </p:val>
                                            </p:tav>
                                          </p:tavLst>
                                        </p:anim>
                                      </p:childTnLst>
                                    </p:cTn>
                                  </p:par>
                                  <p:par>
                                    <p:cTn id="40" presetID="2" presetClass="entr" presetSubtype="2" accel="40000" fill="hold" grpId="0" nodeType="withEffect" p14:presetBounceEnd="40000">
                                      <p:stCondLst>
                                        <p:cond delay="750"/>
                                      </p:stCondLst>
                                      <p:childTnLst>
                                        <p:set>
                                          <p:cBhvr>
                                            <p:cTn id="41" dur="1" fill="hold">
                                              <p:stCondLst>
                                                <p:cond delay="0"/>
                                              </p:stCondLst>
                                            </p:cTn>
                                            <p:tgtEl>
                                              <p:spTgt spid="42"/>
                                            </p:tgtEl>
                                            <p:attrNameLst>
                                              <p:attrName>style.visibility</p:attrName>
                                            </p:attrNameLst>
                                          </p:cBhvr>
                                          <p:to>
                                            <p:strVal val="visible"/>
                                          </p:to>
                                        </p:set>
                                        <p:anim calcmode="lin" valueType="num" p14:bounceEnd="40000">
                                          <p:cBhvr additive="base">
                                            <p:cTn id="42" dur="1250" fill="hold"/>
                                            <p:tgtEl>
                                              <p:spTgt spid="42"/>
                                            </p:tgtEl>
                                            <p:attrNameLst>
                                              <p:attrName>ppt_x</p:attrName>
                                            </p:attrNameLst>
                                          </p:cBhvr>
                                          <p:tavLst>
                                            <p:tav tm="0">
                                              <p:val>
                                                <p:strVal val="1+#ppt_w/2"/>
                                              </p:val>
                                            </p:tav>
                                            <p:tav tm="100000">
                                              <p:val>
                                                <p:strVal val="#ppt_x"/>
                                              </p:val>
                                            </p:tav>
                                          </p:tavLst>
                                        </p:anim>
                                        <p:anim calcmode="lin" valueType="num" p14:bounceEnd="40000">
                                          <p:cBhvr additive="base">
                                            <p:cTn id="43" dur="1250" fill="hold"/>
                                            <p:tgtEl>
                                              <p:spTgt spid="42"/>
                                            </p:tgtEl>
                                            <p:attrNameLst>
                                              <p:attrName>ppt_y</p:attrName>
                                            </p:attrNameLst>
                                          </p:cBhvr>
                                          <p:tavLst>
                                            <p:tav tm="0">
                                              <p:val>
                                                <p:strVal val="#ppt_y"/>
                                              </p:val>
                                            </p:tav>
                                            <p:tav tm="100000">
                                              <p:val>
                                                <p:strVal val="#ppt_y"/>
                                              </p:val>
                                            </p:tav>
                                          </p:tavLst>
                                        </p:anim>
                                      </p:childTnLst>
                                    </p:cTn>
                                  </p:par>
                                </p:childTnLst>
                              </p:cTn>
                            </p:par>
                            <p:par>
                              <p:cTn id="44" fill="hold">
                                <p:stCondLst>
                                  <p:cond delay="6599"/>
                                </p:stCondLst>
                                <p:childTnLst>
                                  <p:par>
                                    <p:cTn id="45" presetID="53" presetClass="entr" presetSubtype="16" fill="hold" nodeType="afterEffect">
                                      <p:stCondLst>
                                        <p:cond delay="0"/>
                                      </p:stCondLst>
                                      <p:childTnLst>
                                        <p:set>
                                          <p:cBhvr>
                                            <p:cTn id="46" dur="1" fill="hold">
                                              <p:stCondLst>
                                                <p:cond delay="0"/>
                                              </p:stCondLst>
                                            </p:cTn>
                                            <p:tgtEl>
                                              <p:spTgt spid="43"/>
                                            </p:tgtEl>
                                            <p:attrNameLst>
                                              <p:attrName>style.visibility</p:attrName>
                                            </p:attrNameLst>
                                          </p:cBhvr>
                                          <p:to>
                                            <p:strVal val="visible"/>
                                          </p:to>
                                        </p:set>
                                        <p:anim calcmode="lin" valueType="num">
                                          <p:cBhvr>
                                            <p:cTn id="47" dur="500" fill="hold"/>
                                            <p:tgtEl>
                                              <p:spTgt spid="43"/>
                                            </p:tgtEl>
                                            <p:attrNameLst>
                                              <p:attrName>ppt_w</p:attrName>
                                            </p:attrNameLst>
                                          </p:cBhvr>
                                          <p:tavLst>
                                            <p:tav tm="0">
                                              <p:val>
                                                <p:fltVal val="0"/>
                                              </p:val>
                                            </p:tav>
                                            <p:tav tm="100000">
                                              <p:val>
                                                <p:strVal val="#ppt_w"/>
                                              </p:val>
                                            </p:tav>
                                          </p:tavLst>
                                        </p:anim>
                                        <p:anim calcmode="lin" valueType="num">
                                          <p:cBhvr>
                                            <p:cTn id="48" dur="500" fill="hold"/>
                                            <p:tgtEl>
                                              <p:spTgt spid="43"/>
                                            </p:tgtEl>
                                            <p:attrNameLst>
                                              <p:attrName>ppt_h</p:attrName>
                                            </p:attrNameLst>
                                          </p:cBhvr>
                                          <p:tavLst>
                                            <p:tav tm="0">
                                              <p:val>
                                                <p:fltVal val="0"/>
                                              </p:val>
                                            </p:tav>
                                            <p:tav tm="100000">
                                              <p:val>
                                                <p:strVal val="#ppt_h"/>
                                              </p:val>
                                            </p:tav>
                                          </p:tavLst>
                                        </p:anim>
                                        <p:animEffect transition="in" filter="fade">
                                          <p:cBhvr>
                                            <p:cTn id="49" dur="500"/>
                                            <p:tgtEl>
                                              <p:spTgt spid="43"/>
                                            </p:tgtEl>
                                          </p:cBhvr>
                                        </p:animEffect>
                                      </p:childTnLst>
                                    </p:cTn>
                                  </p:par>
                                </p:childTnLst>
                              </p:cTn>
                            </p:par>
                            <p:par>
                              <p:cTn id="50" fill="hold">
                                <p:stCondLst>
                                  <p:cond delay="7099"/>
                                </p:stCondLst>
                                <p:childTnLst>
                                  <p:par>
                                    <p:cTn id="51" presetID="1" presetClass="entr" presetSubtype="0" fill="hold" nodeType="after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par>
                                    <p:cTn id="53" presetID="35" presetClass="emph" presetSubtype="0" repeatCount="2000" fill="hold" nodeType="withEffect">
                                      <p:stCondLst>
                                        <p:cond delay="0"/>
                                      </p:stCondLst>
                                      <p:childTnLst>
                                        <p:anim calcmode="discrete" valueType="str">
                                          <p:cBhvr>
                                            <p:cTn id="54" dur="250" fill="hold"/>
                                            <p:tgtEl>
                                              <p:spTgt spid="56"/>
                                            </p:tgtEl>
                                            <p:attrNameLst>
                                              <p:attrName>style.visibility</p:attrName>
                                            </p:attrNameLst>
                                          </p:cBhvr>
                                          <p:tavLst>
                                            <p:tav tm="0">
                                              <p:val>
                                                <p:strVal val="hidden"/>
                                              </p:val>
                                            </p:tav>
                                            <p:tav tm="50000">
                                              <p:val>
                                                <p:strVal val="visible"/>
                                              </p:val>
                                            </p:tav>
                                          </p:tavLst>
                                        </p:anim>
                                      </p:childTnLst>
                                    </p:cTn>
                                  </p:par>
                                </p:childTnLst>
                              </p:cTn>
                            </p:par>
                            <p:par>
                              <p:cTn id="55" fill="hold">
                                <p:stCondLst>
                                  <p:cond delay="7099"/>
                                </p:stCondLst>
                                <p:childTnLst>
                                  <p:par>
                                    <p:cTn id="56" presetID="10" presetClass="entr" presetSubtype="0" fill="hold" grpId="0" nodeType="afterEffect">
                                      <p:stCondLst>
                                        <p:cond delay="0"/>
                                      </p:stCondLst>
                                      <p:iterate type="lt">
                                        <p:tmPct val="10000"/>
                                      </p:iterate>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childTnLst>
                              </p:cTn>
                            </p:par>
                            <p:par>
                              <p:cTn id="59" fill="hold">
                                <p:stCondLst>
                                  <p:cond delay="9299"/>
                                </p:stCondLst>
                                <p:childTnLst>
                                  <p:par>
                                    <p:cTn id="60" presetID="2" presetClass="entr" presetSubtype="8" accel="40000" fill="hold" grpId="0" nodeType="afterEffect" p14:presetBounceEnd="40000">
                                      <p:stCondLst>
                                        <p:cond delay="0"/>
                                      </p:stCondLst>
                                      <p:childTnLst>
                                        <p:set>
                                          <p:cBhvr>
                                            <p:cTn id="61" dur="1" fill="hold">
                                              <p:stCondLst>
                                                <p:cond delay="0"/>
                                              </p:stCondLst>
                                            </p:cTn>
                                            <p:tgtEl>
                                              <p:spTgt spid="62"/>
                                            </p:tgtEl>
                                            <p:attrNameLst>
                                              <p:attrName>style.visibility</p:attrName>
                                            </p:attrNameLst>
                                          </p:cBhvr>
                                          <p:to>
                                            <p:strVal val="visible"/>
                                          </p:to>
                                        </p:set>
                                        <p:anim calcmode="lin" valueType="num" p14:bounceEnd="40000">
                                          <p:cBhvr additive="base">
                                            <p:cTn id="62" dur="1250" fill="hold"/>
                                            <p:tgtEl>
                                              <p:spTgt spid="62"/>
                                            </p:tgtEl>
                                            <p:attrNameLst>
                                              <p:attrName>ppt_x</p:attrName>
                                            </p:attrNameLst>
                                          </p:cBhvr>
                                          <p:tavLst>
                                            <p:tav tm="0">
                                              <p:val>
                                                <p:strVal val="0-#ppt_w/2"/>
                                              </p:val>
                                            </p:tav>
                                            <p:tav tm="100000">
                                              <p:val>
                                                <p:strVal val="#ppt_x"/>
                                              </p:val>
                                            </p:tav>
                                          </p:tavLst>
                                        </p:anim>
                                        <p:anim calcmode="lin" valueType="num" p14:bounceEnd="40000">
                                          <p:cBhvr additive="base">
                                            <p:cTn id="63" dur="1250" fill="hold"/>
                                            <p:tgtEl>
                                              <p:spTgt spid="62"/>
                                            </p:tgtEl>
                                            <p:attrNameLst>
                                              <p:attrName>ppt_y</p:attrName>
                                            </p:attrNameLst>
                                          </p:cBhvr>
                                          <p:tavLst>
                                            <p:tav tm="0">
                                              <p:val>
                                                <p:strVal val="#ppt_y"/>
                                              </p:val>
                                            </p:tav>
                                            <p:tav tm="100000">
                                              <p:val>
                                                <p:strVal val="#ppt_y"/>
                                              </p:val>
                                            </p:tav>
                                          </p:tavLst>
                                        </p:anim>
                                      </p:childTnLst>
                                    </p:cTn>
                                  </p:par>
                                  <p:par>
                                    <p:cTn id="64" presetID="2" presetClass="entr" presetSubtype="2" accel="40000" fill="hold" grpId="0" nodeType="withEffect" p14:presetBounceEnd="40000">
                                      <p:stCondLst>
                                        <p:cond delay="750"/>
                                      </p:stCondLst>
                                      <p:childTnLst>
                                        <p:set>
                                          <p:cBhvr>
                                            <p:cTn id="65" dur="1" fill="hold">
                                              <p:stCondLst>
                                                <p:cond delay="0"/>
                                              </p:stCondLst>
                                            </p:cTn>
                                            <p:tgtEl>
                                              <p:spTgt spid="63"/>
                                            </p:tgtEl>
                                            <p:attrNameLst>
                                              <p:attrName>style.visibility</p:attrName>
                                            </p:attrNameLst>
                                          </p:cBhvr>
                                          <p:to>
                                            <p:strVal val="visible"/>
                                          </p:to>
                                        </p:set>
                                        <p:anim calcmode="lin" valueType="num" p14:bounceEnd="40000">
                                          <p:cBhvr additive="base">
                                            <p:cTn id="66" dur="1250" fill="hold"/>
                                            <p:tgtEl>
                                              <p:spTgt spid="63"/>
                                            </p:tgtEl>
                                            <p:attrNameLst>
                                              <p:attrName>ppt_x</p:attrName>
                                            </p:attrNameLst>
                                          </p:cBhvr>
                                          <p:tavLst>
                                            <p:tav tm="0">
                                              <p:val>
                                                <p:strVal val="1+#ppt_w/2"/>
                                              </p:val>
                                            </p:tav>
                                            <p:tav tm="100000">
                                              <p:val>
                                                <p:strVal val="#ppt_x"/>
                                              </p:val>
                                            </p:tav>
                                          </p:tavLst>
                                        </p:anim>
                                        <p:anim calcmode="lin" valueType="num" p14:bounceEnd="40000">
                                          <p:cBhvr additive="base">
                                            <p:cTn id="67" dur="1250" fill="hold"/>
                                            <p:tgtEl>
                                              <p:spTgt spid="63"/>
                                            </p:tgtEl>
                                            <p:attrNameLst>
                                              <p:attrName>ppt_y</p:attrName>
                                            </p:attrNameLst>
                                          </p:cBhvr>
                                          <p:tavLst>
                                            <p:tav tm="0">
                                              <p:val>
                                                <p:strVal val="#ppt_y"/>
                                              </p:val>
                                            </p:tav>
                                            <p:tav tm="100000">
                                              <p:val>
                                                <p:strVal val="#ppt_y"/>
                                              </p:val>
                                            </p:tav>
                                          </p:tavLst>
                                        </p:anim>
                                      </p:childTnLst>
                                    </p:cTn>
                                  </p:par>
                                </p:childTnLst>
                              </p:cTn>
                            </p:par>
                            <p:par>
                              <p:cTn id="68" fill="hold">
                                <p:stCondLst>
                                  <p:cond delay="10799"/>
                                </p:stCondLst>
                                <p:childTnLst>
                                  <p:par>
                                    <p:cTn id="69" presetID="53" presetClass="entr" presetSubtype="16" fill="hold" nodeType="afterEffect">
                                      <p:stCondLst>
                                        <p:cond delay="0"/>
                                      </p:stCondLst>
                                      <p:childTnLst>
                                        <p:set>
                                          <p:cBhvr>
                                            <p:cTn id="70" dur="1" fill="hold">
                                              <p:stCondLst>
                                                <p:cond delay="0"/>
                                              </p:stCondLst>
                                            </p:cTn>
                                            <p:tgtEl>
                                              <p:spTgt spid="64"/>
                                            </p:tgtEl>
                                            <p:attrNameLst>
                                              <p:attrName>style.visibility</p:attrName>
                                            </p:attrNameLst>
                                          </p:cBhvr>
                                          <p:to>
                                            <p:strVal val="visible"/>
                                          </p:to>
                                        </p:set>
                                        <p:anim calcmode="lin" valueType="num">
                                          <p:cBhvr>
                                            <p:cTn id="71" dur="500" fill="hold"/>
                                            <p:tgtEl>
                                              <p:spTgt spid="64"/>
                                            </p:tgtEl>
                                            <p:attrNameLst>
                                              <p:attrName>ppt_w</p:attrName>
                                            </p:attrNameLst>
                                          </p:cBhvr>
                                          <p:tavLst>
                                            <p:tav tm="0">
                                              <p:val>
                                                <p:fltVal val="0"/>
                                              </p:val>
                                            </p:tav>
                                            <p:tav tm="100000">
                                              <p:val>
                                                <p:strVal val="#ppt_w"/>
                                              </p:val>
                                            </p:tav>
                                          </p:tavLst>
                                        </p:anim>
                                        <p:anim calcmode="lin" valueType="num">
                                          <p:cBhvr>
                                            <p:cTn id="72" dur="500" fill="hold"/>
                                            <p:tgtEl>
                                              <p:spTgt spid="64"/>
                                            </p:tgtEl>
                                            <p:attrNameLst>
                                              <p:attrName>ppt_h</p:attrName>
                                            </p:attrNameLst>
                                          </p:cBhvr>
                                          <p:tavLst>
                                            <p:tav tm="0">
                                              <p:val>
                                                <p:fltVal val="0"/>
                                              </p:val>
                                            </p:tav>
                                            <p:tav tm="100000">
                                              <p:val>
                                                <p:strVal val="#ppt_h"/>
                                              </p:val>
                                            </p:tav>
                                          </p:tavLst>
                                        </p:anim>
                                        <p:animEffect transition="in" filter="fade">
                                          <p:cBhvr>
                                            <p:cTn id="73" dur="500"/>
                                            <p:tgtEl>
                                              <p:spTgt spid="64"/>
                                            </p:tgtEl>
                                          </p:cBhvr>
                                        </p:animEffect>
                                      </p:childTnLst>
                                    </p:cTn>
                                  </p:par>
                                </p:childTnLst>
                              </p:cTn>
                            </p:par>
                            <p:par>
                              <p:cTn id="74" fill="hold">
                                <p:stCondLst>
                                  <p:cond delay="11299"/>
                                </p:stCondLst>
                                <p:childTnLst>
                                  <p:par>
                                    <p:cTn id="75" presetID="1" presetClass="entr" presetSubtype="0" fill="hold" nodeType="afterEffect">
                                      <p:stCondLst>
                                        <p:cond delay="0"/>
                                      </p:stCondLst>
                                      <p:childTnLst>
                                        <p:set>
                                          <p:cBhvr>
                                            <p:cTn id="76" dur="1" fill="hold">
                                              <p:stCondLst>
                                                <p:cond delay="0"/>
                                              </p:stCondLst>
                                            </p:cTn>
                                            <p:tgtEl>
                                              <p:spTgt spid="77"/>
                                            </p:tgtEl>
                                            <p:attrNameLst>
                                              <p:attrName>style.visibility</p:attrName>
                                            </p:attrNameLst>
                                          </p:cBhvr>
                                          <p:to>
                                            <p:strVal val="visible"/>
                                          </p:to>
                                        </p:set>
                                      </p:childTnLst>
                                    </p:cTn>
                                  </p:par>
                                  <p:par>
                                    <p:cTn id="77" presetID="35" presetClass="emph" presetSubtype="0" repeatCount="2000" fill="hold" nodeType="withEffect">
                                      <p:stCondLst>
                                        <p:cond delay="0"/>
                                      </p:stCondLst>
                                      <p:childTnLst>
                                        <p:anim calcmode="discrete" valueType="str">
                                          <p:cBhvr>
                                            <p:cTn id="78" dur="250" fill="hold"/>
                                            <p:tgtEl>
                                              <p:spTgt spid="77"/>
                                            </p:tgtEl>
                                            <p:attrNameLst>
                                              <p:attrName>style.visibility</p:attrName>
                                            </p:attrNameLst>
                                          </p:cBhvr>
                                          <p:tavLst>
                                            <p:tav tm="0">
                                              <p:val>
                                                <p:strVal val="hidden"/>
                                              </p:val>
                                            </p:tav>
                                            <p:tav tm="50000">
                                              <p:val>
                                                <p:strVal val="visible"/>
                                              </p:val>
                                            </p:tav>
                                          </p:tavLst>
                                        </p:anim>
                                      </p:childTnLst>
                                    </p:cTn>
                                  </p:par>
                                </p:childTnLst>
                              </p:cTn>
                            </p:par>
                            <p:par>
                              <p:cTn id="79" fill="hold">
                                <p:stCondLst>
                                  <p:cond delay="11299"/>
                                </p:stCondLst>
                                <p:childTnLst>
                                  <p:par>
                                    <p:cTn id="80" presetID="10" presetClass="entr" presetSubtype="0" fill="hold" grpId="0" nodeType="afterEffect">
                                      <p:stCondLst>
                                        <p:cond delay="0"/>
                                      </p:stCondLst>
                                      <p:iterate type="lt">
                                        <p:tmPct val="10000"/>
                                      </p:iterate>
                                      <p:childTnLst>
                                        <p:set>
                                          <p:cBhvr>
                                            <p:cTn id="81" dur="1" fill="hold">
                                              <p:stCondLst>
                                                <p:cond delay="0"/>
                                              </p:stCondLst>
                                            </p:cTn>
                                            <p:tgtEl>
                                              <p:spTgt spid="80"/>
                                            </p:tgtEl>
                                            <p:attrNameLst>
                                              <p:attrName>style.visibility</p:attrName>
                                            </p:attrNameLst>
                                          </p:cBhvr>
                                          <p:to>
                                            <p:strVal val="visible"/>
                                          </p:to>
                                        </p:set>
                                        <p:animEffect transition="in" filter="fade">
                                          <p:cBhvr>
                                            <p:cTn id="82"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37" grpId="0"/>
          <p:bldP spid="41" grpId="0" animBg="1"/>
          <p:bldP spid="42" grpId="0" animBg="1"/>
          <p:bldP spid="61" grpId="0"/>
          <p:bldP spid="62" grpId="0" animBg="1"/>
          <p:bldP spid="63" grpId="0" animBg="1"/>
          <p:bldP spid="80" grpId="0"/>
          <p:bldP spid="8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81"/>
                                            </p:tgtEl>
                                            <p:attrNameLst>
                                              <p:attrName>style.visibility</p:attrName>
                                            </p:attrNameLst>
                                          </p:cBhvr>
                                          <p:to>
                                            <p:strVal val="visible"/>
                                          </p:to>
                                        </p:set>
                                        <p:animEffect transition="in" filter="fade">
                                          <p:cBhvr>
                                            <p:cTn id="7" dur="500">
                                              <p:stCondLst>
                                                <p:cond delay="0"/>
                                              </p:stCondLst>
                                            </p:cTn>
                                            <p:tgtEl>
                                              <p:spTgt spid="81"/>
                                            </p:tgtEl>
                                          </p:cBhvr>
                                        </p:animEffect>
                                        <p:set>
                                          <p:cBhvr>
                                            <p:cTn id="8" dur="500" fill="hold">
                                              <p:stCondLst>
                                                <p:cond delay="500"/>
                                              </p:stCondLst>
                                            </p:cTn>
                                            <p:tgtEl>
                                              <p:spTgt spid="81"/>
                                            </p:tgtEl>
                                            <p:attrNameLst>
                                              <p:attrName>style.visibility</p:attrName>
                                            </p:attrNameLst>
                                          </p:cBhvr>
                                          <p:to>
                                            <p:strVal val="visible"/>
                                          </p:to>
                                        </p:set>
                                        <p:anim to="0" calcmode="lin" valueType="num">
                                          <p:cBhvr>
                                            <p:cTn id="9" dur="1000" decel="100000" fill="hold">
                                              <p:stCondLst>
                                                <p:cond delay="0"/>
                                              </p:stCondLst>
                                            </p:cTn>
                                            <p:tgtEl>
                                              <p:spTgt spid="81"/>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accel="40000"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additive="base">
                                            <p:cTn id="14" dur="1250" fill="hold"/>
                                            <p:tgtEl>
                                              <p:spTgt spid="17"/>
                                            </p:tgtEl>
                                            <p:attrNameLst>
                                              <p:attrName>ppt_x</p:attrName>
                                            </p:attrNameLst>
                                          </p:cBhvr>
                                          <p:tavLst>
                                            <p:tav tm="0">
                                              <p:val>
                                                <p:strVal val="0-#ppt_w/2"/>
                                              </p:val>
                                            </p:tav>
                                            <p:tav tm="100000">
                                              <p:val>
                                                <p:strVal val="#ppt_x"/>
                                              </p:val>
                                            </p:tav>
                                          </p:tavLst>
                                        </p:anim>
                                        <p:anim calcmode="lin" valueType="num">
                                          <p:cBhvr additive="base">
                                            <p:cTn id="15" dur="1250" fill="hold"/>
                                            <p:tgtEl>
                                              <p:spTgt spid="17"/>
                                            </p:tgtEl>
                                            <p:attrNameLst>
                                              <p:attrName>ppt_y</p:attrName>
                                            </p:attrNameLst>
                                          </p:cBhvr>
                                          <p:tavLst>
                                            <p:tav tm="0">
                                              <p:val>
                                                <p:strVal val="#ppt_y"/>
                                              </p:val>
                                            </p:tav>
                                            <p:tav tm="100000">
                                              <p:val>
                                                <p:strVal val="#ppt_y"/>
                                              </p:val>
                                            </p:tav>
                                          </p:tavLst>
                                        </p:anim>
                                      </p:childTnLst>
                                    </p:cTn>
                                  </p:par>
                                  <p:par>
                                    <p:cTn id="16" presetID="2" presetClass="entr" presetSubtype="2" accel="40000" fill="hold" grpId="0" nodeType="withEffect">
                                      <p:stCondLst>
                                        <p:cond delay="750"/>
                                      </p:stCondLst>
                                      <p:childTnLst>
                                        <p:set>
                                          <p:cBhvr>
                                            <p:cTn id="17" dur="1" fill="hold">
                                              <p:stCondLst>
                                                <p:cond delay="0"/>
                                              </p:stCondLst>
                                            </p:cTn>
                                            <p:tgtEl>
                                              <p:spTgt spid="18"/>
                                            </p:tgtEl>
                                            <p:attrNameLst>
                                              <p:attrName>style.visibility</p:attrName>
                                            </p:attrNameLst>
                                          </p:cBhvr>
                                          <p:to>
                                            <p:strVal val="visible"/>
                                          </p:to>
                                        </p:set>
                                        <p:anim calcmode="lin" valueType="num">
                                          <p:cBhvr additive="base">
                                            <p:cTn id="18" dur="1250" fill="hold"/>
                                            <p:tgtEl>
                                              <p:spTgt spid="18"/>
                                            </p:tgtEl>
                                            <p:attrNameLst>
                                              <p:attrName>ppt_x</p:attrName>
                                            </p:attrNameLst>
                                          </p:cBhvr>
                                          <p:tavLst>
                                            <p:tav tm="0">
                                              <p:val>
                                                <p:strVal val="1+#ppt_w/2"/>
                                              </p:val>
                                            </p:tav>
                                            <p:tav tm="100000">
                                              <p:val>
                                                <p:strVal val="#ppt_x"/>
                                              </p:val>
                                            </p:tav>
                                          </p:tavLst>
                                        </p:anim>
                                        <p:anim calcmode="lin" valueType="num">
                                          <p:cBhvr additive="base">
                                            <p:cTn id="19" dur="1250" fill="hold"/>
                                            <p:tgtEl>
                                              <p:spTgt spid="18"/>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p:cTn id="23" dur="500" fill="hold"/>
                                            <p:tgtEl>
                                              <p:spTgt spid="19"/>
                                            </p:tgtEl>
                                            <p:attrNameLst>
                                              <p:attrName>ppt_w</p:attrName>
                                            </p:attrNameLst>
                                          </p:cBhvr>
                                          <p:tavLst>
                                            <p:tav tm="0">
                                              <p:val>
                                                <p:fltVal val="0"/>
                                              </p:val>
                                            </p:tav>
                                            <p:tav tm="100000">
                                              <p:val>
                                                <p:strVal val="#ppt_w"/>
                                              </p:val>
                                            </p:tav>
                                          </p:tavLst>
                                        </p:anim>
                                        <p:anim calcmode="lin" valueType="num">
                                          <p:cBhvr>
                                            <p:cTn id="24" dur="500" fill="hold"/>
                                            <p:tgtEl>
                                              <p:spTgt spid="19"/>
                                            </p:tgtEl>
                                            <p:attrNameLst>
                                              <p:attrName>ppt_h</p:attrName>
                                            </p:attrNameLst>
                                          </p:cBhvr>
                                          <p:tavLst>
                                            <p:tav tm="0">
                                              <p:val>
                                                <p:fltVal val="0"/>
                                              </p:val>
                                            </p:tav>
                                            <p:tav tm="100000">
                                              <p:val>
                                                <p:strVal val="#ppt_h"/>
                                              </p:val>
                                            </p:tav>
                                          </p:tavLst>
                                        </p:anim>
                                        <p:animEffect transition="in" filter="fade">
                                          <p:cBhvr>
                                            <p:cTn id="25" dur="500"/>
                                            <p:tgtEl>
                                              <p:spTgt spid="19"/>
                                            </p:tgtEl>
                                          </p:cBhvr>
                                        </p:animEffect>
                                      </p:childTnLst>
                                    </p:cTn>
                                  </p:par>
                                </p:childTnLst>
                              </p:cTn>
                            </p:par>
                            <p:par>
                              <p:cTn id="26" fill="hold">
                                <p:stCondLst>
                                  <p:cond delay="2000"/>
                                </p:stCondLst>
                                <p:childTnLst>
                                  <p:par>
                                    <p:cTn id="27" presetID="1" presetClass="entr" presetSubtype="0" fill="hold" nodeType="after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35" presetClass="emph" presetSubtype="0" repeatCount="2000" fill="hold" nodeType="withEffect">
                                      <p:stCondLst>
                                        <p:cond delay="0"/>
                                      </p:stCondLst>
                                      <p:childTnLst>
                                        <p:anim calcmode="discrete" valueType="str">
                                          <p:cBhvr>
                                            <p:cTn id="30" dur="250" fill="hold"/>
                                            <p:tgtEl>
                                              <p:spTgt spid="34"/>
                                            </p:tgtEl>
                                            <p:attrNameLst>
                                              <p:attrName>style.visibility</p:attrName>
                                            </p:attrNameLst>
                                          </p:cBhvr>
                                          <p:tavLst>
                                            <p:tav tm="0">
                                              <p:val>
                                                <p:strVal val="hidden"/>
                                              </p:val>
                                            </p:tav>
                                            <p:tav tm="50000">
                                              <p:val>
                                                <p:strVal val="visible"/>
                                              </p:val>
                                            </p:tav>
                                          </p:tavLst>
                                        </p:anim>
                                      </p:childTnLst>
                                    </p:cTn>
                                  </p:par>
                                </p:childTnLst>
                              </p:cTn>
                            </p:par>
                            <p:par>
                              <p:cTn id="31" fill="hold">
                                <p:stCondLst>
                                  <p:cond delay="2000"/>
                                </p:stCondLst>
                                <p:childTnLst>
                                  <p:par>
                                    <p:cTn id="32" presetID="10" presetClass="entr" presetSubtype="0" fill="hold" grpId="0" nodeType="afterEffect">
                                      <p:stCondLst>
                                        <p:cond delay="0"/>
                                      </p:stCondLst>
                                      <p:iterate type="lt">
                                        <p:tmPct val="10000"/>
                                      </p:iterate>
                                      <p:childTnLst>
                                        <p:set>
                                          <p:cBhvr>
                                            <p:cTn id="33" dur="1" fill="hold">
                                              <p:stCondLst>
                                                <p:cond delay="0"/>
                                              </p:stCondLst>
                                            </p:cTn>
                                            <p:tgtEl>
                                              <p:spTgt spid="37"/>
                                            </p:tgtEl>
                                            <p:attrNameLst>
                                              <p:attrName>style.visibility</p:attrName>
                                            </p:attrNameLst>
                                          </p:cBhvr>
                                          <p:to>
                                            <p:strVal val="visible"/>
                                          </p:to>
                                        </p:set>
                                        <p:animEffect transition="in" filter="fade">
                                          <p:cBhvr>
                                            <p:cTn id="34" dur="500"/>
                                            <p:tgtEl>
                                              <p:spTgt spid="37"/>
                                            </p:tgtEl>
                                          </p:cBhvr>
                                        </p:animEffect>
                                      </p:childTnLst>
                                    </p:cTn>
                                  </p:par>
                                </p:childTnLst>
                              </p:cTn>
                            </p:par>
                            <p:par>
                              <p:cTn id="35" fill="hold">
                                <p:stCondLst>
                                  <p:cond delay="5099"/>
                                </p:stCondLst>
                                <p:childTnLst>
                                  <p:par>
                                    <p:cTn id="36" presetID="2" presetClass="entr" presetSubtype="8" accel="40000" fill="hold" grpId="0" nodeType="afterEffect">
                                      <p:stCondLst>
                                        <p:cond delay="0"/>
                                      </p:stCondLst>
                                      <p:childTnLst>
                                        <p:set>
                                          <p:cBhvr>
                                            <p:cTn id="37" dur="1" fill="hold">
                                              <p:stCondLst>
                                                <p:cond delay="0"/>
                                              </p:stCondLst>
                                            </p:cTn>
                                            <p:tgtEl>
                                              <p:spTgt spid="41"/>
                                            </p:tgtEl>
                                            <p:attrNameLst>
                                              <p:attrName>style.visibility</p:attrName>
                                            </p:attrNameLst>
                                          </p:cBhvr>
                                          <p:to>
                                            <p:strVal val="visible"/>
                                          </p:to>
                                        </p:set>
                                        <p:anim calcmode="lin" valueType="num">
                                          <p:cBhvr additive="base">
                                            <p:cTn id="38" dur="1250" fill="hold"/>
                                            <p:tgtEl>
                                              <p:spTgt spid="41"/>
                                            </p:tgtEl>
                                            <p:attrNameLst>
                                              <p:attrName>ppt_x</p:attrName>
                                            </p:attrNameLst>
                                          </p:cBhvr>
                                          <p:tavLst>
                                            <p:tav tm="0">
                                              <p:val>
                                                <p:strVal val="0-#ppt_w/2"/>
                                              </p:val>
                                            </p:tav>
                                            <p:tav tm="100000">
                                              <p:val>
                                                <p:strVal val="#ppt_x"/>
                                              </p:val>
                                            </p:tav>
                                          </p:tavLst>
                                        </p:anim>
                                        <p:anim calcmode="lin" valueType="num">
                                          <p:cBhvr additive="base">
                                            <p:cTn id="39" dur="1250" fill="hold"/>
                                            <p:tgtEl>
                                              <p:spTgt spid="41"/>
                                            </p:tgtEl>
                                            <p:attrNameLst>
                                              <p:attrName>ppt_y</p:attrName>
                                            </p:attrNameLst>
                                          </p:cBhvr>
                                          <p:tavLst>
                                            <p:tav tm="0">
                                              <p:val>
                                                <p:strVal val="#ppt_y"/>
                                              </p:val>
                                            </p:tav>
                                            <p:tav tm="100000">
                                              <p:val>
                                                <p:strVal val="#ppt_y"/>
                                              </p:val>
                                            </p:tav>
                                          </p:tavLst>
                                        </p:anim>
                                      </p:childTnLst>
                                    </p:cTn>
                                  </p:par>
                                  <p:par>
                                    <p:cTn id="40" presetID="2" presetClass="entr" presetSubtype="2" accel="40000" fill="hold" grpId="0" nodeType="withEffect">
                                      <p:stCondLst>
                                        <p:cond delay="750"/>
                                      </p:stCondLst>
                                      <p:childTnLst>
                                        <p:set>
                                          <p:cBhvr>
                                            <p:cTn id="41" dur="1" fill="hold">
                                              <p:stCondLst>
                                                <p:cond delay="0"/>
                                              </p:stCondLst>
                                            </p:cTn>
                                            <p:tgtEl>
                                              <p:spTgt spid="42"/>
                                            </p:tgtEl>
                                            <p:attrNameLst>
                                              <p:attrName>style.visibility</p:attrName>
                                            </p:attrNameLst>
                                          </p:cBhvr>
                                          <p:to>
                                            <p:strVal val="visible"/>
                                          </p:to>
                                        </p:set>
                                        <p:anim calcmode="lin" valueType="num">
                                          <p:cBhvr additive="base">
                                            <p:cTn id="42" dur="1250" fill="hold"/>
                                            <p:tgtEl>
                                              <p:spTgt spid="42"/>
                                            </p:tgtEl>
                                            <p:attrNameLst>
                                              <p:attrName>ppt_x</p:attrName>
                                            </p:attrNameLst>
                                          </p:cBhvr>
                                          <p:tavLst>
                                            <p:tav tm="0">
                                              <p:val>
                                                <p:strVal val="1+#ppt_w/2"/>
                                              </p:val>
                                            </p:tav>
                                            <p:tav tm="100000">
                                              <p:val>
                                                <p:strVal val="#ppt_x"/>
                                              </p:val>
                                            </p:tav>
                                          </p:tavLst>
                                        </p:anim>
                                        <p:anim calcmode="lin" valueType="num">
                                          <p:cBhvr additive="base">
                                            <p:cTn id="43" dur="1250" fill="hold"/>
                                            <p:tgtEl>
                                              <p:spTgt spid="42"/>
                                            </p:tgtEl>
                                            <p:attrNameLst>
                                              <p:attrName>ppt_y</p:attrName>
                                            </p:attrNameLst>
                                          </p:cBhvr>
                                          <p:tavLst>
                                            <p:tav tm="0">
                                              <p:val>
                                                <p:strVal val="#ppt_y"/>
                                              </p:val>
                                            </p:tav>
                                            <p:tav tm="100000">
                                              <p:val>
                                                <p:strVal val="#ppt_y"/>
                                              </p:val>
                                            </p:tav>
                                          </p:tavLst>
                                        </p:anim>
                                      </p:childTnLst>
                                    </p:cTn>
                                  </p:par>
                                </p:childTnLst>
                              </p:cTn>
                            </p:par>
                            <p:par>
                              <p:cTn id="44" fill="hold">
                                <p:stCondLst>
                                  <p:cond delay="6599"/>
                                </p:stCondLst>
                                <p:childTnLst>
                                  <p:par>
                                    <p:cTn id="45" presetID="53" presetClass="entr" presetSubtype="16" fill="hold" nodeType="afterEffect">
                                      <p:stCondLst>
                                        <p:cond delay="0"/>
                                      </p:stCondLst>
                                      <p:childTnLst>
                                        <p:set>
                                          <p:cBhvr>
                                            <p:cTn id="46" dur="1" fill="hold">
                                              <p:stCondLst>
                                                <p:cond delay="0"/>
                                              </p:stCondLst>
                                            </p:cTn>
                                            <p:tgtEl>
                                              <p:spTgt spid="43"/>
                                            </p:tgtEl>
                                            <p:attrNameLst>
                                              <p:attrName>style.visibility</p:attrName>
                                            </p:attrNameLst>
                                          </p:cBhvr>
                                          <p:to>
                                            <p:strVal val="visible"/>
                                          </p:to>
                                        </p:set>
                                        <p:anim calcmode="lin" valueType="num">
                                          <p:cBhvr>
                                            <p:cTn id="47" dur="500" fill="hold"/>
                                            <p:tgtEl>
                                              <p:spTgt spid="43"/>
                                            </p:tgtEl>
                                            <p:attrNameLst>
                                              <p:attrName>ppt_w</p:attrName>
                                            </p:attrNameLst>
                                          </p:cBhvr>
                                          <p:tavLst>
                                            <p:tav tm="0">
                                              <p:val>
                                                <p:fltVal val="0"/>
                                              </p:val>
                                            </p:tav>
                                            <p:tav tm="100000">
                                              <p:val>
                                                <p:strVal val="#ppt_w"/>
                                              </p:val>
                                            </p:tav>
                                          </p:tavLst>
                                        </p:anim>
                                        <p:anim calcmode="lin" valueType="num">
                                          <p:cBhvr>
                                            <p:cTn id="48" dur="500" fill="hold"/>
                                            <p:tgtEl>
                                              <p:spTgt spid="43"/>
                                            </p:tgtEl>
                                            <p:attrNameLst>
                                              <p:attrName>ppt_h</p:attrName>
                                            </p:attrNameLst>
                                          </p:cBhvr>
                                          <p:tavLst>
                                            <p:tav tm="0">
                                              <p:val>
                                                <p:fltVal val="0"/>
                                              </p:val>
                                            </p:tav>
                                            <p:tav tm="100000">
                                              <p:val>
                                                <p:strVal val="#ppt_h"/>
                                              </p:val>
                                            </p:tav>
                                          </p:tavLst>
                                        </p:anim>
                                        <p:animEffect transition="in" filter="fade">
                                          <p:cBhvr>
                                            <p:cTn id="49" dur="500"/>
                                            <p:tgtEl>
                                              <p:spTgt spid="43"/>
                                            </p:tgtEl>
                                          </p:cBhvr>
                                        </p:animEffect>
                                      </p:childTnLst>
                                    </p:cTn>
                                  </p:par>
                                </p:childTnLst>
                              </p:cTn>
                            </p:par>
                            <p:par>
                              <p:cTn id="50" fill="hold">
                                <p:stCondLst>
                                  <p:cond delay="7099"/>
                                </p:stCondLst>
                                <p:childTnLst>
                                  <p:par>
                                    <p:cTn id="51" presetID="1" presetClass="entr" presetSubtype="0" fill="hold" nodeType="after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par>
                                    <p:cTn id="53" presetID="35" presetClass="emph" presetSubtype="0" repeatCount="2000" fill="hold" nodeType="withEffect">
                                      <p:stCondLst>
                                        <p:cond delay="0"/>
                                      </p:stCondLst>
                                      <p:childTnLst>
                                        <p:anim calcmode="discrete" valueType="str">
                                          <p:cBhvr>
                                            <p:cTn id="54" dur="250" fill="hold"/>
                                            <p:tgtEl>
                                              <p:spTgt spid="56"/>
                                            </p:tgtEl>
                                            <p:attrNameLst>
                                              <p:attrName>style.visibility</p:attrName>
                                            </p:attrNameLst>
                                          </p:cBhvr>
                                          <p:tavLst>
                                            <p:tav tm="0">
                                              <p:val>
                                                <p:strVal val="hidden"/>
                                              </p:val>
                                            </p:tav>
                                            <p:tav tm="50000">
                                              <p:val>
                                                <p:strVal val="visible"/>
                                              </p:val>
                                            </p:tav>
                                          </p:tavLst>
                                        </p:anim>
                                      </p:childTnLst>
                                    </p:cTn>
                                  </p:par>
                                </p:childTnLst>
                              </p:cTn>
                            </p:par>
                            <p:par>
                              <p:cTn id="55" fill="hold">
                                <p:stCondLst>
                                  <p:cond delay="7099"/>
                                </p:stCondLst>
                                <p:childTnLst>
                                  <p:par>
                                    <p:cTn id="56" presetID="10" presetClass="entr" presetSubtype="0" fill="hold" grpId="0" nodeType="afterEffect">
                                      <p:stCondLst>
                                        <p:cond delay="0"/>
                                      </p:stCondLst>
                                      <p:iterate type="lt">
                                        <p:tmPct val="10000"/>
                                      </p:iterate>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childTnLst>
                              </p:cTn>
                            </p:par>
                            <p:par>
                              <p:cTn id="59" fill="hold">
                                <p:stCondLst>
                                  <p:cond delay="9299"/>
                                </p:stCondLst>
                                <p:childTnLst>
                                  <p:par>
                                    <p:cTn id="60" presetID="2" presetClass="entr" presetSubtype="8" accel="40000" fill="hold" grpId="0" nodeType="afterEffect">
                                      <p:stCondLst>
                                        <p:cond delay="0"/>
                                      </p:stCondLst>
                                      <p:childTnLst>
                                        <p:set>
                                          <p:cBhvr>
                                            <p:cTn id="61" dur="1" fill="hold">
                                              <p:stCondLst>
                                                <p:cond delay="0"/>
                                              </p:stCondLst>
                                            </p:cTn>
                                            <p:tgtEl>
                                              <p:spTgt spid="62"/>
                                            </p:tgtEl>
                                            <p:attrNameLst>
                                              <p:attrName>style.visibility</p:attrName>
                                            </p:attrNameLst>
                                          </p:cBhvr>
                                          <p:to>
                                            <p:strVal val="visible"/>
                                          </p:to>
                                        </p:set>
                                        <p:anim calcmode="lin" valueType="num">
                                          <p:cBhvr additive="base">
                                            <p:cTn id="62" dur="1250" fill="hold"/>
                                            <p:tgtEl>
                                              <p:spTgt spid="62"/>
                                            </p:tgtEl>
                                            <p:attrNameLst>
                                              <p:attrName>ppt_x</p:attrName>
                                            </p:attrNameLst>
                                          </p:cBhvr>
                                          <p:tavLst>
                                            <p:tav tm="0">
                                              <p:val>
                                                <p:strVal val="0-#ppt_w/2"/>
                                              </p:val>
                                            </p:tav>
                                            <p:tav tm="100000">
                                              <p:val>
                                                <p:strVal val="#ppt_x"/>
                                              </p:val>
                                            </p:tav>
                                          </p:tavLst>
                                        </p:anim>
                                        <p:anim calcmode="lin" valueType="num">
                                          <p:cBhvr additive="base">
                                            <p:cTn id="63" dur="1250" fill="hold"/>
                                            <p:tgtEl>
                                              <p:spTgt spid="62"/>
                                            </p:tgtEl>
                                            <p:attrNameLst>
                                              <p:attrName>ppt_y</p:attrName>
                                            </p:attrNameLst>
                                          </p:cBhvr>
                                          <p:tavLst>
                                            <p:tav tm="0">
                                              <p:val>
                                                <p:strVal val="#ppt_y"/>
                                              </p:val>
                                            </p:tav>
                                            <p:tav tm="100000">
                                              <p:val>
                                                <p:strVal val="#ppt_y"/>
                                              </p:val>
                                            </p:tav>
                                          </p:tavLst>
                                        </p:anim>
                                      </p:childTnLst>
                                    </p:cTn>
                                  </p:par>
                                  <p:par>
                                    <p:cTn id="64" presetID="2" presetClass="entr" presetSubtype="2" accel="40000" fill="hold" grpId="0" nodeType="withEffect">
                                      <p:stCondLst>
                                        <p:cond delay="750"/>
                                      </p:stCondLst>
                                      <p:childTnLst>
                                        <p:set>
                                          <p:cBhvr>
                                            <p:cTn id="65" dur="1" fill="hold">
                                              <p:stCondLst>
                                                <p:cond delay="0"/>
                                              </p:stCondLst>
                                            </p:cTn>
                                            <p:tgtEl>
                                              <p:spTgt spid="63"/>
                                            </p:tgtEl>
                                            <p:attrNameLst>
                                              <p:attrName>style.visibility</p:attrName>
                                            </p:attrNameLst>
                                          </p:cBhvr>
                                          <p:to>
                                            <p:strVal val="visible"/>
                                          </p:to>
                                        </p:set>
                                        <p:anim calcmode="lin" valueType="num">
                                          <p:cBhvr additive="base">
                                            <p:cTn id="66" dur="1250" fill="hold"/>
                                            <p:tgtEl>
                                              <p:spTgt spid="63"/>
                                            </p:tgtEl>
                                            <p:attrNameLst>
                                              <p:attrName>ppt_x</p:attrName>
                                            </p:attrNameLst>
                                          </p:cBhvr>
                                          <p:tavLst>
                                            <p:tav tm="0">
                                              <p:val>
                                                <p:strVal val="1+#ppt_w/2"/>
                                              </p:val>
                                            </p:tav>
                                            <p:tav tm="100000">
                                              <p:val>
                                                <p:strVal val="#ppt_x"/>
                                              </p:val>
                                            </p:tav>
                                          </p:tavLst>
                                        </p:anim>
                                        <p:anim calcmode="lin" valueType="num">
                                          <p:cBhvr additive="base">
                                            <p:cTn id="67" dur="1250" fill="hold"/>
                                            <p:tgtEl>
                                              <p:spTgt spid="63"/>
                                            </p:tgtEl>
                                            <p:attrNameLst>
                                              <p:attrName>ppt_y</p:attrName>
                                            </p:attrNameLst>
                                          </p:cBhvr>
                                          <p:tavLst>
                                            <p:tav tm="0">
                                              <p:val>
                                                <p:strVal val="#ppt_y"/>
                                              </p:val>
                                            </p:tav>
                                            <p:tav tm="100000">
                                              <p:val>
                                                <p:strVal val="#ppt_y"/>
                                              </p:val>
                                            </p:tav>
                                          </p:tavLst>
                                        </p:anim>
                                      </p:childTnLst>
                                    </p:cTn>
                                  </p:par>
                                </p:childTnLst>
                              </p:cTn>
                            </p:par>
                            <p:par>
                              <p:cTn id="68" fill="hold">
                                <p:stCondLst>
                                  <p:cond delay="10799"/>
                                </p:stCondLst>
                                <p:childTnLst>
                                  <p:par>
                                    <p:cTn id="69" presetID="53" presetClass="entr" presetSubtype="16" fill="hold" nodeType="afterEffect">
                                      <p:stCondLst>
                                        <p:cond delay="0"/>
                                      </p:stCondLst>
                                      <p:childTnLst>
                                        <p:set>
                                          <p:cBhvr>
                                            <p:cTn id="70" dur="1" fill="hold">
                                              <p:stCondLst>
                                                <p:cond delay="0"/>
                                              </p:stCondLst>
                                            </p:cTn>
                                            <p:tgtEl>
                                              <p:spTgt spid="64"/>
                                            </p:tgtEl>
                                            <p:attrNameLst>
                                              <p:attrName>style.visibility</p:attrName>
                                            </p:attrNameLst>
                                          </p:cBhvr>
                                          <p:to>
                                            <p:strVal val="visible"/>
                                          </p:to>
                                        </p:set>
                                        <p:anim calcmode="lin" valueType="num">
                                          <p:cBhvr>
                                            <p:cTn id="71" dur="500" fill="hold"/>
                                            <p:tgtEl>
                                              <p:spTgt spid="64"/>
                                            </p:tgtEl>
                                            <p:attrNameLst>
                                              <p:attrName>ppt_w</p:attrName>
                                            </p:attrNameLst>
                                          </p:cBhvr>
                                          <p:tavLst>
                                            <p:tav tm="0">
                                              <p:val>
                                                <p:fltVal val="0"/>
                                              </p:val>
                                            </p:tav>
                                            <p:tav tm="100000">
                                              <p:val>
                                                <p:strVal val="#ppt_w"/>
                                              </p:val>
                                            </p:tav>
                                          </p:tavLst>
                                        </p:anim>
                                        <p:anim calcmode="lin" valueType="num">
                                          <p:cBhvr>
                                            <p:cTn id="72" dur="500" fill="hold"/>
                                            <p:tgtEl>
                                              <p:spTgt spid="64"/>
                                            </p:tgtEl>
                                            <p:attrNameLst>
                                              <p:attrName>ppt_h</p:attrName>
                                            </p:attrNameLst>
                                          </p:cBhvr>
                                          <p:tavLst>
                                            <p:tav tm="0">
                                              <p:val>
                                                <p:fltVal val="0"/>
                                              </p:val>
                                            </p:tav>
                                            <p:tav tm="100000">
                                              <p:val>
                                                <p:strVal val="#ppt_h"/>
                                              </p:val>
                                            </p:tav>
                                          </p:tavLst>
                                        </p:anim>
                                        <p:animEffect transition="in" filter="fade">
                                          <p:cBhvr>
                                            <p:cTn id="73" dur="500"/>
                                            <p:tgtEl>
                                              <p:spTgt spid="64"/>
                                            </p:tgtEl>
                                          </p:cBhvr>
                                        </p:animEffect>
                                      </p:childTnLst>
                                    </p:cTn>
                                  </p:par>
                                </p:childTnLst>
                              </p:cTn>
                            </p:par>
                            <p:par>
                              <p:cTn id="74" fill="hold">
                                <p:stCondLst>
                                  <p:cond delay="11299"/>
                                </p:stCondLst>
                                <p:childTnLst>
                                  <p:par>
                                    <p:cTn id="75" presetID="1" presetClass="entr" presetSubtype="0" fill="hold" nodeType="afterEffect">
                                      <p:stCondLst>
                                        <p:cond delay="0"/>
                                      </p:stCondLst>
                                      <p:childTnLst>
                                        <p:set>
                                          <p:cBhvr>
                                            <p:cTn id="76" dur="1" fill="hold">
                                              <p:stCondLst>
                                                <p:cond delay="0"/>
                                              </p:stCondLst>
                                            </p:cTn>
                                            <p:tgtEl>
                                              <p:spTgt spid="77"/>
                                            </p:tgtEl>
                                            <p:attrNameLst>
                                              <p:attrName>style.visibility</p:attrName>
                                            </p:attrNameLst>
                                          </p:cBhvr>
                                          <p:to>
                                            <p:strVal val="visible"/>
                                          </p:to>
                                        </p:set>
                                      </p:childTnLst>
                                    </p:cTn>
                                  </p:par>
                                  <p:par>
                                    <p:cTn id="77" presetID="35" presetClass="emph" presetSubtype="0" repeatCount="2000" fill="hold" nodeType="withEffect">
                                      <p:stCondLst>
                                        <p:cond delay="0"/>
                                      </p:stCondLst>
                                      <p:childTnLst>
                                        <p:anim calcmode="discrete" valueType="str">
                                          <p:cBhvr>
                                            <p:cTn id="78" dur="250" fill="hold"/>
                                            <p:tgtEl>
                                              <p:spTgt spid="77"/>
                                            </p:tgtEl>
                                            <p:attrNameLst>
                                              <p:attrName>style.visibility</p:attrName>
                                            </p:attrNameLst>
                                          </p:cBhvr>
                                          <p:tavLst>
                                            <p:tav tm="0">
                                              <p:val>
                                                <p:strVal val="hidden"/>
                                              </p:val>
                                            </p:tav>
                                            <p:tav tm="50000">
                                              <p:val>
                                                <p:strVal val="visible"/>
                                              </p:val>
                                            </p:tav>
                                          </p:tavLst>
                                        </p:anim>
                                      </p:childTnLst>
                                    </p:cTn>
                                  </p:par>
                                </p:childTnLst>
                              </p:cTn>
                            </p:par>
                            <p:par>
                              <p:cTn id="79" fill="hold">
                                <p:stCondLst>
                                  <p:cond delay="11299"/>
                                </p:stCondLst>
                                <p:childTnLst>
                                  <p:par>
                                    <p:cTn id="80" presetID="10" presetClass="entr" presetSubtype="0" fill="hold" grpId="0" nodeType="afterEffect">
                                      <p:stCondLst>
                                        <p:cond delay="0"/>
                                      </p:stCondLst>
                                      <p:iterate type="lt">
                                        <p:tmPct val="10000"/>
                                      </p:iterate>
                                      <p:childTnLst>
                                        <p:set>
                                          <p:cBhvr>
                                            <p:cTn id="81" dur="1" fill="hold">
                                              <p:stCondLst>
                                                <p:cond delay="0"/>
                                              </p:stCondLst>
                                            </p:cTn>
                                            <p:tgtEl>
                                              <p:spTgt spid="80"/>
                                            </p:tgtEl>
                                            <p:attrNameLst>
                                              <p:attrName>style.visibility</p:attrName>
                                            </p:attrNameLst>
                                          </p:cBhvr>
                                          <p:to>
                                            <p:strVal val="visible"/>
                                          </p:to>
                                        </p:set>
                                        <p:animEffect transition="in" filter="fade">
                                          <p:cBhvr>
                                            <p:cTn id="82"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37" grpId="0"/>
          <p:bldP spid="41" grpId="0" animBg="1"/>
          <p:bldP spid="42" grpId="0" animBg="1"/>
          <p:bldP spid="61" grpId="0"/>
          <p:bldP spid="62" grpId="0" animBg="1"/>
          <p:bldP spid="63" grpId="0" animBg="1"/>
          <p:bldP spid="80" grpId="0"/>
          <p:bldP spid="81"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3039070" y="653569"/>
            <a:ext cx="6113854" cy="553998"/>
          </a:xfrm>
          <a:prstGeom prst="rect">
            <a:avLst/>
          </a:prstGeom>
          <a:noFill/>
        </p:spPr>
        <p:txBody>
          <a:bodyPr wrap="none" lIns="0" tIns="0" rIns="0" bIns="0" rtlCol="0">
            <a:spAutoFit/>
          </a:bodyPr>
          <a:lstStyle/>
          <a:p>
            <a:pPr algn="ctr"/>
            <a:r>
              <a:rPr lang="en-US" altLang="zh-CN" sz="3600" dirty="0" err="1">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DNSsec</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——DNS</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安全扩展</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17" name="矩形 16"/>
          <p:cNvSpPr/>
          <p:nvPr/>
        </p:nvSpPr>
        <p:spPr>
          <a:xfrm>
            <a:off x="1294713" y="2006600"/>
            <a:ext cx="9694606" cy="31877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18" name="组合 17"/>
          <p:cNvGrpSpPr/>
          <p:nvPr/>
        </p:nvGrpSpPr>
        <p:grpSpPr>
          <a:xfrm>
            <a:off x="1745277" y="2582958"/>
            <a:ext cx="8940485" cy="1739971"/>
            <a:chOff x="1849387" y="4032582"/>
            <a:chExt cx="8940485" cy="1402566"/>
          </a:xfrm>
        </p:grpSpPr>
        <p:sp>
          <p:nvSpPr>
            <p:cNvPr id="19" name="blocks-with-angled-cuts_1423"/>
            <p:cNvSpPr>
              <a:spLocks noChangeAspect="1"/>
            </p:cNvSpPr>
            <p:nvPr/>
          </p:nvSpPr>
          <p:spPr bwMode="auto">
            <a:xfrm>
              <a:off x="1849387" y="4032582"/>
              <a:ext cx="554661" cy="415318"/>
            </a:xfrm>
            <a:custGeom>
              <a:avLst/>
              <a:gdLst>
                <a:gd name="connsiteX0" fmla="*/ 551492 w 551492"/>
                <a:gd name="connsiteY0" fmla="*/ 0 h 412946"/>
                <a:gd name="connsiteX1" fmla="*/ 551492 w 551492"/>
                <a:gd name="connsiteY1" fmla="*/ 412946 h 412946"/>
                <a:gd name="connsiteX2" fmla="*/ 344812 w 551492"/>
                <a:gd name="connsiteY2" fmla="*/ 412946 h 412946"/>
                <a:gd name="connsiteX3" fmla="*/ 344812 w 551492"/>
                <a:gd name="connsiteY3" fmla="*/ 206473 h 412946"/>
                <a:gd name="connsiteX4" fmla="*/ 206680 w 551492"/>
                <a:gd name="connsiteY4" fmla="*/ 0 h 412946"/>
                <a:gd name="connsiteX5" fmla="*/ 206680 w 551492"/>
                <a:gd name="connsiteY5" fmla="*/ 412946 h 412946"/>
                <a:gd name="connsiteX6" fmla="*/ 0 w 551492"/>
                <a:gd name="connsiteY6" fmla="*/ 412946 h 412946"/>
                <a:gd name="connsiteX7" fmla="*/ 0 w 551492"/>
                <a:gd name="connsiteY7" fmla="*/ 206473 h 412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1492" h="412946">
                  <a:moveTo>
                    <a:pt x="551492" y="0"/>
                  </a:moveTo>
                  <a:lnTo>
                    <a:pt x="551492" y="412946"/>
                  </a:lnTo>
                  <a:lnTo>
                    <a:pt x="344812" y="412946"/>
                  </a:lnTo>
                  <a:lnTo>
                    <a:pt x="344812" y="206473"/>
                  </a:lnTo>
                  <a:close/>
                  <a:moveTo>
                    <a:pt x="206680" y="0"/>
                  </a:moveTo>
                  <a:lnTo>
                    <a:pt x="206680" y="412946"/>
                  </a:lnTo>
                  <a:lnTo>
                    <a:pt x="0" y="412946"/>
                  </a:lnTo>
                  <a:lnTo>
                    <a:pt x="0" y="206473"/>
                  </a:ln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blocks-with-angled-cuts_1423"/>
            <p:cNvSpPr>
              <a:spLocks noChangeAspect="1"/>
            </p:cNvSpPr>
            <p:nvPr/>
          </p:nvSpPr>
          <p:spPr bwMode="auto">
            <a:xfrm rot="10800000">
              <a:off x="10235211" y="5019830"/>
              <a:ext cx="554661" cy="415318"/>
            </a:xfrm>
            <a:custGeom>
              <a:avLst/>
              <a:gdLst>
                <a:gd name="connsiteX0" fmla="*/ 551492 w 551492"/>
                <a:gd name="connsiteY0" fmla="*/ 0 h 412946"/>
                <a:gd name="connsiteX1" fmla="*/ 551492 w 551492"/>
                <a:gd name="connsiteY1" fmla="*/ 412946 h 412946"/>
                <a:gd name="connsiteX2" fmla="*/ 344812 w 551492"/>
                <a:gd name="connsiteY2" fmla="*/ 412946 h 412946"/>
                <a:gd name="connsiteX3" fmla="*/ 344812 w 551492"/>
                <a:gd name="connsiteY3" fmla="*/ 206473 h 412946"/>
                <a:gd name="connsiteX4" fmla="*/ 206680 w 551492"/>
                <a:gd name="connsiteY4" fmla="*/ 0 h 412946"/>
                <a:gd name="connsiteX5" fmla="*/ 206680 w 551492"/>
                <a:gd name="connsiteY5" fmla="*/ 412946 h 412946"/>
                <a:gd name="connsiteX6" fmla="*/ 0 w 551492"/>
                <a:gd name="connsiteY6" fmla="*/ 412946 h 412946"/>
                <a:gd name="connsiteX7" fmla="*/ 0 w 551492"/>
                <a:gd name="connsiteY7" fmla="*/ 206473 h 412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1492" h="412946">
                  <a:moveTo>
                    <a:pt x="551492" y="0"/>
                  </a:moveTo>
                  <a:lnTo>
                    <a:pt x="551492" y="412946"/>
                  </a:lnTo>
                  <a:lnTo>
                    <a:pt x="344812" y="412946"/>
                  </a:lnTo>
                  <a:lnTo>
                    <a:pt x="344812" y="206473"/>
                  </a:lnTo>
                  <a:close/>
                  <a:moveTo>
                    <a:pt x="206680" y="0"/>
                  </a:moveTo>
                  <a:lnTo>
                    <a:pt x="206680" y="412946"/>
                  </a:lnTo>
                  <a:lnTo>
                    <a:pt x="0" y="412946"/>
                  </a:lnTo>
                  <a:lnTo>
                    <a:pt x="0" y="206473"/>
                  </a:ln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1" name="文本框 20"/>
          <p:cNvSpPr txBox="1"/>
          <p:nvPr/>
        </p:nvSpPr>
        <p:spPr>
          <a:xfrm>
            <a:off x="2480764" y="2171694"/>
            <a:ext cx="7474264" cy="2623795"/>
          </a:xfrm>
          <a:prstGeom prst="rect">
            <a:avLst/>
          </a:prstGeom>
          <a:noFill/>
        </p:spPr>
        <p:txBody>
          <a:bodyPr wrap="square">
            <a:spAutoFit/>
          </a:bodyPr>
          <a:lstStyle/>
          <a:p>
            <a:pPr algn="just">
              <a:lnSpc>
                <a:spcPct val="150000"/>
              </a:lnSpc>
              <a:buSzPct val="150000"/>
            </a:pPr>
            <a:r>
              <a:rPr lang="en-US" altLang="zh-CN" sz="2800" dirty="0" err="1">
                <a:solidFill>
                  <a:schemeClr val="tx1">
                    <a:lumMod val="85000"/>
                    <a:lumOff val="15000"/>
                  </a:schemeClr>
                </a:solidFill>
                <a:latin typeface="方正正大黑简体" panose="02000000000000000000" pitchFamily="2" charset="-122"/>
                <a:ea typeface="方正正大黑简体" panose="02000000000000000000" pitchFamily="2" charset="-122"/>
              </a:rPr>
              <a:t>DNSsec</a:t>
            </a: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是由</a:t>
            </a:r>
            <a:r>
              <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IETF</a:t>
            </a: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提供的一系列</a:t>
            </a:r>
            <a:r>
              <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DNS</a:t>
            </a: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安全认证的机制（</a:t>
            </a:r>
            <a:r>
              <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RFC2535</a:t>
            </a: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）。提供了一种</a:t>
            </a:r>
            <a:r>
              <a:rPr lang="zh-CN" altLang="en-US" sz="2800" dirty="0">
                <a:solidFill>
                  <a:srgbClr val="FF0000"/>
                </a:solidFill>
                <a:latin typeface="方正正大黑简体" panose="02000000000000000000" pitchFamily="2" charset="-122"/>
                <a:ea typeface="方正正大黑简体" panose="02000000000000000000" pitchFamily="2" charset="-122"/>
              </a:rPr>
              <a:t>来源鉴定和数据完整性</a:t>
            </a: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的扩展，但不去保障可用性、加密性和证实域名不存在。</a:t>
            </a:r>
            <a:endPar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0"/>
                            </p:stCondLst>
                            <p:childTnLst>
                              <p:par>
                                <p:cTn id="11" presetID="22" presetClass="entr" presetSubtype="4"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childTnLst>
                          </p:cTn>
                        </p:par>
                        <p:par>
                          <p:cTn id="14" fill="hold">
                            <p:stCondLst>
                              <p:cond delay="500"/>
                            </p:stCondLst>
                            <p:childTnLst>
                              <p:par>
                                <p:cTn id="15" presetID="22" presetClass="entr" presetSubtype="4"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down)">
                                      <p:cBhvr>
                                        <p:cTn id="17" dur="500"/>
                                        <p:tgtEl>
                                          <p:spTgt spid="18"/>
                                        </p:tgtEl>
                                      </p:cBhvr>
                                    </p:animEffect>
                                  </p:childTnLst>
                                </p:cTn>
                              </p:par>
                            </p:childTnLst>
                          </p:cTn>
                        </p:par>
                        <p:par>
                          <p:cTn id="18" fill="hold">
                            <p:stCondLst>
                              <p:cond delay="1000"/>
                            </p:stCondLst>
                            <p:childTnLst>
                              <p:par>
                                <p:cTn id="19" presetID="10" presetClass="entr" presetSubtype="0" fill="hold" grpId="0" nodeType="afterEffect">
                                  <p:stCondLst>
                                    <p:cond delay="0"/>
                                  </p:stCondLst>
                                  <p:iterate type="wd">
                                    <p:tmPct val="10000"/>
                                  </p:iterate>
                                  <p:childTnLst>
                                    <p:set>
                                      <p:cBhvr>
                                        <p:cTn id="20" dur="1" fill="hold">
                                          <p:stCondLst>
                                            <p:cond delay="0"/>
                                          </p:stCondLst>
                                        </p:cTn>
                                        <p:tgtEl>
                                          <p:spTgt spid="21"/>
                                        </p:tgtEl>
                                        <p:attrNameLst>
                                          <p:attrName>style.visibility</p:attrName>
                                        </p:attrNameLst>
                                      </p:cBhvr>
                                      <p:to>
                                        <p:strVal val="visible"/>
                                      </p:to>
                                    </p:set>
                                    <p:anim to="0" calcmode="lin" valueType="num">
                                      <p:cBhvr>
                                        <p:cTn id="21" dur="500" decel="100000" fill="hold">
                                          <p:stCondLst>
                                            <p:cond delay="0"/>
                                          </p:stCondLst>
                                        </p:cTn>
                                        <p:tgtEl>
                                          <p:spTgt spid="21"/>
                                        </p:tgtEl>
                                        <p:attrNameLst>
                                          <p:attrName>ppt_y</p:attrName>
                                        </p:attrNameLst>
                                      </p:cBhvr>
                                      <p:tavLst>
                                        <p:tav tm="0">
                                          <p:val>
                                            <p:strVal val="ppt_y+0.02"/>
                                          </p:val>
                                        </p:tav>
                                        <p:tav tm="100000">
                                          <p:val>
                                            <p:strVal val="#ppt_y"/>
                                          </p:val>
                                        </p:tav>
                                      </p:tavLst>
                                    </p:anim>
                                    <p:animEffect transition="in" filter="fade">
                                      <p:cBhvr>
                                        <p:cTn id="22" dur="500">
                                          <p:stCondLst>
                                            <p:cond delay="0"/>
                                          </p:stCondLst>
                                        </p:cTn>
                                        <p:tgtEl>
                                          <p:spTgt spid="21"/>
                                        </p:tgtEl>
                                      </p:cBhvr>
                                    </p:animEffect>
                                    <p:animScale>
                                      <p:cBhvr>
                                        <p:cTn id="23" dur="500" decel="100000" fill="hold">
                                          <p:stCondLst>
                                            <p:cond delay="0"/>
                                          </p:stCondLst>
                                        </p:cTn>
                                        <p:tgtEl>
                                          <p:spTgt spid="21"/>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17" grpId="0" animBg="1"/>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3039070" y="653569"/>
            <a:ext cx="6113854" cy="553998"/>
          </a:xfrm>
          <a:prstGeom prst="rect">
            <a:avLst/>
          </a:prstGeom>
          <a:noFill/>
        </p:spPr>
        <p:txBody>
          <a:bodyPr wrap="none" lIns="0" tIns="0" rIns="0" bIns="0" rtlCol="0">
            <a:spAutoFit/>
          </a:bodyPr>
          <a:lstStyle/>
          <a:p>
            <a:pPr algn="ctr"/>
            <a:r>
              <a:rPr lang="en-US" altLang="zh-CN" sz="3600" dirty="0" err="1">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DNSsec</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——DNS</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安全扩展</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28" name="PA-矩形 4"/>
          <p:cNvSpPr>
            <a:spLocks noChangeArrowheads="1"/>
          </p:cNvSpPr>
          <p:nvPr>
            <p:custDataLst>
              <p:tags r:id="rId2"/>
            </p:custDataLst>
          </p:nvPr>
        </p:nvSpPr>
        <p:spPr bwMode="auto">
          <a:xfrm>
            <a:off x="1310889" y="1726208"/>
            <a:ext cx="9299772" cy="314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latin typeface="方正正大黑简体" panose="02000000000000000000" pitchFamily="2" charset="-122"/>
                <a:ea typeface="方正正大黑简体" panose="02000000000000000000" pitchFamily="2" charset="-122"/>
              </a:rPr>
              <a:t>从</a:t>
            </a:r>
            <a:r>
              <a:rPr lang="zh-CN" altLang="en-US" sz="2400" dirty="0">
                <a:solidFill>
                  <a:srgbClr val="FF0000"/>
                </a:solidFill>
                <a:latin typeface="方正正大黑简体" panose="02000000000000000000" pitchFamily="2" charset="-122"/>
                <a:ea typeface="方正正大黑简体" panose="02000000000000000000" pitchFamily="2" charset="-122"/>
              </a:rPr>
              <a:t>根区域到最终域名</a:t>
            </a:r>
            <a:r>
              <a:rPr lang="zh-CN" altLang="en-US" sz="2400" dirty="0">
                <a:latin typeface="方正正大黑简体" panose="02000000000000000000" pitchFamily="2" charset="-122"/>
                <a:ea typeface="方正正大黑简体" panose="02000000000000000000" pitchFamily="2" charset="-122"/>
              </a:rPr>
              <a:t>的查找过程中的每一步部署该技术，每个级别都进行签名，且拥有其自己的签名生成密钥。</a:t>
            </a:r>
            <a:endParaRPr lang="zh-CN" altLang="en-US" sz="2400" dirty="0">
              <a:latin typeface="方正正大黑简体" panose="02000000000000000000" pitchFamily="2" charset="-122"/>
              <a:ea typeface="方正正大黑简体" panose="02000000000000000000" pitchFamily="2" charset="-122"/>
            </a:endParaRPr>
          </a:p>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latin typeface="方正正大黑简体" panose="02000000000000000000" pitchFamily="2" charset="-122"/>
                <a:ea typeface="方正正大黑简体" panose="02000000000000000000" pitchFamily="2" charset="-122"/>
              </a:rPr>
              <a:t>当前进展</a:t>
            </a:r>
            <a:endParaRPr lang="en-US" altLang="zh-CN" sz="2400" dirty="0">
              <a:latin typeface="方正正大黑简体" panose="02000000000000000000" pitchFamily="2" charset="-122"/>
              <a:ea typeface="方正正大黑简体" panose="02000000000000000000" pitchFamily="2" charset="-122"/>
            </a:endParaRPr>
          </a:p>
          <a:p>
            <a:pPr marL="1332230" lvl="2" indent="-342900" algn="just">
              <a:lnSpc>
                <a:spcPct val="150000"/>
              </a:lnSpc>
              <a:spcAft>
                <a:spcPts val="600"/>
              </a:spcAft>
              <a:buClr>
                <a:srgbClr val="15449F"/>
              </a:buClr>
              <a:buFont typeface="Wingdings" panose="05000000000000000000" pitchFamily="2" charset="2"/>
              <a:buChar char="ü"/>
              <a:defRPr/>
            </a:pP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2010</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年</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7</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月，所有</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13</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个根域名服务器都对根域签名完毕并投入运营，顶级域名（如</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 org, </a:t>
            </a:r>
            <a:r>
              <a:rPr lang="en-US" altLang="zh-CN" sz="2000" dirty="0" err="1">
                <a:solidFill>
                  <a:schemeClr val="tx1">
                    <a:lumMod val="85000"/>
                    <a:lumOff val="15000"/>
                  </a:schemeClr>
                </a:solidFill>
                <a:latin typeface="方正正大黑简体" panose="02000000000000000000" pitchFamily="2" charset="-122"/>
                <a:ea typeface="方正正大黑简体" panose="02000000000000000000" pitchFamily="2" charset="-122"/>
              </a:rPr>
              <a:t>.net</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 </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等）也在计划中，有些国家的顶级域名服务器（如</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r>
              <a:rPr lang="en-US" altLang="zh-CN" sz="2000" dirty="0" err="1">
                <a:solidFill>
                  <a:schemeClr val="tx1">
                    <a:lumMod val="85000"/>
                    <a:lumOff val="15000"/>
                  </a:schemeClr>
                </a:solidFill>
                <a:latin typeface="方正正大黑简体" panose="02000000000000000000" pitchFamily="2" charset="-122"/>
                <a:ea typeface="方正正大黑简体" panose="02000000000000000000" pitchFamily="2" charset="-122"/>
              </a:rPr>
              <a:t>fr</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 .</a:t>
            </a:r>
            <a:r>
              <a:rPr lang="en-US" altLang="zh-CN" sz="2000" dirty="0" err="1">
                <a:solidFill>
                  <a:schemeClr val="tx1">
                    <a:lumMod val="85000"/>
                    <a:lumOff val="15000"/>
                  </a:schemeClr>
                </a:solidFill>
                <a:latin typeface="方正正大黑简体" panose="02000000000000000000" pitchFamily="2" charset="-122"/>
                <a:ea typeface="方正正大黑简体" panose="02000000000000000000" pitchFamily="2" charset="-122"/>
              </a:rPr>
              <a:t>jp</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 .us</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等）已完成这一任务。</a:t>
            </a:r>
            <a:endPar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28">
                                            <p:txEl>
                                              <p:pRg st="0" end="0"/>
                                            </p:txEl>
                                          </p:spTgt>
                                        </p:tgtEl>
                                        <p:attrNameLst>
                                          <p:attrName>style.visibility</p:attrName>
                                        </p:attrNameLst>
                                      </p:cBhvr>
                                      <p:to>
                                        <p:strVal val="visible"/>
                                      </p:to>
                                    </p:set>
                                    <p:anim to="0" calcmode="lin" valueType="num">
                                      <p:cBhvr>
                                        <p:cTn id="7" dur="500" decel="100000" fill="hold">
                                          <p:stCondLst>
                                            <p:cond delay="0"/>
                                          </p:stCondLst>
                                        </p:cTn>
                                        <p:tgtEl>
                                          <p:spTgt spid="28">
                                            <p:txEl>
                                              <p:pRg st="0" end="0"/>
                                            </p:txEl>
                                          </p:spTgt>
                                        </p:tgtEl>
                                        <p:attrNameLst>
                                          <p:attrName>ppt_y</p:attrName>
                                        </p:attrNameLst>
                                      </p:cBhvr>
                                      <p:tavLst>
                                        <p:tav tm="0">
                                          <p:val>
                                            <p:strVal val="ppt_y+0.02"/>
                                          </p:val>
                                        </p:tav>
                                        <p:tav tm="100000">
                                          <p:val>
                                            <p:strVal val="#ppt_y"/>
                                          </p:val>
                                        </p:tav>
                                      </p:tavLst>
                                    </p:anim>
                                    <p:animEffect transition="in" filter="fade">
                                      <p:cBhvr>
                                        <p:cTn id="8" dur="500">
                                          <p:stCondLst>
                                            <p:cond delay="0"/>
                                          </p:stCondLst>
                                        </p:cTn>
                                        <p:tgtEl>
                                          <p:spTgt spid="28">
                                            <p:txEl>
                                              <p:pRg st="0" end="0"/>
                                            </p:txEl>
                                          </p:spTgt>
                                        </p:tgtEl>
                                      </p:cBhvr>
                                    </p:animEffect>
                                    <p:animScale>
                                      <p:cBhvr>
                                        <p:cTn id="9" dur="500" decel="100000" fill="hold">
                                          <p:stCondLst>
                                            <p:cond delay="0"/>
                                          </p:stCondLst>
                                        </p:cTn>
                                        <p:tgtEl>
                                          <p:spTgt spid="28">
                                            <p:txEl>
                                              <p:pRg st="0" end="0"/>
                                            </p:txEl>
                                          </p:spTgt>
                                        </p:tgtEl>
                                      </p:cBhvr>
                                      <p:by x="100000" y="100000"/>
                                      <p:from x="110000" y="110000"/>
                                      <p:to x="100000" y="100000"/>
                                    </p:animScale>
                                  </p:childTnLst>
                                </p:cTn>
                              </p:par>
                            </p:childTnLst>
                          </p:cTn>
                        </p:par>
                        <p:par>
                          <p:cTn id="10" fill="hold">
                            <p:stCondLst>
                              <p:cond delay="29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28">
                                            <p:txEl>
                                              <p:pRg st="1" end="1"/>
                                            </p:txEl>
                                          </p:spTgt>
                                        </p:tgtEl>
                                        <p:attrNameLst>
                                          <p:attrName>style.visibility</p:attrName>
                                        </p:attrNameLst>
                                      </p:cBhvr>
                                      <p:to>
                                        <p:strVal val="visible"/>
                                      </p:to>
                                    </p:set>
                                    <p:anim to="0" calcmode="lin" valueType="num">
                                      <p:cBhvr>
                                        <p:cTn id="13" dur="500" decel="100000" fill="hold">
                                          <p:stCondLst>
                                            <p:cond delay="0"/>
                                          </p:stCondLst>
                                        </p:cTn>
                                        <p:tgtEl>
                                          <p:spTgt spid="28">
                                            <p:txEl>
                                              <p:pRg st="1" end="1"/>
                                            </p:txEl>
                                          </p:spTgt>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28">
                                            <p:txEl>
                                              <p:pRg st="1" end="1"/>
                                            </p:txEl>
                                          </p:spTgt>
                                        </p:tgtEl>
                                      </p:cBhvr>
                                    </p:animEffect>
                                    <p:animScale>
                                      <p:cBhvr>
                                        <p:cTn id="15" dur="500" decel="100000" fill="hold">
                                          <p:stCondLst>
                                            <p:cond delay="0"/>
                                          </p:stCondLst>
                                        </p:cTn>
                                        <p:tgtEl>
                                          <p:spTgt spid="28">
                                            <p:txEl>
                                              <p:pRg st="1" end="1"/>
                                            </p:txEl>
                                          </p:spTgt>
                                        </p:tgtEl>
                                      </p:cBhvr>
                                      <p:by x="100000" y="100000"/>
                                      <p:from x="110000" y="110000"/>
                                      <p:to x="100000" y="100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iterate type="wd">
                                    <p:tmPct val="10000"/>
                                  </p:iterate>
                                  <p:childTnLst>
                                    <p:set>
                                      <p:cBhvr>
                                        <p:cTn id="19" dur="1" fill="hold">
                                          <p:stCondLst>
                                            <p:cond delay="0"/>
                                          </p:stCondLst>
                                        </p:cTn>
                                        <p:tgtEl>
                                          <p:spTgt spid="28">
                                            <p:txEl>
                                              <p:pRg st="2" end="2"/>
                                            </p:txEl>
                                          </p:spTgt>
                                        </p:tgtEl>
                                        <p:attrNameLst>
                                          <p:attrName>style.visibility</p:attrName>
                                        </p:attrNameLst>
                                      </p:cBhvr>
                                      <p:to>
                                        <p:strVal val="visible"/>
                                      </p:to>
                                    </p:set>
                                    <p:animEffect transition="in" filter="fade">
                                      <p:cBhvr>
                                        <p:cTn id="20" dur="500"/>
                                        <p:tgtEl>
                                          <p:spTgt spid="2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31462" t="41067" r="19510" b="14269"/>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grpSp>
        <p:nvGrpSpPr>
          <p:cNvPr id="9" name="组合 8"/>
          <p:cNvGrpSpPr/>
          <p:nvPr/>
        </p:nvGrpSpPr>
        <p:grpSpPr>
          <a:xfrm>
            <a:off x="426473" y="326002"/>
            <a:ext cx="7545335" cy="1023878"/>
            <a:chOff x="380753" y="256554"/>
            <a:chExt cx="7545335" cy="1023878"/>
          </a:xfrm>
        </p:grpSpPr>
        <p:sp>
          <p:nvSpPr>
            <p:cNvPr id="18" name="文本框 17"/>
            <p:cNvSpPr txBox="1"/>
            <p:nvPr/>
          </p:nvSpPr>
          <p:spPr>
            <a:xfrm>
              <a:off x="380753" y="256554"/>
              <a:ext cx="7545335" cy="677108"/>
            </a:xfrm>
            <a:prstGeom prst="rect">
              <a:avLst/>
            </a:prstGeom>
            <a:noFill/>
          </p:spPr>
          <p:txBody>
            <a:bodyPr wrap="none" lIns="0" tIns="0" rIns="0" bIns="0" rtlCol="0">
              <a:spAutoFit/>
            </a:bodyPr>
            <a:lstStyle/>
            <a:p>
              <a:r>
                <a:rPr lang="zh-CN" altLang="en-US"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第</a:t>
              </a:r>
              <a:r>
                <a:rPr lang="en-US" altLang="zh-CN"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2</a:t>
              </a:r>
              <a:r>
                <a:rPr lang="zh-CN" altLang="en-US"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章  </a:t>
              </a:r>
              <a:r>
                <a:rPr lang="en-US" altLang="zh-CN"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Internet</a:t>
              </a:r>
              <a:r>
                <a:rPr lang="zh-CN" altLang="en-US"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协议的安全性</a:t>
              </a:r>
              <a:endParaRPr lang="zh-CN" altLang="en-US"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26" name="文本框 25"/>
            <p:cNvSpPr txBox="1"/>
            <p:nvPr/>
          </p:nvSpPr>
          <p:spPr>
            <a:xfrm>
              <a:off x="500758" y="1064988"/>
              <a:ext cx="2121791" cy="215444"/>
            </a:xfrm>
            <a:prstGeom prst="rect">
              <a:avLst/>
            </a:prstGeom>
            <a:noFill/>
          </p:spPr>
          <p:txBody>
            <a:bodyPr wrap="square" lIns="0" tIns="0" rIns="0" bIns="0" rtlCol="0">
              <a:spAutoFit/>
            </a:bodyPr>
            <a:lstStyle/>
            <a:p>
              <a:pPr algn="dist"/>
              <a:endParaRPr lang="zh-CN" altLang="en-US" sz="1400" i="1" dirty="0">
                <a:solidFill>
                  <a:schemeClr val="bg1">
                    <a:lumMod val="65000"/>
                  </a:schemeClr>
                </a:solidFill>
                <a:latin typeface="方正正大黑简体" panose="02000000000000000000" pitchFamily="2" charset="-122"/>
                <a:ea typeface="方正正大黑简体" panose="02000000000000000000" pitchFamily="2" charset="-122"/>
              </a:endParaRPr>
            </a:p>
          </p:txBody>
        </p:sp>
      </p:grpSp>
      <p:sp>
        <p:nvSpPr>
          <p:cNvPr id="32" name="任意多边形: 形状 31"/>
          <p:cNvSpPr/>
          <p:nvPr/>
        </p:nvSpPr>
        <p:spPr>
          <a:xfrm>
            <a:off x="11328252" y="54207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rgbClr val="1B3B9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1" name="组合 10"/>
          <p:cNvGrpSpPr/>
          <p:nvPr/>
        </p:nvGrpSpPr>
        <p:grpSpPr>
          <a:xfrm>
            <a:off x="2654193" y="1740639"/>
            <a:ext cx="6536941" cy="1099688"/>
            <a:chOff x="1672155" y="1953172"/>
            <a:chExt cx="5943394" cy="999836"/>
          </a:xfrm>
        </p:grpSpPr>
        <p:grpSp>
          <p:nvGrpSpPr>
            <p:cNvPr id="10" name="组合 9"/>
            <p:cNvGrpSpPr/>
            <p:nvPr/>
          </p:nvGrpSpPr>
          <p:grpSpPr>
            <a:xfrm>
              <a:off x="1672155" y="1953172"/>
              <a:ext cx="5943394" cy="600299"/>
              <a:chOff x="1442976" y="2200774"/>
              <a:chExt cx="5943394" cy="600299"/>
            </a:xfrm>
          </p:grpSpPr>
          <p:sp>
            <p:nvSpPr>
              <p:cNvPr id="25" name="矩形: 圆角 24"/>
              <p:cNvSpPr/>
              <p:nvPr/>
            </p:nvSpPr>
            <p:spPr>
              <a:xfrm>
                <a:off x="1442976" y="2200774"/>
                <a:ext cx="5943394"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13" name="矩形: 圆角 12"/>
              <p:cNvSpPr/>
              <p:nvPr/>
            </p:nvSpPr>
            <p:spPr>
              <a:xfrm>
                <a:off x="1483658" y="2228867"/>
                <a:ext cx="730389"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01</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33" name="文本框 32"/>
            <p:cNvSpPr txBox="1"/>
            <p:nvPr/>
          </p:nvSpPr>
          <p:spPr>
            <a:xfrm>
              <a:off x="2547704" y="2057551"/>
              <a:ext cx="4993230" cy="895457"/>
            </a:xfrm>
            <a:prstGeom prst="rect">
              <a:avLst/>
            </a:prstGeom>
            <a:noFill/>
          </p:spPr>
          <p:txBody>
            <a:bodyPr wrap="none" lIns="0" tIns="0" rIns="0" bIns="0" rtlCol="0">
              <a:spAutoFit/>
            </a:bodyPr>
            <a:lstStyle/>
            <a:p>
              <a:pPr algn="ctr"/>
              <a:r>
                <a:rPr lang="zh-CN" altLang="en-US" sz="3200" dirty="0">
                  <a:solidFill>
                    <a:schemeClr val="bg1"/>
                  </a:solidFill>
                  <a:latin typeface="方正正大黑简体" panose="02000000000000000000" pitchFamily="2" charset="-122"/>
                  <a:ea typeface="方正正大黑简体" panose="02000000000000000000" pitchFamily="2" charset="-122"/>
                </a:rPr>
                <a:t>动态主机配置协议</a:t>
              </a:r>
              <a:r>
                <a:rPr lang="en-US" altLang="zh-CN" sz="3200" dirty="0">
                  <a:solidFill>
                    <a:schemeClr val="bg1"/>
                  </a:solidFill>
                  <a:latin typeface="方正正大黑简体" panose="02000000000000000000" pitchFamily="2" charset="-122"/>
                  <a:ea typeface="方正正大黑简体" panose="02000000000000000000" pitchFamily="2" charset="-122"/>
                </a:rPr>
                <a:t>——DHCP</a:t>
              </a:r>
              <a:endParaRPr lang="en-US" altLang="zh-CN" sz="3200" dirty="0">
                <a:solidFill>
                  <a:schemeClr val="bg1"/>
                </a:solidFill>
                <a:latin typeface="方正正大黑简体" panose="02000000000000000000" pitchFamily="2" charset="-122"/>
                <a:ea typeface="方正正大黑简体" panose="02000000000000000000" pitchFamily="2" charset="-122"/>
              </a:endParaRPr>
            </a:p>
            <a:p>
              <a:endParaRPr lang="zh-CN" altLang="en-US" sz="3200" dirty="0">
                <a:solidFill>
                  <a:srgbClr val="FFC000"/>
                </a:solidFill>
                <a:latin typeface="方正正大黑简体" panose="02000000000000000000" pitchFamily="2" charset="-122"/>
                <a:ea typeface="方正正大黑简体" panose="02000000000000000000" pitchFamily="2" charset="-122"/>
              </a:endParaRPr>
            </a:p>
          </p:txBody>
        </p:sp>
      </p:grpSp>
      <p:grpSp>
        <p:nvGrpSpPr>
          <p:cNvPr id="37" name="组合 36"/>
          <p:cNvGrpSpPr/>
          <p:nvPr/>
        </p:nvGrpSpPr>
        <p:grpSpPr>
          <a:xfrm>
            <a:off x="3972318" y="2662648"/>
            <a:ext cx="5923434" cy="660250"/>
            <a:chOff x="1672156" y="1953172"/>
            <a:chExt cx="5184161" cy="600299"/>
          </a:xfrm>
        </p:grpSpPr>
        <p:grpSp>
          <p:nvGrpSpPr>
            <p:cNvPr id="38" name="组合 37"/>
            <p:cNvGrpSpPr/>
            <p:nvPr/>
          </p:nvGrpSpPr>
          <p:grpSpPr>
            <a:xfrm>
              <a:off x="1672156" y="1953172"/>
              <a:ext cx="5184161" cy="600299"/>
              <a:chOff x="1442977" y="2200774"/>
              <a:chExt cx="5184161" cy="600299"/>
            </a:xfrm>
          </p:grpSpPr>
          <p:sp>
            <p:nvSpPr>
              <p:cNvPr id="40" name="矩形: 圆角 39"/>
              <p:cNvSpPr/>
              <p:nvPr/>
            </p:nvSpPr>
            <p:spPr>
              <a:xfrm>
                <a:off x="1442977" y="2200774"/>
                <a:ext cx="5184161"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1" name="矩形: 圆角 40"/>
              <p:cNvSpPr/>
              <p:nvPr/>
            </p:nvSpPr>
            <p:spPr>
              <a:xfrm>
                <a:off x="1475321" y="2228867"/>
                <a:ext cx="711155"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02</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39" name="文本框 38"/>
            <p:cNvSpPr txBox="1"/>
            <p:nvPr/>
          </p:nvSpPr>
          <p:spPr>
            <a:xfrm>
              <a:off x="3096689" y="2037878"/>
              <a:ext cx="3066827" cy="447729"/>
            </a:xfrm>
            <a:prstGeom prst="rect">
              <a:avLst/>
            </a:prstGeom>
            <a:noFill/>
          </p:spPr>
          <p:txBody>
            <a:bodyPr wrap="square" lIns="0" tIns="0" rIns="0" bIns="0" rtlCol="0">
              <a:spAutoFit/>
            </a:bodyPr>
            <a:lstStyle/>
            <a:p>
              <a:r>
                <a:rPr lang="zh-CN" altLang="en-US" sz="3200" dirty="0">
                  <a:solidFill>
                    <a:schemeClr val="bg1"/>
                  </a:solidFill>
                  <a:latin typeface="方正正大黑简体" panose="02000000000000000000" pitchFamily="2" charset="-122"/>
                  <a:ea typeface="方正正大黑简体" panose="02000000000000000000" pitchFamily="2" charset="-122"/>
                </a:rPr>
                <a:t>域名系统</a:t>
              </a:r>
              <a:r>
                <a:rPr lang="en-US" altLang="zh-CN" sz="3200" dirty="0">
                  <a:solidFill>
                    <a:schemeClr val="bg1"/>
                  </a:solidFill>
                  <a:latin typeface="方正正大黑简体" panose="02000000000000000000" pitchFamily="2" charset="-122"/>
                  <a:ea typeface="方正正大黑简体" panose="02000000000000000000" pitchFamily="2" charset="-122"/>
                </a:rPr>
                <a:t>——DNS</a:t>
              </a:r>
              <a:endParaRPr lang="en-US" altLang="zh-CN" sz="3200" dirty="0">
                <a:solidFill>
                  <a:schemeClr val="bg1"/>
                </a:solidFill>
                <a:latin typeface="方正正大黑简体" panose="02000000000000000000" pitchFamily="2" charset="-122"/>
                <a:ea typeface="方正正大黑简体" panose="02000000000000000000" pitchFamily="2" charset="-122"/>
              </a:endParaRPr>
            </a:p>
          </p:txBody>
        </p:sp>
      </p:grpSp>
      <p:grpSp>
        <p:nvGrpSpPr>
          <p:cNvPr id="42" name="组合 41"/>
          <p:cNvGrpSpPr/>
          <p:nvPr/>
        </p:nvGrpSpPr>
        <p:grpSpPr>
          <a:xfrm>
            <a:off x="2619688" y="3582163"/>
            <a:ext cx="6571446" cy="660250"/>
            <a:chOff x="1672156" y="1953172"/>
            <a:chExt cx="5516816" cy="600299"/>
          </a:xfrm>
        </p:grpSpPr>
        <p:grpSp>
          <p:nvGrpSpPr>
            <p:cNvPr id="43" name="组合 42"/>
            <p:cNvGrpSpPr/>
            <p:nvPr/>
          </p:nvGrpSpPr>
          <p:grpSpPr>
            <a:xfrm>
              <a:off x="1672156" y="1953172"/>
              <a:ext cx="5516816" cy="600299"/>
              <a:chOff x="1442977" y="2200774"/>
              <a:chExt cx="5516816" cy="600299"/>
            </a:xfrm>
          </p:grpSpPr>
          <p:sp>
            <p:nvSpPr>
              <p:cNvPr id="45" name="矩形: 圆角 44"/>
              <p:cNvSpPr/>
              <p:nvPr/>
            </p:nvSpPr>
            <p:spPr>
              <a:xfrm>
                <a:off x="1442977" y="2200774"/>
                <a:ext cx="5516816"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6" name="矩形: 圆角 45"/>
              <p:cNvSpPr/>
              <p:nvPr/>
            </p:nvSpPr>
            <p:spPr>
              <a:xfrm>
                <a:off x="1475662" y="2228867"/>
                <a:ext cx="729724"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03</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44" name="文本框 43"/>
            <p:cNvSpPr txBox="1"/>
            <p:nvPr/>
          </p:nvSpPr>
          <p:spPr>
            <a:xfrm>
              <a:off x="3792541" y="2058390"/>
              <a:ext cx="1596050" cy="447729"/>
            </a:xfrm>
            <a:prstGeom prst="rect">
              <a:avLst/>
            </a:prstGeom>
            <a:noFill/>
          </p:spPr>
          <p:txBody>
            <a:bodyPr wrap="none" lIns="0" tIns="0" rIns="0" bIns="0" rtlCol="0">
              <a:spAutoFit/>
            </a:bodyPr>
            <a:lstStyle/>
            <a:p>
              <a:r>
                <a:rPr lang="en-US" altLang="zh-CN" sz="3200" dirty="0">
                  <a:solidFill>
                    <a:schemeClr val="bg1"/>
                  </a:solidFill>
                  <a:latin typeface="方正正大黑简体" panose="02000000000000000000" pitchFamily="2" charset="-122"/>
                  <a:ea typeface="方正正大黑简体" panose="02000000000000000000" pitchFamily="2" charset="-122"/>
                </a:rPr>
                <a:t> </a:t>
              </a:r>
              <a:r>
                <a:rPr lang="en-US" altLang="zh-CN" sz="3200" dirty="0">
                  <a:solidFill>
                    <a:srgbClr val="FFC000"/>
                  </a:solidFill>
                  <a:latin typeface="方正正大黑简体" panose="02000000000000000000" pitchFamily="2" charset="-122"/>
                  <a:ea typeface="方正正大黑简体" panose="02000000000000000000" pitchFamily="2" charset="-122"/>
                </a:rPr>
                <a:t>FTP</a:t>
              </a:r>
              <a:r>
                <a:rPr lang="zh-CN" altLang="en-US" sz="3200" dirty="0">
                  <a:solidFill>
                    <a:srgbClr val="FFC000"/>
                  </a:solidFill>
                  <a:latin typeface="方正正大黑简体" panose="02000000000000000000" pitchFamily="2" charset="-122"/>
                  <a:ea typeface="方正正大黑简体" panose="02000000000000000000" pitchFamily="2" charset="-122"/>
                </a:rPr>
                <a:t>协议</a:t>
              </a:r>
              <a:endParaRPr lang="zh-CN" altLang="en-US" sz="3200" dirty="0">
                <a:solidFill>
                  <a:srgbClr val="FFC000"/>
                </a:solidFill>
                <a:latin typeface="方正正大黑简体" panose="02000000000000000000" pitchFamily="2" charset="-122"/>
                <a:ea typeface="方正正大黑简体" panose="02000000000000000000" pitchFamily="2" charset="-122"/>
              </a:endParaRPr>
            </a:p>
          </p:txBody>
        </p:sp>
      </p:grpSp>
      <p:grpSp>
        <p:nvGrpSpPr>
          <p:cNvPr id="47" name="组合 46"/>
          <p:cNvGrpSpPr/>
          <p:nvPr/>
        </p:nvGrpSpPr>
        <p:grpSpPr>
          <a:xfrm>
            <a:off x="3972318" y="4501678"/>
            <a:ext cx="5923434" cy="660250"/>
            <a:chOff x="1672156" y="1953171"/>
            <a:chExt cx="4490974" cy="600299"/>
          </a:xfrm>
        </p:grpSpPr>
        <p:grpSp>
          <p:nvGrpSpPr>
            <p:cNvPr id="48" name="组合 47"/>
            <p:cNvGrpSpPr/>
            <p:nvPr/>
          </p:nvGrpSpPr>
          <p:grpSpPr>
            <a:xfrm>
              <a:off x="1672156" y="1953171"/>
              <a:ext cx="4490974" cy="600299"/>
              <a:chOff x="1442977" y="2200773"/>
              <a:chExt cx="4490974" cy="600299"/>
            </a:xfrm>
          </p:grpSpPr>
          <p:sp>
            <p:nvSpPr>
              <p:cNvPr id="50" name="矩形: 圆角 49"/>
              <p:cNvSpPr/>
              <p:nvPr/>
            </p:nvSpPr>
            <p:spPr>
              <a:xfrm>
                <a:off x="1442977" y="2200773"/>
                <a:ext cx="4490974"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1" name="矩形: 圆角 50"/>
              <p:cNvSpPr/>
              <p:nvPr/>
            </p:nvSpPr>
            <p:spPr>
              <a:xfrm>
                <a:off x="1476912" y="2237858"/>
                <a:ext cx="636305" cy="53512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04</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49" name="文本框 48"/>
            <p:cNvSpPr txBox="1"/>
            <p:nvPr/>
          </p:nvSpPr>
          <p:spPr>
            <a:xfrm>
              <a:off x="2403123" y="2051235"/>
              <a:ext cx="3689802" cy="447729"/>
            </a:xfrm>
            <a:prstGeom prst="rect">
              <a:avLst/>
            </a:prstGeom>
            <a:noFill/>
          </p:spPr>
          <p:txBody>
            <a:bodyPr wrap="none" lIns="0" tIns="0" rIns="0" bIns="0" rtlCol="0">
              <a:spAutoFit/>
            </a:bodyPr>
            <a:lstStyle/>
            <a:p>
              <a:r>
                <a:rPr lang="zh-CN" altLang="en-US" sz="3200" dirty="0">
                  <a:solidFill>
                    <a:schemeClr val="bg1"/>
                  </a:solidFill>
                  <a:latin typeface="方正正大黑简体" panose="02000000000000000000" pitchFamily="2" charset="-122"/>
                  <a:ea typeface="方正正大黑简体" panose="02000000000000000000" pitchFamily="2" charset="-122"/>
                </a:rPr>
                <a:t>远程登录协议</a:t>
              </a:r>
              <a:r>
                <a:rPr lang="en-US" altLang="zh-CN" sz="3200" dirty="0">
                  <a:solidFill>
                    <a:schemeClr val="bg1"/>
                  </a:solidFill>
                  <a:latin typeface="方正正大黑简体" panose="02000000000000000000" pitchFamily="2" charset="-122"/>
                  <a:ea typeface="方正正大黑简体" panose="02000000000000000000" pitchFamily="2" charset="-122"/>
                </a:rPr>
                <a:t>——Telnet</a:t>
              </a:r>
              <a:endParaRPr lang="en-US" altLang="zh-CN" sz="3200" dirty="0">
                <a:solidFill>
                  <a:schemeClr val="bg1"/>
                </a:solidFill>
                <a:latin typeface="方正正大黑简体" panose="02000000000000000000" pitchFamily="2" charset="-122"/>
                <a:ea typeface="方正正大黑简体" panose="02000000000000000000" pitchFamily="2" charset="-122"/>
              </a:endParaRPr>
            </a:p>
          </p:txBody>
        </p:sp>
      </p:grpSp>
      <p:grpSp>
        <p:nvGrpSpPr>
          <p:cNvPr id="14" name="组合 13"/>
          <p:cNvGrpSpPr/>
          <p:nvPr/>
        </p:nvGrpSpPr>
        <p:grpSpPr>
          <a:xfrm>
            <a:off x="8671068" y="1502263"/>
            <a:ext cx="1261641" cy="914400"/>
            <a:chOff x="8171726" y="1006998"/>
            <a:chExt cx="1261641" cy="914400"/>
          </a:xfrm>
        </p:grpSpPr>
        <p:sp>
          <p:nvSpPr>
            <p:cNvPr id="12" name="椭圆 11"/>
            <p:cNvSpPr/>
            <p:nvPr/>
          </p:nvSpPr>
          <p:spPr>
            <a:xfrm>
              <a:off x="8171726" y="1006998"/>
              <a:ext cx="914400" cy="914400"/>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9248172" y="1516284"/>
              <a:ext cx="185195" cy="185195"/>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椭圆 16"/>
          <p:cNvSpPr/>
          <p:nvPr/>
        </p:nvSpPr>
        <p:spPr>
          <a:xfrm>
            <a:off x="1047812" y="6203212"/>
            <a:ext cx="1262459" cy="1262459"/>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字魂45号-冰宇雅宋" panose="00000500000000000000" pitchFamily="2" charset="-122"/>
              <a:ea typeface="字魂45号-冰宇雅宋" panose="00000500000000000000" pitchFamily="2" charset="-122"/>
            </a:endParaRPr>
          </a:p>
        </p:txBody>
      </p:sp>
      <p:grpSp>
        <p:nvGrpSpPr>
          <p:cNvPr id="55" name="组合 54"/>
          <p:cNvGrpSpPr/>
          <p:nvPr/>
        </p:nvGrpSpPr>
        <p:grpSpPr>
          <a:xfrm rot="7080203">
            <a:off x="1385110" y="3275645"/>
            <a:ext cx="569921" cy="413062"/>
            <a:chOff x="8171726" y="1006998"/>
            <a:chExt cx="1261641" cy="914400"/>
          </a:xfrm>
        </p:grpSpPr>
        <p:sp>
          <p:nvSpPr>
            <p:cNvPr id="56" name="椭圆 55"/>
            <p:cNvSpPr/>
            <p:nvPr/>
          </p:nvSpPr>
          <p:spPr>
            <a:xfrm>
              <a:off x="8171726" y="1006998"/>
              <a:ext cx="914400" cy="914400"/>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9248172" y="1516284"/>
              <a:ext cx="185195" cy="185195"/>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组合 52"/>
          <p:cNvGrpSpPr/>
          <p:nvPr/>
        </p:nvGrpSpPr>
        <p:grpSpPr>
          <a:xfrm>
            <a:off x="2635182" y="5375024"/>
            <a:ext cx="6555952" cy="1115227"/>
            <a:chOff x="1672156" y="1953172"/>
            <a:chExt cx="5503809" cy="1013964"/>
          </a:xfrm>
        </p:grpSpPr>
        <p:grpSp>
          <p:nvGrpSpPr>
            <p:cNvPr id="54" name="组合 53"/>
            <p:cNvGrpSpPr/>
            <p:nvPr/>
          </p:nvGrpSpPr>
          <p:grpSpPr>
            <a:xfrm>
              <a:off x="1672156" y="1953172"/>
              <a:ext cx="5503809" cy="600299"/>
              <a:chOff x="1442977" y="2200774"/>
              <a:chExt cx="5503809" cy="600299"/>
            </a:xfrm>
          </p:grpSpPr>
          <p:sp>
            <p:nvSpPr>
              <p:cNvPr id="59" name="矩形: 圆角 58"/>
              <p:cNvSpPr/>
              <p:nvPr/>
            </p:nvSpPr>
            <p:spPr>
              <a:xfrm>
                <a:off x="1442977" y="2200774"/>
                <a:ext cx="5503809"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0" name="矩形: 圆角 59"/>
              <p:cNvSpPr/>
              <p:nvPr/>
            </p:nvSpPr>
            <p:spPr>
              <a:xfrm>
                <a:off x="1475662" y="2228867"/>
                <a:ext cx="729724"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05</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58" name="文本框 57"/>
            <p:cNvSpPr txBox="1"/>
            <p:nvPr/>
          </p:nvSpPr>
          <p:spPr>
            <a:xfrm>
              <a:off x="2869772" y="2071679"/>
              <a:ext cx="3445101" cy="895457"/>
            </a:xfrm>
            <a:prstGeom prst="rect">
              <a:avLst/>
            </a:prstGeom>
            <a:noFill/>
          </p:spPr>
          <p:txBody>
            <a:bodyPr wrap="none" lIns="0" tIns="0" rIns="0" bIns="0" rtlCol="0">
              <a:spAutoFit/>
            </a:bodyPr>
            <a:lstStyle/>
            <a:p>
              <a:r>
                <a:rPr lang="zh-CN" altLang="en-US" sz="3200" dirty="0">
                  <a:solidFill>
                    <a:schemeClr val="bg1"/>
                  </a:solidFill>
                  <a:latin typeface="方正正大黑简体" panose="02000000000000000000" pitchFamily="2" charset="-122"/>
                  <a:ea typeface="方正正大黑简体" panose="02000000000000000000" pitchFamily="2" charset="-122"/>
                </a:rPr>
                <a:t>电子邮件系统的安全性</a:t>
              </a:r>
              <a:endParaRPr lang="zh-CN" altLang="en-US" sz="3200" dirty="0">
                <a:solidFill>
                  <a:schemeClr val="bg1"/>
                </a:solidFill>
                <a:latin typeface="方正正大黑简体" panose="02000000000000000000" pitchFamily="2" charset="-122"/>
                <a:ea typeface="方正正大黑简体" panose="02000000000000000000" pitchFamily="2" charset="-122"/>
              </a:endParaRPr>
            </a:p>
            <a:p>
              <a:endParaRPr lang="zh-CN" altLang="en-US" sz="3200" dirty="0">
                <a:solidFill>
                  <a:schemeClr val="bg1"/>
                </a:solidFill>
                <a:latin typeface="方正正大黑简体" panose="02000000000000000000" pitchFamily="2" charset="-122"/>
                <a:ea typeface="方正正大黑简体" panose="02000000000000000000" pitchFamily="2"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1000"/>
                                        <p:tgtEl>
                                          <p:spTgt spid="55"/>
                                        </p:tgtEl>
                                      </p:cBhvr>
                                    </p:animEffect>
                                    <p:anim calcmode="lin" valueType="num">
                                      <p:cBhvr>
                                        <p:cTn id="13" dur="1000" fill="hold"/>
                                        <p:tgtEl>
                                          <p:spTgt spid="55"/>
                                        </p:tgtEl>
                                        <p:attrNameLst>
                                          <p:attrName>ppt_x</p:attrName>
                                        </p:attrNameLst>
                                      </p:cBhvr>
                                      <p:tavLst>
                                        <p:tav tm="0">
                                          <p:val>
                                            <p:strVal val="#ppt_x"/>
                                          </p:val>
                                        </p:tav>
                                        <p:tav tm="100000">
                                          <p:val>
                                            <p:strVal val="#ppt_x"/>
                                          </p:val>
                                        </p:tav>
                                      </p:tavLst>
                                    </p:anim>
                                    <p:anim calcmode="lin" valueType="num">
                                      <p:cBhvr>
                                        <p:cTn id="14" dur="1000" fill="hold"/>
                                        <p:tgtEl>
                                          <p:spTgt spid="55"/>
                                        </p:tgtEl>
                                        <p:attrNameLst>
                                          <p:attrName>ppt_y</p:attrName>
                                        </p:attrNameLst>
                                      </p:cBhvr>
                                      <p:tavLst>
                                        <p:tav tm="0">
                                          <p:val>
                                            <p:strVal val="#ppt_y-.1"/>
                                          </p:val>
                                        </p:tav>
                                        <p:tav tm="100000">
                                          <p:val>
                                            <p:strVal val="#ppt_y"/>
                                          </p:val>
                                        </p:tav>
                                      </p:tavLst>
                                    </p:anim>
                                  </p:childTnLst>
                                </p:cTn>
                              </p:par>
                              <p:par>
                                <p:cTn id="15" presetID="22" presetClass="entr" presetSubtype="4"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00"/>
                                        <p:tgtEl>
                                          <p:spTgt spid="17"/>
                                        </p:tgtEl>
                                      </p:cBhvr>
                                    </p:animEffect>
                                  </p:childTnLst>
                                </p:cTn>
                              </p:par>
                              <p:par>
                                <p:cTn id="18" presetID="47"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anim calcmode="lin" valueType="num">
                                      <p:cBhvr>
                                        <p:cTn id="21" dur="1000" fill="hold"/>
                                        <p:tgtEl>
                                          <p:spTgt spid="14"/>
                                        </p:tgtEl>
                                        <p:attrNameLst>
                                          <p:attrName>ppt_x</p:attrName>
                                        </p:attrNameLst>
                                      </p:cBhvr>
                                      <p:tavLst>
                                        <p:tav tm="0">
                                          <p:val>
                                            <p:strVal val="#ppt_x"/>
                                          </p:val>
                                        </p:tav>
                                        <p:tav tm="100000">
                                          <p:val>
                                            <p:strVal val="#ppt_x"/>
                                          </p:val>
                                        </p:tav>
                                      </p:tavLst>
                                    </p:anim>
                                    <p:anim calcmode="lin" valueType="num">
                                      <p:cBhvr>
                                        <p:cTn id="22" dur="1000" fill="hold"/>
                                        <p:tgtEl>
                                          <p:spTgt spid="14"/>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2"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down)">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wipe(down)">
                                      <p:cBhvr>
                                        <p:cTn id="38" dur="500"/>
                                        <p:tgtEl>
                                          <p:spTgt spid="3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wipe(down)">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wipe(down)">
                                      <p:cBhvr>
                                        <p:cTn id="48" dur="500"/>
                                        <p:tgtEl>
                                          <p:spTgt spid="4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wipe(down)">
                                      <p:cBhvr>
                                        <p:cTn id="5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2" name="任意多边形: 形状 31"/>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spcBef>
                <a:spcPts val="100"/>
              </a:spcBef>
              <a:spcAft>
                <a:spcPts val="100"/>
              </a:spcAft>
            </a:pPr>
            <a:endParaRPr lang="zh-CN" altLang="en-US" dirty="0"/>
          </a:p>
        </p:txBody>
      </p:sp>
      <p:sp>
        <p:nvSpPr>
          <p:cNvPr id="59" name="文本框 58"/>
          <p:cNvSpPr txBox="1"/>
          <p:nvPr/>
        </p:nvSpPr>
        <p:spPr>
          <a:xfrm>
            <a:off x="2859534" y="653569"/>
            <a:ext cx="6472927" cy="553998"/>
          </a:xfrm>
          <a:prstGeom prst="rect">
            <a:avLst/>
          </a:prstGeom>
          <a:noFill/>
        </p:spPr>
        <p:txBody>
          <a:bodyPr wrap="none" lIns="0" tIns="0" rIns="0" bIns="0" rtlCol="0">
            <a:spAutoFit/>
          </a:bodyPr>
          <a:lstStyle/>
          <a:p>
            <a:pPr algn="ct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第</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2</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章  </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Internet</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协议的安全性</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grpSp>
        <p:nvGrpSpPr>
          <p:cNvPr id="9" name="组合 8"/>
          <p:cNvGrpSpPr/>
          <p:nvPr/>
        </p:nvGrpSpPr>
        <p:grpSpPr>
          <a:xfrm>
            <a:off x="1920724" y="2018695"/>
            <a:ext cx="8437638" cy="1351037"/>
            <a:chOff x="1877181" y="2753481"/>
            <a:chExt cx="8437638" cy="1351037"/>
          </a:xfrm>
        </p:grpSpPr>
        <p:sp>
          <p:nvSpPr>
            <p:cNvPr id="14" name="椭圆 13"/>
            <p:cNvSpPr/>
            <p:nvPr/>
          </p:nvSpPr>
          <p:spPr>
            <a:xfrm>
              <a:off x="5420483" y="2753481"/>
              <a:ext cx="1425274" cy="1351037"/>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rgbClr val="15439E"/>
                  </a:solidFill>
                  <a:latin typeface="方正正大黑简体" panose="02000000000000000000" pitchFamily="2" charset="-122"/>
                  <a:ea typeface="方正正大黑简体" panose="02000000000000000000" pitchFamily="2" charset="-122"/>
                </a:rPr>
                <a:t>2.2</a:t>
              </a:r>
              <a:endParaRPr lang="zh-CN" altLang="en-US" sz="3600" dirty="0">
                <a:solidFill>
                  <a:srgbClr val="15439E"/>
                </a:solidFill>
                <a:latin typeface="方正正大黑简体" panose="02000000000000000000" pitchFamily="2" charset="-122"/>
                <a:ea typeface="方正正大黑简体" panose="02000000000000000000" pitchFamily="2" charset="-122"/>
              </a:endParaRPr>
            </a:p>
          </p:txBody>
        </p:sp>
        <p:sp>
          <p:nvSpPr>
            <p:cNvPr id="18" name="椭圆 17"/>
            <p:cNvSpPr/>
            <p:nvPr/>
          </p:nvSpPr>
          <p:spPr>
            <a:xfrm>
              <a:off x="8902244" y="2753481"/>
              <a:ext cx="1412575" cy="1351037"/>
            </a:xfrm>
            <a:prstGeom prst="ellipse">
              <a:avLst/>
            </a:prstGeom>
            <a:solidFill>
              <a:srgbClr val="15449F"/>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bg1"/>
                  </a:solidFill>
                  <a:latin typeface="方正正大黑简体" panose="02000000000000000000" pitchFamily="2" charset="-122"/>
                  <a:ea typeface="方正正大黑简体" panose="02000000000000000000" pitchFamily="2" charset="-122"/>
                </a:rPr>
                <a:t>2.3</a:t>
              </a:r>
              <a:endParaRPr lang="zh-CN" altLang="en-US" sz="3600" dirty="0">
                <a:solidFill>
                  <a:schemeClr val="bg1"/>
                </a:solidFill>
                <a:latin typeface="方正正大黑简体" panose="02000000000000000000" pitchFamily="2" charset="-122"/>
                <a:ea typeface="方正正大黑简体" panose="02000000000000000000" pitchFamily="2" charset="-122"/>
              </a:endParaRPr>
            </a:p>
          </p:txBody>
        </p:sp>
        <p:sp>
          <p:nvSpPr>
            <p:cNvPr id="20" name="椭圆 19"/>
            <p:cNvSpPr/>
            <p:nvPr/>
          </p:nvSpPr>
          <p:spPr>
            <a:xfrm>
              <a:off x="1877181" y="2753481"/>
              <a:ext cx="1351037" cy="1351037"/>
            </a:xfrm>
            <a:prstGeom prst="ellipse">
              <a:avLst/>
            </a:prstGeom>
            <a:solidFill>
              <a:schemeClr val="bg1"/>
            </a:solidFill>
            <a:ln>
              <a:solidFill>
                <a:srgbClr val="E9EB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rgbClr val="15449F"/>
                  </a:solidFill>
                  <a:latin typeface="方正正大黑简体" panose="02000000000000000000" pitchFamily="2" charset="-122"/>
                  <a:ea typeface="方正正大黑简体" panose="02000000000000000000" pitchFamily="2" charset="-122"/>
                </a:rPr>
                <a:t>2.1</a:t>
              </a:r>
              <a:endParaRPr lang="zh-CN" altLang="en-US" sz="3600" dirty="0">
                <a:solidFill>
                  <a:srgbClr val="15449F"/>
                </a:solidFill>
                <a:latin typeface="方正正大黑简体" panose="02000000000000000000" pitchFamily="2" charset="-122"/>
                <a:ea typeface="方正正大黑简体" panose="02000000000000000000" pitchFamily="2" charset="-122"/>
              </a:endParaRPr>
            </a:p>
          </p:txBody>
        </p:sp>
      </p:grpSp>
      <p:sp>
        <p:nvSpPr>
          <p:cNvPr id="24" name="文本框 23"/>
          <p:cNvSpPr txBox="1"/>
          <p:nvPr/>
        </p:nvSpPr>
        <p:spPr>
          <a:xfrm>
            <a:off x="1670759" y="3674051"/>
            <a:ext cx="1823331" cy="1200329"/>
          </a:xfrm>
          <a:prstGeom prst="rect">
            <a:avLst/>
          </a:prstGeom>
          <a:noFill/>
        </p:spPr>
        <p:txBody>
          <a:bodyPr wrap="square">
            <a:spAutoFit/>
          </a:bodyPr>
          <a:lstStyle/>
          <a:p>
            <a:pPr algn="ctr"/>
            <a:r>
              <a:rPr lang="zh-CN" altLang="en-US" sz="3600" dirty="0">
                <a:solidFill>
                  <a:schemeClr val="tx1">
                    <a:lumMod val="85000"/>
                    <a:lumOff val="15000"/>
                  </a:schemeClr>
                </a:solidFill>
                <a:latin typeface="方正正大黑简体" panose="02000000000000000000" pitchFamily="2" charset="-122"/>
                <a:ea typeface="方正正大黑简体" panose="02000000000000000000" pitchFamily="2" charset="-122"/>
              </a:rPr>
              <a:t>网络层协议</a:t>
            </a:r>
            <a:endParaRPr lang="zh-CN" altLang="en-US" sz="36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cxnSp>
        <p:nvCxnSpPr>
          <p:cNvPr id="12" name="直接连接符 11"/>
          <p:cNvCxnSpPr/>
          <p:nvPr/>
        </p:nvCxnSpPr>
        <p:spPr>
          <a:xfrm>
            <a:off x="4463143" y="2630714"/>
            <a:ext cx="0" cy="23749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7917543" y="2630714"/>
            <a:ext cx="0" cy="23749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5250115" y="3674051"/>
            <a:ext cx="1823331" cy="1200329"/>
          </a:xfrm>
          <a:prstGeom prst="rect">
            <a:avLst/>
          </a:prstGeom>
          <a:noFill/>
        </p:spPr>
        <p:txBody>
          <a:bodyPr wrap="square">
            <a:spAutoFit/>
          </a:bodyPr>
          <a:lstStyle/>
          <a:p>
            <a:pPr algn="ctr"/>
            <a:r>
              <a:rPr lang="zh-CN" altLang="en-US" sz="3600" dirty="0">
                <a:solidFill>
                  <a:schemeClr val="tx1">
                    <a:lumMod val="85000"/>
                    <a:lumOff val="15000"/>
                  </a:schemeClr>
                </a:solidFill>
                <a:latin typeface="方正正大黑简体" panose="02000000000000000000" pitchFamily="2" charset="-122"/>
                <a:ea typeface="方正正大黑简体" panose="02000000000000000000" pitchFamily="2" charset="-122"/>
              </a:rPr>
              <a:t>运输层协议</a:t>
            </a:r>
            <a:endParaRPr lang="zh-CN" altLang="en-US" sz="36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35" name="文本框 34"/>
          <p:cNvSpPr txBox="1"/>
          <p:nvPr/>
        </p:nvSpPr>
        <p:spPr>
          <a:xfrm>
            <a:off x="8740408" y="3709127"/>
            <a:ext cx="1823331" cy="1200329"/>
          </a:xfrm>
          <a:prstGeom prst="rect">
            <a:avLst/>
          </a:prstGeom>
          <a:noFill/>
        </p:spPr>
        <p:txBody>
          <a:bodyPr wrap="square">
            <a:spAutoFit/>
          </a:bodyPr>
          <a:lstStyle/>
          <a:p>
            <a:pPr algn="ctr"/>
            <a:r>
              <a:rPr lang="zh-CN" altLang="en-US" sz="3600" dirty="0">
                <a:solidFill>
                  <a:schemeClr val="tx1">
                    <a:lumMod val="85000"/>
                    <a:lumOff val="15000"/>
                  </a:schemeClr>
                </a:solidFill>
                <a:latin typeface="方正正大黑简体" panose="02000000000000000000" pitchFamily="2" charset="-122"/>
                <a:ea typeface="方正正大黑简体" panose="02000000000000000000" pitchFamily="2" charset="-122"/>
              </a:rPr>
              <a:t>应用层协议</a:t>
            </a:r>
            <a:endParaRPr lang="zh-CN" altLang="en-US" sz="36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par>
                                <p:cTn id="10" presetID="10" presetClass="entr" presetSubtype="0" decel="10000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stCondLst>
                                            <p:cond delay="0"/>
                                          </p:stCondLst>
                                        </p:cTn>
                                        <p:tgtEl>
                                          <p:spTgt spid="9"/>
                                        </p:tgtEl>
                                      </p:cBhvr>
                                    </p:animEffect>
                                    <p:anim to="0" calcmode="lin" valueType="num">
                                      <p:cBhvr>
                                        <p:cTn id="13" dur="500" fill="hold">
                                          <p:stCondLst>
                                            <p:cond delay="0"/>
                                          </p:stCondLst>
                                        </p:cTn>
                                        <p:tgtEl>
                                          <p:spTgt spid="9"/>
                                        </p:tgtEl>
                                        <p:attrNameLst>
                                          <p:attrName>ppt_y</p:attrName>
                                        </p:attrNameLst>
                                      </p:cBhvr>
                                      <p:tavLst>
                                        <p:tav tm="0">
                                          <p:val>
                                            <p:strVal val="#ppt_y-.05"/>
                                          </p:val>
                                        </p:tav>
                                        <p:tav tm="100000">
                                          <p:val>
                                            <p:strVal val="#ppt_y"/>
                                          </p:val>
                                        </p:tav>
                                      </p:tavLst>
                                    </p:anim>
                                  </p:childTnLst>
                                </p:cTn>
                              </p:par>
                              <p:par>
                                <p:cTn id="14" presetID="10" presetClass="entr" presetSubtype="0" decel="10000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stCondLst>
                                            <p:cond delay="0"/>
                                          </p:stCondLst>
                                        </p:cTn>
                                        <p:tgtEl>
                                          <p:spTgt spid="12"/>
                                        </p:tgtEl>
                                      </p:cBhvr>
                                    </p:animEffect>
                                    <p:anim to="0" calcmode="lin" valueType="num">
                                      <p:cBhvr>
                                        <p:cTn id="17" dur="500" fill="hold">
                                          <p:stCondLst>
                                            <p:cond delay="0"/>
                                          </p:stCondLst>
                                        </p:cTn>
                                        <p:tgtEl>
                                          <p:spTgt spid="12"/>
                                        </p:tgtEl>
                                        <p:attrNameLst>
                                          <p:attrName>ppt_y</p:attrName>
                                        </p:attrNameLst>
                                      </p:cBhvr>
                                      <p:tavLst>
                                        <p:tav tm="0">
                                          <p:val>
                                            <p:strVal val="#ppt_y-.05"/>
                                          </p:val>
                                        </p:tav>
                                        <p:tav tm="100000">
                                          <p:val>
                                            <p:strVal val="#ppt_y"/>
                                          </p:val>
                                        </p:tav>
                                      </p:tavLst>
                                    </p:anim>
                                  </p:childTnLst>
                                </p:cTn>
                              </p:par>
                              <p:par>
                                <p:cTn id="18" presetID="10" presetClass="entr" presetSubtype="0" decel="100000" fill="hold" nodeType="with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stCondLst>
                                            <p:cond delay="0"/>
                                          </p:stCondLst>
                                        </p:cTn>
                                        <p:tgtEl>
                                          <p:spTgt spid="34"/>
                                        </p:tgtEl>
                                      </p:cBhvr>
                                    </p:animEffect>
                                    <p:anim to="0" calcmode="lin" valueType="num">
                                      <p:cBhvr>
                                        <p:cTn id="21" dur="500" fill="hold">
                                          <p:stCondLst>
                                            <p:cond delay="0"/>
                                          </p:stCondLst>
                                        </p:cTn>
                                        <p:tgtEl>
                                          <p:spTgt spid="34"/>
                                        </p:tgtEl>
                                        <p:attrNameLst>
                                          <p:attrName>ppt_y</p:attrName>
                                        </p:attrNameLst>
                                      </p:cBhvr>
                                      <p:tavLst>
                                        <p:tav tm="0">
                                          <p:val>
                                            <p:strVal val="#ppt_y-.05"/>
                                          </p:val>
                                        </p:tav>
                                        <p:tav tm="100000">
                                          <p:val>
                                            <p:strVal val="#ppt_y"/>
                                          </p:val>
                                        </p:tav>
                                      </p:tavLst>
                                    </p:anim>
                                  </p:childTnLst>
                                </p:cTn>
                              </p:par>
                            </p:childTnLst>
                          </p:cTn>
                        </p:par>
                        <p:par>
                          <p:cTn id="22" fill="hold">
                            <p:stCondLst>
                              <p:cond delay="0"/>
                            </p:stCondLst>
                            <p:childTnLst>
                              <p:par>
                                <p:cTn id="23" presetID="10" presetClass="entr" presetSubtype="0" fill="hold" grpId="0" nodeType="afterEffect">
                                  <p:stCondLst>
                                    <p:cond delay="0"/>
                                  </p:stCondLst>
                                  <p:iterate type="wd">
                                    <p:tmPct val="10000"/>
                                  </p:iterate>
                                  <p:childTnLst>
                                    <p:set>
                                      <p:cBhvr>
                                        <p:cTn id="24" dur="1" fill="hold">
                                          <p:stCondLst>
                                            <p:cond delay="0"/>
                                          </p:stCondLst>
                                        </p:cTn>
                                        <p:tgtEl>
                                          <p:spTgt spid="24"/>
                                        </p:tgtEl>
                                        <p:attrNameLst>
                                          <p:attrName>style.visibility</p:attrName>
                                        </p:attrNameLst>
                                      </p:cBhvr>
                                      <p:to>
                                        <p:strVal val="visible"/>
                                      </p:to>
                                    </p:set>
                                    <p:anim to="0" calcmode="lin" valueType="num">
                                      <p:cBhvr>
                                        <p:cTn id="25" dur="500" decel="100000" fill="hold">
                                          <p:stCondLst>
                                            <p:cond delay="0"/>
                                          </p:stCondLst>
                                        </p:cTn>
                                        <p:tgtEl>
                                          <p:spTgt spid="24"/>
                                        </p:tgtEl>
                                        <p:attrNameLst>
                                          <p:attrName>ppt_y</p:attrName>
                                        </p:attrNameLst>
                                      </p:cBhvr>
                                      <p:tavLst>
                                        <p:tav tm="0">
                                          <p:val>
                                            <p:strVal val="ppt_y+0.02"/>
                                          </p:val>
                                        </p:tav>
                                        <p:tav tm="100000">
                                          <p:val>
                                            <p:strVal val="#ppt_y"/>
                                          </p:val>
                                        </p:tav>
                                      </p:tavLst>
                                    </p:anim>
                                    <p:animEffect transition="in" filter="fade">
                                      <p:cBhvr>
                                        <p:cTn id="26" dur="500">
                                          <p:stCondLst>
                                            <p:cond delay="0"/>
                                          </p:stCondLst>
                                        </p:cTn>
                                        <p:tgtEl>
                                          <p:spTgt spid="24"/>
                                        </p:tgtEl>
                                      </p:cBhvr>
                                    </p:animEffect>
                                    <p:animScale>
                                      <p:cBhvr>
                                        <p:cTn id="27" dur="500" decel="100000" fill="hold">
                                          <p:stCondLst>
                                            <p:cond delay="0"/>
                                          </p:stCondLst>
                                        </p:cTn>
                                        <p:tgtEl>
                                          <p:spTgt spid="24"/>
                                        </p:tgtEl>
                                      </p:cBhvr>
                                      <p:by x="100000" y="100000"/>
                                      <p:from x="110000" y="110000"/>
                                      <p:to x="100000" y="100000"/>
                                    </p:animScale>
                                  </p:childTnLst>
                                </p:cTn>
                              </p:par>
                            </p:childTnLst>
                          </p:cTn>
                        </p:par>
                        <p:par>
                          <p:cTn id="28" fill="hold">
                            <p:stCondLst>
                              <p:cond delay="699"/>
                            </p:stCondLst>
                            <p:childTnLst>
                              <p:par>
                                <p:cTn id="29" presetID="10" presetClass="entr" presetSubtype="0" fill="hold" grpId="0" nodeType="afterEffect">
                                  <p:stCondLst>
                                    <p:cond delay="0"/>
                                  </p:stCondLst>
                                  <p:iterate type="wd">
                                    <p:tmPct val="10000"/>
                                  </p:iterate>
                                  <p:childTnLst>
                                    <p:set>
                                      <p:cBhvr>
                                        <p:cTn id="30" dur="1" fill="hold">
                                          <p:stCondLst>
                                            <p:cond delay="0"/>
                                          </p:stCondLst>
                                        </p:cTn>
                                        <p:tgtEl>
                                          <p:spTgt spid="33"/>
                                        </p:tgtEl>
                                        <p:attrNameLst>
                                          <p:attrName>style.visibility</p:attrName>
                                        </p:attrNameLst>
                                      </p:cBhvr>
                                      <p:to>
                                        <p:strVal val="visible"/>
                                      </p:to>
                                    </p:set>
                                    <p:anim to="0" calcmode="lin" valueType="num">
                                      <p:cBhvr>
                                        <p:cTn id="31" dur="500" decel="100000" fill="hold">
                                          <p:stCondLst>
                                            <p:cond delay="0"/>
                                          </p:stCondLst>
                                        </p:cTn>
                                        <p:tgtEl>
                                          <p:spTgt spid="33"/>
                                        </p:tgtEl>
                                        <p:attrNameLst>
                                          <p:attrName>ppt_y</p:attrName>
                                        </p:attrNameLst>
                                      </p:cBhvr>
                                      <p:tavLst>
                                        <p:tav tm="0">
                                          <p:val>
                                            <p:strVal val="ppt_y+0.02"/>
                                          </p:val>
                                        </p:tav>
                                        <p:tav tm="100000">
                                          <p:val>
                                            <p:strVal val="#ppt_y"/>
                                          </p:val>
                                        </p:tav>
                                      </p:tavLst>
                                    </p:anim>
                                    <p:animEffect transition="in" filter="fade">
                                      <p:cBhvr>
                                        <p:cTn id="32" dur="500">
                                          <p:stCondLst>
                                            <p:cond delay="0"/>
                                          </p:stCondLst>
                                        </p:cTn>
                                        <p:tgtEl>
                                          <p:spTgt spid="33"/>
                                        </p:tgtEl>
                                      </p:cBhvr>
                                    </p:animEffect>
                                    <p:animScale>
                                      <p:cBhvr>
                                        <p:cTn id="33" dur="500" decel="100000" fill="hold">
                                          <p:stCondLst>
                                            <p:cond delay="0"/>
                                          </p:stCondLst>
                                        </p:cTn>
                                        <p:tgtEl>
                                          <p:spTgt spid="33"/>
                                        </p:tgtEl>
                                      </p:cBhvr>
                                      <p:by x="100000" y="100000"/>
                                      <p:from x="110000" y="110000"/>
                                      <p:to x="100000" y="100000"/>
                                    </p:animScale>
                                  </p:childTnLst>
                                </p:cTn>
                              </p:par>
                            </p:childTnLst>
                          </p:cTn>
                        </p:par>
                        <p:par>
                          <p:cTn id="34" fill="hold">
                            <p:stCondLst>
                              <p:cond delay="1399"/>
                            </p:stCondLst>
                            <p:childTnLst>
                              <p:par>
                                <p:cTn id="35" presetID="10" presetClass="entr" presetSubtype="0" fill="hold" grpId="0" nodeType="afterEffect">
                                  <p:stCondLst>
                                    <p:cond delay="0"/>
                                  </p:stCondLst>
                                  <p:iterate type="wd">
                                    <p:tmPct val="10000"/>
                                  </p:iterate>
                                  <p:childTnLst>
                                    <p:set>
                                      <p:cBhvr>
                                        <p:cTn id="36" dur="1" fill="hold">
                                          <p:stCondLst>
                                            <p:cond delay="0"/>
                                          </p:stCondLst>
                                        </p:cTn>
                                        <p:tgtEl>
                                          <p:spTgt spid="35"/>
                                        </p:tgtEl>
                                        <p:attrNameLst>
                                          <p:attrName>style.visibility</p:attrName>
                                        </p:attrNameLst>
                                      </p:cBhvr>
                                      <p:to>
                                        <p:strVal val="visible"/>
                                      </p:to>
                                    </p:set>
                                    <p:anim to="0" calcmode="lin" valueType="num">
                                      <p:cBhvr>
                                        <p:cTn id="37" dur="500" decel="100000" fill="hold">
                                          <p:stCondLst>
                                            <p:cond delay="0"/>
                                          </p:stCondLst>
                                        </p:cTn>
                                        <p:tgtEl>
                                          <p:spTgt spid="35"/>
                                        </p:tgtEl>
                                        <p:attrNameLst>
                                          <p:attrName>ppt_y</p:attrName>
                                        </p:attrNameLst>
                                      </p:cBhvr>
                                      <p:tavLst>
                                        <p:tav tm="0">
                                          <p:val>
                                            <p:strVal val="ppt_y+0.02"/>
                                          </p:val>
                                        </p:tav>
                                        <p:tav tm="100000">
                                          <p:val>
                                            <p:strVal val="#ppt_y"/>
                                          </p:val>
                                        </p:tav>
                                      </p:tavLst>
                                    </p:anim>
                                    <p:animEffect transition="in" filter="fade">
                                      <p:cBhvr>
                                        <p:cTn id="38" dur="500">
                                          <p:stCondLst>
                                            <p:cond delay="0"/>
                                          </p:stCondLst>
                                        </p:cTn>
                                        <p:tgtEl>
                                          <p:spTgt spid="35"/>
                                        </p:tgtEl>
                                      </p:cBhvr>
                                    </p:animEffect>
                                    <p:animScale>
                                      <p:cBhvr>
                                        <p:cTn id="39" dur="500" decel="100000" fill="hold">
                                          <p:stCondLst>
                                            <p:cond delay="0"/>
                                          </p:stCondLst>
                                        </p:cTn>
                                        <p:tgtEl>
                                          <p:spTgt spid="35"/>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4" grpId="0"/>
      <p:bldP spid="33" grpId="0"/>
      <p:bldP spid="3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3104" t="7278" r="3104" b="7278"/>
          <a:stretch>
            <a:fillRect/>
          </a:stretch>
        </p:blipFill>
        <p:spPr>
          <a:xfrm flipV="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6" name="椭圆 35"/>
          <p:cNvSpPr/>
          <p:nvPr/>
        </p:nvSpPr>
        <p:spPr>
          <a:xfrm flipV="1">
            <a:off x="2645229" y="-108856"/>
            <a:ext cx="6901542" cy="6901542"/>
          </a:xfrm>
          <a:prstGeom prst="ellipse">
            <a:avLst/>
          </a:prstGeom>
          <a:gradFill flip="none" rotWithShape="1">
            <a:gsLst>
              <a:gs pos="0">
                <a:srgbClr val="FFFFFF"/>
              </a:gs>
              <a:gs pos="100000">
                <a:srgbClr val="FFFFFF">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3650620" y="3329453"/>
            <a:ext cx="4890761" cy="1354217"/>
          </a:xfrm>
          <a:prstGeom prst="rect">
            <a:avLst/>
          </a:prstGeom>
          <a:noFill/>
        </p:spPr>
        <p:txBody>
          <a:bodyPr wrap="none" lIns="0" tIns="0" rIns="0" bIns="0" rtlCol="0">
            <a:spAutoFit/>
          </a:bodyPr>
          <a:lstStyle/>
          <a:p>
            <a:pPr algn="ctr"/>
            <a:r>
              <a:rPr lang="en-US" altLang="zh-CN" sz="88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FTP</a:t>
            </a:r>
            <a:r>
              <a:rPr lang="zh-CN" altLang="en-US" sz="88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协议</a:t>
            </a:r>
            <a:endParaRPr lang="zh-CN" altLang="en-US" sz="88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26" name="文本框 25"/>
          <p:cNvSpPr txBox="1"/>
          <p:nvPr/>
        </p:nvSpPr>
        <p:spPr>
          <a:xfrm>
            <a:off x="4829200" y="2221472"/>
            <a:ext cx="2483437" cy="738664"/>
          </a:xfrm>
          <a:prstGeom prst="rect">
            <a:avLst/>
          </a:prstGeom>
          <a:noFill/>
        </p:spPr>
        <p:txBody>
          <a:bodyPr wrap="none" lIns="0" tIns="0" rIns="0" bIns="0" rtlCol="0">
            <a:spAutoFit/>
          </a:bodyPr>
          <a:lstStyle/>
          <a:p>
            <a:pPr algn="dist"/>
            <a:r>
              <a:rPr lang="en-US" altLang="zh-CN" sz="4800" dirty="0">
                <a:gradFill>
                  <a:gsLst>
                    <a:gs pos="63000">
                      <a:srgbClr val="153B95"/>
                    </a:gs>
                    <a:gs pos="100000">
                      <a:schemeClr val="bg1"/>
                    </a:gs>
                  </a:gsLst>
                  <a:lin ang="5400000" scaled="1"/>
                </a:gradFill>
                <a:latin typeface="字魂45号-冰宇雅宋" panose="00000500000000000000" pitchFamily="2" charset="-122"/>
                <a:ea typeface="字魂45号-冰宇雅宋" panose="00000500000000000000" pitchFamily="2" charset="-122"/>
              </a:rPr>
              <a:t>PART-03</a:t>
            </a:r>
            <a:endParaRPr lang="zh-CN" altLang="en-US" sz="4800" dirty="0">
              <a:gradFill>
                <a:gsLst>
                  <a:gs pos="63000">
                    <a:srgbClr val="153B95"/>
                  </a:gs>
                  <a:gs pos="100000">
                    <a:schemeClr val="bg1"/>
                  </a:gs>
                </a:gsLst>
                <a:lin ang="5400000" scaled="1"/>
              </a:gradFill>
              <a:latin typeface="字魂45号-冰宇雅宋" panose="00000500000000000000" pitchFamily="2" charset="-122"/>
              <a:ea typeface="字魂45号-冰宇雅宋" panose="00000500000000000000" pitchFamily="2" charset="-122"/>
            </a:endParaRPr>
          </a:p>
        </p:txBody>
      </p:sp>
      <p:sp>
        <p:nvSpPr>
          <p:cNvPr id="16" name="任意多边形: 形状 15"/>
          <p:cNvSpPr/>
          <p:nvPr/>
        </p:nvSpPr>
        <p:spPr>
          <a:xfrm>
            <a:off x="368152" y="4169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2" name="任意多边形: 形状 31"/>
          <p:cNvSpPr/>
          <p:nvPr/>
        </p:nvSpPr>
        <p:spPr>
          <a:xfrm>
            <a:off x="11328252" y="54207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rgbClr val="1B3B9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文本框 34"/>
          <p:cNvSpPr txBox="1"/>
          <p:nvPr/>
        </p:nvSpPr>
        <p:spPr>
          <a:xfrm rot="5400000">
            <a:off x="-104164" y="2007446"/>
            <a:ext cx="1012828" cy="153888"/>
          </a:xfrm>
          <a:prstGeom prst="rect">
            <a:avLst/>
          </a:prstGeom>
          <a:noFill/>
        </p:spPr>
        <p:txBody>
          <a:bodyPr wrap="square" lIns="0" tIns="0" rIns="0" bIns="0" rtlCol="0">
            <a:spAutoFit/>
          </a:bodyPr>
          <a:lstStyle/>
          <a:p>
            <a:pPr algn="dist"/>
            <a:r>
              <a:rPr lang="en-US" altLang="zh-CN" sz="1000" dirty="0">
                <a:solidFill>
                  <a:schemeClr val="bg1"/>
                </a:solidFill>
                <a:latin typeface="+mn-ea"/>
              </a:rPr>
              <a:t>BUSINESS PLAN</a:t>
            </a:r>
            <a:endParaRPr lang="zh-CN" altLang="en-US" sz="1000" dirty="0">
              <a:solidFill>
                <a:schemeClr val="bg1"/>
              </a:solidFill>
              <a:latin typeface="+mn-ea"/>
            </a:endParaRPr>
          </a:p>
        </p:txBody>
      </p:sp>
      <p:sp>
        <p:nvSpPr>
          <p:cNvPr id="33" name="任意多边形: 形状 32"/>
          <p:cNvSpPr/>
          <p:nvPr/>
        </p:nvSpPr>
        <p:spPr>
          <a:xfrm>
            <a:off x="11190952" y="0"/>
            <a:ext cx="1001049" cy="1074058"/>
          </a:xfrm>
          <a:custGeom>
            <a:avLst/>
            <a:gdLst>
              <a:gd name="connsiteX0" fmla="*/ 53162 w 1001049"/>
              <a:gd name="connsiteY0" fmla="*/ 0 h 1074058"/>
              <a:gd name="connsiteX1" fmla="*/ 1001049 w 1001049"/>
              <a:gd name="connsiteY1" fmla="*/ 0 h 1074058"/>
              <a:gd name="connsiteX2" fmla="*/ 1001049 w 1001049"/>
              <a:gd name="connsiteY2" fmla="*/ 1046024 h 1074058"/>
              <a:gd name="connsiteX3" fmla="*/ 954809 w 1001049"/>
              <a:gd name="connsiteY3" fmla="*/ 1057913 h 1074058"/>
              <a:gd name="connsiteX4" fmla="*/ 794658 w 1001049"/>
              <a:gd name="connsiteY4" fmla="*/ 1074058 h 1074058"/>
              <a:gd name="connsiteX5" fmla="*/ 0 w 1001049"/>
              <a:gd name="connsiteY5" fmla="*/ 279400 h 1074058"/>
              <a:gd name="connsiteX6" fmla="*/ 16145 w 1001049"/>
              <a:gd name="connsiteY6" fmla="*/ 119249 h 107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049" h="1074058">
                <a:moveTo>
                  <a:pt x="53162" y="0"/>
                </a:moveTo>
                <a:lnTo>
                  <a:pt x="1001049" y="0"/>
                </a:lnTo>
                <a:lnTo>
                  <a:pt x="1001049" y="1046024"/>
                </a:lnTo>
                <a:lnTo>
                  <a:pt x="954809" y="1057913"/>
                </a:lnTo>
                <a:cubicBezTo>
                  <a:pt x="903079" y="1068499"/>
                  <a:pt x="849518" y="1074058"/>
                  <a:pt x="794658" y="1074058"/>
                </a:cubicBezTo>
                <a:cubicBezTo>
                  <a:pt x="355781" y="1074058"/>
                  <a:pt x="0" y="718277"/>
                  <a:pt x="0" y="279400"/>
                </a:cubicBezTo>
                <a:cubicBezTo>
                  <a:pt x="0" y="224540"/>
                  <a:pt x="5559" y="170979"/>
                  <a:pt x="16145" y="119249"/>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latin typeface="字魂45号-冰宇雅宋" panose="00000500000000000000" pitchFamily="2" charset="-122"/>
              <a:ea typeface="字魂45号-冰宇雅宋" panose="00000500000000000000" pitchFamily="2" charset="-122"/>
            </a:endParaRPr>
          </a:p>
        </p:txBody>
      </p:sp>
      <p:sp>
        <p:nvSpPr>
          <p:cNvPr id="11" name="椭圆 10"/>
          <p:cNvSpPr/>
          <p:nvPr/>
        </p:nvSpPr>
        <p:spPr>
          <a:xfrm>
            <a:off x="9256486" y="2044700"/>
            <a:ext cx="304800" cy="304800"/>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字魂45号-冰宇雅宋" panose="00000500000000000000" pitchFamily="2" charset="-122"/>
              <a:ea typeface="字魂45号-冰宇雅宋" panose="000005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anim calcmode="lin" valueType="num">
                                      <p:cBhvr>
                                        <p:cTn id="13" dur="1000" fill="hold"/>
                                        <p:tgtEl>
                                          <p:spTgt spid="35"/>
                                        </p:tgtEl>
                                        <p:attrNameLst>
                                          <p:attrName>ppt_x</p:attrName>
                                        </p:attrNameLst>
                                      </p:cBhvr>
                                      <p:tavLst>
                                        <p:tav tm="0">
                                          <p:val>
                                            <p:strVal val="#ppt_x"/>
                                          </p:val>
                                        </p:tav>
                                        <p:tav tm="100000">
                                          <p:val>
                                            <p:strVal val="#ppt_x"/>
                                          </p:val>
                                        </p:tav>
                                      </p:tavLst>
                                    </p:anim>
                                    <p:anim calcmode="lin" valueType="num">
                                      <p:cBhvr>
                                        <p:cTn id="14" dur="1000" fill="hold"/>
                                        <p:tgtEl>
                                          <p:spTgt spid="3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1000"/>
                                        <p:tgtEl>
                                          <p:spTgt spid="32"/>
                                        </p:tgtEl>
                                      </p:cBhvr>
                                    </p:animEffect>
                                    <p:anim calcmode="lin" valueType="num">
                                      <p:cBhvr>
                                        <p:cTn id="18" dur="1000" fill="hold"/>
                                        <p:tgtEl>
                                          <p:spTgt spid="32"/>
                                        </p:tgtEl>
                                        <p:attrNameLst>
                                          <p:attrName>ppt_x</p:attrName>
                                        </p:attrNameLst>
                                      </p:cBhvr>
                                      <p:tavLst>
                                        <p:tav tm="0">
                                          <p:val>
                                            <p:strVal val="#ppt_x"/>
                                          </p:val>
                                        </p:tav>
                                        <p:tav tm="100000">
                                          <p:val>
                                            <p:strVal val="#ppt_x"/>
                                          </p:val>
                                        </p:tav>
                                      </p:tavLst>
                                    </p:anim>
                                    <p:anim calcmode="lin" valueType="num">
                                      <p:cBhvr>
                                        <p:cTn id="19" dur="1000" fill="hold"/>
                                        <p:tgtEl>
                                          <p:spTgt spid="32"/>
                                        </p:tgtEl>
                                        <p:attrNameLst>
                                          <p:attrName>ppt_y</p:attrName>
                                        </p:attrNameLst>
                                      </p:cBhvr>
                                      <p:tavLst>
                                        <p:tav tm="0">
                                          <p:val>
                                            <p:strVal val="#ppt_y+.1"/>
                                          </p:val>
                                        </p:tav>
                                        <p:tav tm="100000">
                                          <p:val>
                                            <p:strVal val="#ppt_y"/>
                                          </p:val>
                                        </p:tav>
                                      </p:tavLst>
                                    </p:anim>
                                  </p:childTnLst>
                                </p:cTn>
                              </p:par>
                              <p:par>
                                <p:cTn id="20" presetID="10" presetClass="entr" presetSubtype="0" accel="30000" decel="70000" fill="hold" grpId="0" nodeType="withEffect">
                                  <p:stCondLst>
                                    <p:cond delay="0"/>
                                  </p:stCondLst>
                                  <p:iterate type="wd">
                                    <p:tmPct val="10000"/>
                                  </p:iterate>
                                  <p:childTnLst>
                                    <p:set>
                                      <p:cBhvr>
                                        <p:cTn id="21" dur="1" fill="hold">
                                          <p:stCondLst>
                                            <p:cond delay="0"/>
                                          </p:stCondLst>
                                        </p:cTn>
                                        <p:tgtEl>
                                          <p:spTgt spid="26"/>
                                        </p:tgtEl>
                                        <p:attrNameLst>
                                          <p:attrName>style.visibility</p:attrName>
                                        </p:attrNameLst>
                                      </p:cBhvr>
                                      <p:to>
                                        <p:strVal val="visible"/>
                                      </p:to>
                                    </p:set>
                                    <p:animEffect transition="in" filter="fade">
                                      <p:cBhvr>
                                        <p:cTn id="22" dur="600" decel="100000">
                                          <p:stCondLst>
                                            <p:cond delay="0"/>
                                          </p:stCondLst>
                                        </p:cTn>
                                        <p:tgtEl>
                                          <p:spTgt spid="26"/>
                                        </p:tgtEl>
                                      </p:cBhvr>
                                    </p:animEffect>
                                    <p:anim to="0" calcmode="lin" valueType="num">
                                      <p:cBhvr>
                                        <p:cTn id="23" dur="750" fill="hold">
                                          <p:stCondLst>
                                            <p:cond delay="0"/>
                                          </p:stCondLst>
                                        </p:cTn>
                                        <p:tgtEl>
                                          <p:spTgt spid="26"/>
                                        </p:tgtEl>
                                        <p:attrNameLst>
                                          <p:attrName>ppt_h</p:attrName>
                                        </p:attrNameLst>
                                      </p:cBhvr>
                                      <p:tavLst>
                                        <p:tav tm="0">
                                          <p:val>
                                            <p:strVal val="ppt_h*2.1"/>
                                          </p:val>
                                        </p:tav>
                                        <p:tav tm="45000">
                                          <p:val>
                                            <p:strVal val="ppt_h*1.04"/>
                                          </p:val>
                                        </p:tav>
                                        <p:tav tm="100000">
                                          <p:val>
                                            <p:strVal val="#ppt_h"/>
                                          </p:val>
                                        </p:tav>
                                      </p:tavLst>
                                    </p:anim>
                                    <p:anim to="0" calcmode="lin" valueType="num">
                                      <p:cBhvr>
                                        <p:cTn id="24" dur="750" fill="hold">
                                          <p:stCondLst>
                                            <p:cond delay="0"/>
                                          </p:stCondLst>
                                        </p:cTn>
                                        <p:tgtEl>
                                          <p:spTgt spid="26"/>
                                        </p:tgtEl>
                                        <p:attrNameLst>
                                          <p:attrName>ppt_w</p:attrName>
                                        </p:attrNameLst>
                                      </p:cBhvr>
                                      <p:tavLst>
                                        <p:tav tm="0">
                                          <p:val>
                                            <p:strVal val="ppt_w*2.1"/>
                                          </p:val>
                                        </p:tav>
                                        <p:tav tm="45000">
                                          <p:val>
                                            <p:strVal val="ppt_w*1.04"/>
                                          </p:val>
                                        </p:tav>
                                        <p:tav tm="100000">
                                          <p:val>
                                            <p:strVal val="#ppt_w"/>
                                          </p:val>
                                        </p:tav>
                                      </p:tavLst>
                                    </p:anim>
                                  </p:childTnLst>
                                </p:cTn>
                              </p:par>
                              <p:par>
                                <p:cTn id="25" presetID="10" presetClass="entr" presetSubtype="0" fill="hold" grpId="0" nodeType="withEffect">
                                  <p:stCondLst>
                                    <p:cond delay="0"/>
                                  </p:stCondLst>
                                  <p:iterate type="wd">
                                    <p:tmPct val="10000"/>
                                  </p:iterate>
                                  <p:childTnLst>
                                    <p:set>
                                      <p:cBhvr>
                                        <p:cTn id="26" dur="1" fill="hold">
                                          <p:stCondLst>
                                            <p:cond delay="0"/>
                                          </p:stCondLst>
                                        </p:cTn>
                                        <p:tgtEl>
                                          <p:spTgt spid="18"/>
                                        </p:tgtEl>
                                        <p:attrNameLst>
                                          <p:attrName>style.visibility</p:attrName>
                                        </p:attrNameLst>
                                      </p:cBhvr>
                                      <p:to>
                                        <p:strVal val="visible"/>
                                      </p:to>
                                    </p:set>
                                    <p:anim to="0" calcmode="lin" valueType="num">
                                      <p:cBhvr>
                                        <p:cTn id="27" dur="500" decel="100000" fill="hold">
                                          <p:stCondLst>
                                            <p:cond delay="0"/>
                                          </p:stCondLst>
                                        </p:cTn>
                                        <p:tgtEl>
                                          <p:spTgt spid="18"/>
                                        </p:tgtEl>
                                        <p:attrNameLst>
                                          <p:attrName>ppt_y</p:attrName>
                                        </p:attrNameLst>
                                      </p:cBhvr>
                                      <p:tavLst>
                                        <p:tav tm="0">
                                          <p:val>
                                            <p:strVal val="ppt_y-0.02"/>
                                          </p:val>
                                        </p:tav>
                                        <p:tav tm="100000">
                                          <p:val>
                                            <p:strVal val="#ppt_y"/>
                                          </p:val>
                                        </p:tav>
                                      </p:tavLst>
                                    </p:anim>
                                    <p:animEffect transition="in" filter="fade">
                                      <p:cBhvr>
                                        <p:cTn id="28" dur="500">
                                          <p:stCondLst>
                                            <p:cond delay="0"/>
                                          </p:stCondLst>
                                        </p:cTn>
                                        <p:tgtEl>
                                          <p:spTgt spid="18"/>
                                        </p:tgtEl>
                                      </p:cBhvr>
                                    </p:animEffect>
                                    <p:animScale>
                                      <p:cBhvr>
                                        <p:cTn id="29" dur="500" decel="100000" fill="hold">
                                          <p:stCondLst>
                                            <p:cond delay="0"/>
                                          </p:stCondLst>
                                        </p:cTn>
                                        <p:tgtEl>
                                          <p:spTgt spid="18"/>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6" grpId="0"/>
      <p:bldP spid="16" grpId="0" animBg="1"/>
      <p:bldP spid="32" grpId="0" animBg="1"/>
      <p:bldP spid="3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spcBef>
                <a:spcPts val="100"/>
              </a:spcBef>
              <a:spcAft>
                <a:spcPts val="100"/>
              </a:spcAft>
            </a:pPr>
            <a:endParaRPr lang="zh-CN" altLang="en-US"/>
          </a:p>
        </p:txBody>
      </p:sp>
      <p:sp>
        <p:nvSpPr>
          <p:cNvPr id="59" name="文本框 58"/>
          <p:cNvSpPr txBox="1"/>
          <p:nvPr/>
        </p:nvSpPr>
        <p:spPr>
          <a:xfrm>
            <a:off x="4990613" y="724861"/>
            <a:ext cx="1998944"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FTP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协议</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17" name="文本框 16"/>
          <p:cNvSpPr txBox="1"/>
          <p:nvPr/>
        </p:nvSpPr>
        <p:spPr>
          <a:xfrm>
            <a:off x="1491464" y="1443785"/>
            <a:ext cx="8997242" cy="523220"/>
          </a:xfrm>
          <a:prstGeom prst="rect">
            <a:avLst/>
          </a:prstGeom>
          <a:noFill/>
        </p:spPr>
        <p:txBody>
          <a:bodyPr wrap="square">
            <a:spAutoFit/>
          </a:bodyPr>
          <a:lstStyle/>
          <a:p>
            <a:pPr marL="457200" indent="-457200">
              <a:buSzPct val="150000"/>
              <a:buBlip>
                <a:blip r:embed="rId2"/>
              </a:buBlip>
            </a:pPr>
            <a:r>
              <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FTP</a:t>
            </a: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工作过程</a:t>
            </a:r>
            <a:endPar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cxnSp>
        <p:nvCxnSpPr>
          <p:cNvPr id="19" name="直接箭头连接符 18"/>
          <p:cNvCxnSpPr/>
          <p:nvPr/>
        </p:nvCxnSpPr>
        <p:spPr>
          <a:xfrm>
            <a:off x="3045770" y="2404031"/>
            <a:ext cx="0" cy="34559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7565383" y="2404031"/>
            <a:ext cx="0" cy="34559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8"/>
          <p:cNvSpPr txBox="1">
            <a:spLocks noChangeArrowheads="1"/>
          </p:cNvSpPr>
          <p:nvPr/>
        </p:nvSpPr>
        <p:spPr bwMode="auto">
          <a:xfrm>
            <a:off x="2523483" y="1916668"/>
            <a:ext cx="1152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华文琥珀" panose="02010800040101010101" pitchFamily="2" charset="-122"/>
                <a:ea typeface="华文琥珀" panose="02010800040101010101" pitchFamily="2" charset="-122"/>
              </a:rPr>
              <a:t>客户端</a:t>
            </a:r>
            <a:endParaRPr lang="zh-CN" altLang="en-US">
              <a:latin typeface="华文琥珀" panose="02010800040101010101" pitchFamily="2" charset="-122"/>
              <a:ea typeface="华文琥珀" panose="02010800040101010101" pitchFamily="2" charset="-122"/>
            </a:endParaRPr>
          </a:p>
        </p:txBody>
      </p:sp>
      <p:sp>
        <p:nvSpPr>
          <p:cNvPr id="22" name="文本框 12"/>
          <p:cNvSpPr txBox="1">
            <a:spLocks noChangeArrowheads="1"/>
          </p:cNvSpPr>
          <p:nvPr/>
        </p:nvSpPr>
        <p:spPr bwMode="auto">
          <a:xfrm>
            <a:off x="7072388" y="1905556"/>
            <a:ext cx="11525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latin typeface="华文琥珀" panose="02010800040101010101" pitchFamily="2" charset="-122"/>
                <a:ea typeface="华文琥珀" panose="02010800040101010101" pitchFamily="2" charset="-122"/>
              </a:rPr>
              <a:t>服务器</a:t>
            </a:r>
            <a:endParaRPr lang="zh-CN" altLang="en-US" dirty="0">
              <a:latin typeface="华文琥珀" panose="02010800040101010101" pitchFamily="2" charset="-122"/>
              <a:ea typeface="华文琥珀" panose="02010800040101010101" pitchFamily="2" charset="-122"/>
            </a:endParaRPr>
          </a:p>
        </p:txBody>
      </p:sp>
      <p:cxnSp>
        <p:nvCxnSpPr>
          <p:cNvPr id="23" name="直接箭头连接符 22"/>
          <p:cNvCxnSpPr/>
          <p:nvPr/>
        </p:nvCxnSpPr>
        <p:spPr>
          <a:xfrm flipH="1">
            <a:off x="3190233" y="3042206"/>
            <a:ext cx="4248150" cy="0"/>
          </a:xfrm>
          <a:prstGeom prst="straightConnector1">
            <a:avLst/>
          </a:prstGeom>
          <a:ln w="22225">
            <a:solidFill>
              <a:srgbClr val="3366C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文本框 16"/>
          <p:cNvSpPr txBox="1">
            <a:spLocks noChangeArrowheads="1"/>
          </p:cNvSpPr>
          <p:nvPr/>
        </p:nvSpPr>
        <p:spPr bwMode="auto">
          <a:xfrm>
            <a:off x="7597133" y="2732643"/>
            <a:ext cx="1800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监听端口：</a:t>
            </a:r>
            <a:r>
              <a:rPr lang="en-US" altLang="zh-CN"/>
              <a:t>21</a:t>
            </a:r>
            <a:endParaRPr lang="zh-CN" altLang="en-US"/>
          </a:p>
        </p:txBody>
      </p:sp>
      <p:sp>
        <p:nvSpPr>
          <p:cNvPr id="25" name="文本框 19"/>
          <p:cNvSpPr txBox="1">
            <a:spLocks noChangeArrowheads="1"/>
          </p:cNvSpPr>
          <p:nvPr/>
        </p:nvSpPr>
        <p:spPr bwMode="auto">
          <a:xfrm>
            <a:off x="4526908" y="2652237"/>
            <a:ext cx="15573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latin typeface="微软雅黑" panose="020B0503020204020204" pitchFamily="34" charset="-122"/>
                <a:ea typeface="微软雅黑" panose="020B0503020204020204" pitchFamily="34" charset="-122"/>
              </a:rPr>
              <a:t>验证客户身份</a:t>
            </a:r>
            <a:endParaRPr lang="zh-CN" altLang="en-US" dirty="0">
              <a:latin typeface="微软雅黑" panose="020B0503020204020204" pitchFamily="34" charset="-122"/>
              <a:ea typeface="微软雅黑" panose="020B0503020204020204" pitchFamily="34" charset="-122"/>
            </a:endParaRPr>
          </a:p>
        </p:txBody>
      </p:sp>
      <p:sp>
        <p:nvSpPr>
          <p:cNvPr id="26" name="文本框 21"/>
          <p:cNvSpPr txBox="1">
            <a:spLocks noChangeArrowheads="1"/>
          </p:cNvSpPr>
          <p:nvPr/>
        </p:nvSpPr>
        <p:spPr bwMode="auto">
          <a:xfrm>
            <a:off x="4414196" y="3059113"/>
            <a:ext cx="1803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latin typeface="微软雅黑" panose="020B0503020204020204" pitchFamily="34" charset="-122"/>
                <a:ea typeface="微软雅黑" panose="020B0503020204020204" pitchFamily="34" charset="-122"/>
              </a:rPr>
              <a:t>传输命令和应答</a:t>
            </a:r>
            <a:endParaRPr lang="zh-CN" altLang="en-US" dirty="0">
              <a:latin typeface="微软雅黑" panose="020B0503020204020204" pitchFamily="34" charset="-122"/>
              <a:ea typeface="微软雅黑" panose="020B0503020204020204" pitchFamily="34" charset="-122"/>
            </a:endParaRPr>
          </a:p>
        </p:txBody>
      </p:sp>
      <p:sp>
        <p:nvSpPr>
          <p:cNvPr id="27" name="文本框 26"/>
          <p:cNvSpPr txBox="1"/>
          <p:nvPr/>
        </p:nvSpPr>
        <p:spPr>
          <a:xfrm>
            <a:off x="3388670" y="2691368"/>
            <a:ext cx="647700" cy="647700"/>
          </a:xfrm>
          <a:prstGeom prst="rect">
            <a:avLst/>
          </a:prstGeom>
          <a:noFill/>
        </p:spPr>
        <p:txBody>
          <a:bodyPr>
            <a:spAutoFit/>
          </a:bodyPr>
          <a:lstStyle/>
          <a:p>
            <a:pPr>
              <a:defRPr/>
            </a:pPr>
            <a:r>
              <a:rPr lang="zh-CN" altLang="en-US" dirty="0">
                <a:solidFill>
                  <a:srgbClr val="0000FF"/>
                </a:solidFill>
                <a:latin typeface="+mn-ea"/>
                <a:ea typeface="+mn-ea"/>
              </a:rPr>
              <a:t>控制连接</a:t>
            </a:r>
            <a:endParaRPr lang="zh-CN" altLang="en-US" dirty="0">
              <a:solidFill>
                <a:srgbClr val="0000FF"/>
              </a:solidFill>
              <a:latin typeface="+mn-ea"/>
              <a:ea typeface="+mn-ea"/>
            </a:endParaRPr>
          </a:p>
        </p:txBody>
      </p:sp>
      <p:cxnSp>
        <p:nvCxnSpPr>
          <p:cNvPr id="28" name="直接箭头连接符 27"/>
          <p:cNvCxnSpPr/>
          <p:nvPr/>
        </p:nvCxnSpPr>
        <p:spPr>
          <a:xfrm flipH="1">
            <a:off x="3191820" y="4623356"/>
            <a:ext cx="4248150" cy="0"/>
          </a:xfrm>
          <a:prstGeom prst="straightConnector1">
            <a:avLst/>
          </a:prstGeom>
          <a:ln w="222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文本框 24"/>
          <p:cNvSpPr txBox="1">
            <a:spLocks noChangeArrowheads="1"/>
          </p:cNvSpPr>
          <p:nvPr/>
        </p:nvSpPr>
        <p:spPr bwMode="auto">
          <a:xfrm>
            <a:off x="4326883" y="4178856"/>
            <a:ext cx="1870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t>传输文件</a:t>
            </a:r>
            <a:endParaRPr lang="zh-CN" altLang="en-US" dirty="0"/>
          </a:p>
        </p:txBody>
      </p:sp>
      <p:sp>
        <p:nvSpPr>
          <p:cNvPr id="30" name="文本框 29"/>
          <p:cNvSpPr txBox="1"/>
          <p:nvPr/>
        </p:nvSpPr>
        <p:spPr>
          <a:xfrm>
            <a:off x="3388670" y="4272518"/>
            <a:ext cx="649288" cy="647700"/>
          </a:xfrm>
          <a:prstGeom prst="rect">
            <a:avLst/>
          </a:prstGeom>
          <a:noFill/>
        </p:spPr>
        <p:txBody>
          <a:bodyPr>
            <a:spAutoFit/>
          </a:bodyPr>
          <a:lstStyle/>
          <a:p>
            <a:pPr>
              <a:defRPr/>
            </a:pPr>
            <a:r>
              <a:rPr lang="zh-CN" altLang="en-US" dirty="0">
                <a:solidFill>
                  <a:srgbClr val="FF0000"/>
                </a:solidFill>
                <a:latin typeface="+mn-ea"/>
                <a:ea typeface="+mn-ea"/>
              </a:rPr>
              <a:t>数据连接</a:t>
            </a:r>
            <a:endParaRPr lang="zh-CN" altLang="en-US" dirty="0">
              <a:solidFill>
                <a:srgbClr val="FF0000"/>
              </a:solidFill>
              <a:latin typeface="+mn-ea"/>
              <a:ea typeface="+mn-ea"/>
            </a:endParaRPr>
          </a:p>
        </p:txBody>
      </p:sp>
      <p:sp>
        <p:nvSpPr>
          <p:cNvPr id="31" name="文本框 27"/>
          <p:cNvSpPr txBox="1">
            <a:spLocks noChangeArrowheads="1"/>
          </p:cNvSpPr>
          <p:nvPr/>
        </p:nvSpPr>
        <p:spPr bwMode="auto">
          <a:xfrm>
            <a:off x="7713020" y="4364593"/>
            <a:ext cx="1270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solidFill>
                  <a:srgbClr val="FF0000"/>
                </a:solidFill>
              </a:rPr>
              <a:t>端口？</a:t>
            </a:r>
            <a:endParaRPr lang="zh-CN" altLang="en-US" b="1">
              <a:solidFill>
                <a:srgbClr val="FF0000"/>
              </a:solidFill>
            </a:endParaRPr>
          </a:p>
        </p:txBody>
      </p:sp>
      <p:sp>
        <p:nvSpPr>
          <p:cNvPr id="32" name="文本框 28"/>
          <p:cNvSpPr txBox="1">
            <a:spLocks noChangeArrowheads="1"/>
          </p:cNvSpPr>
          <p:nvPr/>
        </p:nvSpPr>
        <p:spPr bwMode="auto">
          <a:xfrm>
            <a:off x="2075808" y="4439206"/>
            <a:ext cx="9382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solidFill>
                  <a:srgbClr val="FF0000"/>
                </a:solidFill>
              </a:rPr>
              <a:t>端口？</a:t>
            </a:r>
            <a:endParaRPr lang="zh-CN" altLang="en-US" b="1">
              <a:solidFill>
                <a:srgbClr val="FF0000"/>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17"/>
                                        </p:tgtEl>
                                        <p:attrNameLst>
                                          <p:attrName>style.visibility</p:attrName>
                                        </p:attrNameLst>
                                      </p:cBhvr>
                                      <p:to>
                                        <p:strVal val="visible"/>
                                      </p:to>
                                    </p:set>
                                    <p:anim to="0" calcmode="lin" valueType="num">
                                      <p:cBhvr>
                                        <p:cTn id="13" dur="500" decel="100000" fill="hold">
                                          <p:stCondLst>
                                            <p:cond delay="0"/>
                                          </p:stCondLst>
                                        </p:cTn>
                                        <p:tgtEl>
                                          <p:spTgt spid="17"/>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17"/>
                                        </p:tgtEl>
                                      </p:cBhvr>
                                    </p:animEffect>
                                    <p:animScale>
                                      <p:cBhvr>
                                        <p:cTn id="15" dur="500" decel="100000" fill="hold">
                                          <p:stCondLst>
                                            <p:cond delay="0"/>
                                          </p:stCondLst>
                                        </p:cTn>
                                        <p:tgtEl>
                                          <p:spTgt spid="17"/>
                                        </p:tgtEl>
                                      </p:cBhvr>
                                      <p:by x="100000" y="100000"/>
                                      <p:from x="110000" y="110000"/>
                                      <p:to x="100000" y="100000"/>
                                    </p:animScale>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barn(inVertical)">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left)">
                                      <p:cBhvr>
                                        <p:cTn id="30" dur="500"/>
                                        <p:tgtEl>
                                          <p:spTgt spid="25"/>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26">
                                            <p:txEl>
                                              <p:pRg st="0" end="0"/>
                                            </p:txEl>
                                          </p:spTgt>
                                        </p:tgtEl>
                                        <p:attrNameLst>
                                          <p:attrName>style.visibility</p:attrName>
                                        </p:attrNameLst>
                                      </p:cBhvr>
                                      <p:to>
                                        <p:strVal val="visible"/>
                                      </p:to>
                                    </p:set>
                                    <p:animEffect transition="in" filter="wipe(left)">
                                      <p:cBhvr>
                                        <p:cTn id="34" dur="500"/>
                                        <p:tgtEl>
                                          <p:spTgt spid="26">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barn(inVertical)">
                                      <p:cBhvr>
                                        <p:cTn id="39" dur="500"/>
                                        <p:tgtEl>
                                          <p:spTgt spid="2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wipe(left)">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17" grpId="0"/>
      <p:bldP spid="25" grpId="0"/>
      <p:bldP spid="27" grpId="0"/>
      <p:bldP spid="29" grpId="0"/>
      <p:bldP spid="3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05379"/>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2542050" y="652319"/>
            <a:ext cx="7258590" cy="553998"/>
          </a:xfrm>
          <a:prstGeom prst="rect">
            <a:avLst/>
          </a:prstGeom>
          <a:noFill/>
        </p:spPr>
        <p:txBody>
          <a:bodyPr wrap="none" lIns="0" tIns="0" rIns="0" bIns="0" rtlCol="0">
            <a:spAutoFit/>
          </a:bodyPr>
          <a:lstStyle/>
          <a:p>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FTP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数据连接的主动模式和被动模式</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99" name="文本框 98"/>
          <p:cNvSpPr txBox="1"/>
          <p:nvPr/>
        </p:nvSpPr>
        <p:spPr>
          <a:xfrm>
            <a:off x="1491464" y="1516209"/>
            <a:ext cx="8997242" cy="523220"/>
          </a:xfrm>
          <a:prstGeom prst="rect">
            <a:avLst/>
          </a:prstGeom>
          <a:noFill/>
        </p:spPr>
        <p:txBody>
          <a:bodyPr wrap="square">
            <a:spAutoFit/>
          </a:bodyPr>
          <a:lstStyle/>
          <a:p>
            <a:pPr marL="457200" indent="-457200">
              <a:buSzPct val="150000"/>
              <a:buBlip>
                <a:blip r:embed="rId2"/>
              </a:buBlip>
            </a:pP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主动模式（</a:t>
            </a:r>
            <a:r>
              <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PORT</a:t>
            </a: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命令）</a:t>
            </a:r>
            <a:endPar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9" name="矩形 8"/>
          <p:cNvSpPr/>
          <p:nvPr/>
        </p:nvSpPr>
        <p:spPr>
          <a:xfrm>
            <a:off x="4023" y="2233925"/>
            <a:ext cx="4135750" cy="2631490"/>
          </a:xfrm>
          <a:prstGeom prst="rect">
            <a:avLst/>
          </a:prstGeom>
        </p:spPr>
        <p:txBody>
          <a:bodyPr wrap="square">
            <a:spAutoFit/>
          </a:bodyPr>
          <a:lstStyle/>
          <a:p>
            <a:pPr marL="1257300" lvl="2" indent="-342900">
              <a:spcAft>
                <a:spcPts val="600"/>
              </a:spcAft>
              <a:buClr>
                <a:srgbClr val="15449F"/>
              </a:buClr>
              <a:buFont typeface="Wingdings" panose="05000000000000000000" pitchFamily="2" charset="2"/>
              <a:buChar char="l"/>
              <a:defRPr/>
            </a:pP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FTP</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客户机用</a:t>
            </a:r>
            <a:r>
              <a:rPr lang="en-US" altLang="zh-CN" sz="2000" dirty="0">
                <a:solidFill>
                  <a:srgbClr val="FF0000"/>
                </a:solidFill>
                <a:latin typeface="方正正大黑简体" panose="02000000000000000000" pitchFamily="2" charset="-122"/>
                <a:ea typeface="方正正大黑简体" panose="02000000000000000000" pitchFamily="2" charset="-122"/>
              </a:rPr>
              <a:t>PORT</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命令将新端口发给服务器，如</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PORT 192,168,0,232,6,127 </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endPar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1257300" lvl="2" indent="-342900">
              <a:spcAft>
                <a:spcPts val="600"/>
              </a:spcAft>
              <a:buClr>
                <a:srgbClr val="15449F"/>
              </a:buClr>
              <a:buFont typeface="Wingdings" panose="05000000000000000000" pitchFamily="2" charset="2"/>
              <a:buChar char="l"/>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服务器从</a:t>
            </a:r>
            <a:r>
              <a:rPr lang="en-US" altLang="zh-CN" sz="2000" dirty="0">
                <a:solidFill>
                  <a:srgbClr val="FF0000"/>
                </a:solidFill>
                <a:latin typeface="方正正大黑简体" panose="02000000000000000000" pitchFamily="2" charset="-122"/>
                <a:ea typeface="方正正大黑简体" panose="02000000000000000000" pitchFamily="2" charset="-122"/>
              </a:rPr>
              <a:t>20</a:t>
            </a:r>
            <a:r>
              <a:rPr lang="zh-CN" altLang="en-US" sz="2000" dirty="0">
                <a:solidFill>
                  <a:srgbClr val="FF0000"/>
                </a:solidFill>
                <a:latin typeface="方正正大黑简体" panose="02000000000000000000" pitchFamily="2" charset="-122"/>
                <a:ea typeface="方正正大黑简体" panose="02000000000000000000" pitchFamily="2" charset="-122"/>
              </a:rPr>
              <a:t>端口</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向客户端的</a:t>
            </a:r>
            <a:r>
              <a:rPr lang="zh-CN" altLang="en-US" sz="2000" dirty="0">
                <a:solidFill>
                  <a:srgbClr val="FF0000"/>
                </a:solidFill>
                <a:latin typeface="方正正大黑简体" panose="02000000000000000000" pitchFamily="2" charset="-122"/>
                <a:ea typeface="方正正大黑简体" panose="02000000000000000000" pitchFamily="2" charset="-122"/>
              </a:rPr>
              <a:t>新端口</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1663</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256*6+127</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）发起数据连接。</a:t>
            </a:r>
            <a:endPar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cxnSp>
        <p:nvCxnSpPr>
          <p:cNvPr id="22" name="直接箭头连接符 21"/>
          <p:cNvCxnSpPr/>
          <p:nvPr/>
        </p:nvCxnSpPr>
        <p:spPr>
          <a:xfrm>
            <a:off x="4804966" y="2664649"/>
            <a:ext cx="0" cy="352901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9324579" y="2664649"/>
            <a:ext cx="0" cy="34575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14"/>
          <p:cNvSpPr txBox="1">
            <a:spLocks noChangeArrowheads="1"/>
          </p:cNvSpPr>
          <p:nvPr/>
        </p:nvSpPr>
        <p:spPr bwMode="auto">
          <a:xfrm>
            <a:off x="4373166" y="2261424"/>
            <a:ext cx="1152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华文琥珀" panose="02010800040101010101" pitchFamily="2" charset="-122"/>
                <a:ea typeface="华文琥珀" panose="02010800040101010101" pitchFamily="2" charset="-122"/>
              </a:rPr>
              <a:t>客户端</a:t>
            </a:r>
            <a:endParaRPr lang="zh-CN" altLang="en-US">
              <a:latin typeface="华文琥珀" panose="02010800040101010101" pitchFamily="2" charset="-122"/>
              <a:ea typeface="华文琥珀" panose="02010800040101010101" pitchFamily="2" charset="-122"/>
            </a:endParaRPr>
          </a:p>
        </p:txBody>
      </p:sp>
      <p:sp>
        <p:nvSpPr>
          <p:cNvPr id="25" name="文本框 15"/>
          <p:cNvSpPr txBox="1">
            <a:spLocks noChangeArrowheads="1"/>
          </p:cNvSpPr>
          <p:nvPr/>
        </p:nvSpPr>
        <p:spPr bwMode="auto">
          <a:xfrm>
            <a:off x="8819754" y="2269362"/>
            <a:ext cx="11525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华文琥珀" panose="02010800040101010101" pitchFamily="2" charset="-122"/>
                <a:ea typeface="华文琥珀" panose="02010800040101010101" pitchFamily="2" charset="-122"/>
              </a:rPr>
              <a:t>服务器</a:t>
            </a:r>
            <a:endParaRPr lang="zh-CN" altLang="en-US">
              <a:latin typeface="华文琥珀" panose="02010800040101010101" pitchFamily="2" charset="-122"/>
              <a:ea typeface="华文琥珀" panose="02010800040101010101" pitchFamily="2" charset="-122"/>
            </a:endParaRPr>
          </a:p>
        </p:txBody>
      </p:sp>
      <p:cxnSp>
        <p:nvCxnSpPr>
          <p:cNvPr id="26" name="直接箭头连接符 25"/>
          <p:cNvCxnSpPr/>
          <p:nvPr/>
        </p:nvCxnSpPr>
        <p:spPr>
          <a:xfrm flipH="1">
            <a:off x="4949429" y="3304412"/>
            <a:ext cx="4248150" cy="0"/>
          </a:xfrm>
          <a:prstGeom prst="straightConnector1">
            <a:avLst/>
          </a:prstGeom>
          <a:ln w="19050">
            <a:solidFill>
              <a:srgbClr val="3366CC"/>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7" name="文本框 26"/>
          <p:cNvSpPr txBox="1">
            <a:spLocks noChangeArrowheads="1"/>
          </p:cNvSpPr>
          <p:nvPr/>
        </p:nvSpPr>
        <p:spPr bwMode="auto">
          <a:xfrm>
            <a:off x="9324579" y="3466337"/>
            <a:ext cx="1800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solidFill>
                  <a:srgbClr val="0000FF"/>
                </a:solidFill>
              </a:rPr>
              <a:t>监听端口：</a:t>
            </a:r>
            <a:r>
              <a:rPr lang="en-US" altLang="zh-CN">
                <a:solidFill>
                  <a:srgbClr val="0000FF"/>
                </a:solidFill>
              </a:rPr>
              <a:t>21</a:t>
            </a:r>
            <a:endParaRPr lang="zh-CN" altLang="en-US">
              <a:solidFill>
                <a:srgbClr val="0000FF"/>
              </a:solidFill>
            </a:endParaRPr>
          </a:p>
        </p:txBody>
      </p:sp>
      <p:sp>
        <p:nvSpPr>
          <p:cNvPr id="28" name="文本框 27"/>
          <p:cNvSpPr txBox="1">
            <a:spLocks noChangeArrowheads="1"/>
          </p:cNvSpPr>
          <p:nvPr/>
        </p:nvSpPr>
        <p:spPr bwMode="auto">
          <a:xfrm>
            <a:off x="6651229" y="2901187"/>
            <a:ext cx="15573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solidFill>
                  <a:srgbClr val="0000FF"/>
                </a:solidFill>
              </a:rPr>
              <a:t>验证客户身份</a:t>
            </a:r>
            <a:endParaRPr lang="zh-CN" altLang="en-US">
              <a:solidFill>
                <a:srgbClr val="0000FF"/>
              </a:solidFill>
            </a:endParaRPr>
          </a:p>
        </p:txBody>
      </p:sp>
      <p:sp>
        <p:nvSpPr>
          <p:cNvPr id="29" name="文本框 28"/>
          <p:cNvSpPr txBox="1">
            <a:spLocks noChangeArrowheads="1"/>
          </p:cNvSpPr>
          <p:nvPr/>
        </p:nvSpPr>
        <p:spPr bwMode="auto">
          <a:xfrm>
            <a:off x="6589316" y="3285362"/>
            <a:ext cx="1803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solidFill>
                  <a:srgbClr val="0000FF"/>
                </a:solidFill>
              </a:rPr>
              <a:t>传输命令和应答</a:t>
            </a:r>
            <a:endParaRPr lang="zh-CN" altLang="en-US">
              <a:solidFill>
                <a:srgbClr val="0000FF"/>
              </a:solidFill>
            </a:endParaRPr>
          </a:p>
        </p:txBody>
      </p:sp>
      <p:sp>
        <p:nvSpPr>
          <p:cNvPr id="30" name="文本框 29"/>
          <p:cNvSpPr txBox="1"/>
          <p:nvPr/>
        </p:nvSpPr>
        <p:spPr>
          <a:xfrm>
            <a:off x="5147866" y="2953574"/>
            <a:ext cx="1223963" cy="369888"/>
          </a:xfrm>
          <a:prstGeom prst="rect">
            <a:avLst/>
          </a:prstGeom>
          <a:noFill/>
        </p:spPr>
        <p:txBody>
          <a:bodyPr>
            <a:spAutoFit/>
          </a:bodyPr>
          <a:lstStyle/>
          <a:p>
            <a:pPr>
              <a:defRPr/>
            </a:pPr>
            <a:r>
              <a:rPr lang="zh-CN" altLang="en-US" dirty="0">
                <a:solidFill>
                  <a:srgbClr val="0000FF"/>
                </a:solidFill>
                <a:latin typeface="+mn-ea"/>
                <a:ea typeface="+mn-ea"/>
              </a:rPr>
              <a:t>控制连接</a:t>
            </a:r>
            <a:endParaRPr lang="zh-CN" altLang="en-US" dirty="0">
              <a:solidFill>
                <a:srgbClr val="0000FF"/>
              </a:solidFill>
              <a:latin typeface="+mn-ea"/>
              <a:ea typeface="+mn-ea"/>
            </a:endParaRPr>
          </a:p>
        </p:txBody>
      </p:sp>
      <p:cxnSp>
        <p:nvCxnSpPr>
          <p:cNvPr id="31" name="直接箭头连接符 30"/>
          <p:cNvCxnSpPr/>
          <p:nvPr/>
        </p:nvCxnSpPr>
        <p:spPr>
          <a:xfrm flipH="1">
            <a:off x="4949429" y="5034787"/>
            <a:ext cx="4249737"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文本框 31"/>
          <p:cNvSpPr txBox="1">
            <a:spLocks noChangeArrowheads="1"/>
          </p:cNvSpPr>
          <p:nvPr/>
        </p:nvSpPr>
        <p:spPr bwMode="auto">
          <a:xfrm>
            <a:off x="6182916" y="5438012"/>
            <a:ext cx="1870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传输文件</a:t>
            </a:r>
            <a:endParaRPr lang="zh-CN" altLang="en-US"/>
          </a:p>
        </p:txBody>
      </p:sp>
      <p:sp>
        <p:nvSpPr>
          <p:cNvPr id="33" name="文本框 32"/>
          <p:cNvSpPr txBox="1"/>
          <p:nvPr/>
        </p:nvSpPr>
        <p:spPr>
          <a:xfrm>
            <a:off x="5940029" y="4610924"/>
            <a:ext cx="1584325" cy="369888"/>
          </a:xfrm>
          <a:prstGeom prst="rect">
            <a:avLst/>
          </a:prstGeom>
          <a:noFill/>
        </p:spPr>
        <p:txBody>
          <a:bodyPr>
            <a:spAutoFit/>
          </a:bodyPr>
          <a:lstStyle/>
          <a:p>
            <a:pPr>
              <a:defRPr/>
            </a:pPr>
            <a:r>
              <a:rPr lang="zh-CN" altLang="en-US" dirty="0">
                <a:solidFill>
                  <a:srgbClr val="FF0000"/>
                </a:solidFill>
                <a:latin typeface="+mn-ea"/>
                <a:ea typeface="+mn-ea"/>
              </a:rPr>
              <a:t>建立数据连接</a:t>
            </a:r>
            <a:endParaRPr lang="zh-CN" altLang="en-US" dirty="0">
              <a:solidFill>
                <a:srgbClr val="FF0000"/>
              </a:solidFill>
              <a:latin typeface="+mn-ea"/>
              <a:ea typeface="+mn-ea"/>
            </a:endParaRPr>
          </a:p>
        </p:txBody>
      </p:sp>
      <p:sp>
        <p:nvSpPr>
          <p:cNvPr id="34" name="文本框 33"/>
          <p:cNvSpPr txBox="1">
            <a:spLocks noChangeArrowheads="1"/>
          </p:cNvSpPr>
          <p:nvPr/>
        </p:nvSpPr>
        <p:spPr bwMode="auto">
          <a:xfrm>
            <a:off x="9356329" y="4822062"/>
            <a:ext cx="11922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solidFill>
                  <a:srgbClr val="FF0000"/>
                </a:solidFill>
              </a:rPr>
              <a:t>端口</a:t>
            </a:r>
            <a:r>
              <a:rPr lang="en-US" altLang="zh-CN" b="1">
                <a:solidFill>
                  <a:srgbClr val="FF0000"/>
                </a:solidFill>
              </a:rPr>
              <a:t>: 20</a:t>
            </a:r>
            <a:endParaRPr lang="zh-CN" altLang="en-US" b="1">
              <a:solidFill>
                <a:srgbClr val="FF0000"/>
              </a:solidFill>
            </a:endParaRPr>
          </a:p>
        </p:txBody>
      </p:sp>
      <p:cxnSp>
        <p:nvCxnSpPr>
          <p:cNvPr id="35" name="直接箭头连接符 34"/>
          <p:cNvCxnSpPr/>
          <p:nvPr/>
        </p:nvCxnSpPr>
        <p:spPr>
          <a:xfrm flipH="1">
            <a:off x="5016104" y="4136262"/>
            <a:ext cx="4248150" cy="0"/>
          </a:xfrm>
          <a:prstGeom prst="straightConnector1">
            <a:avLst/>
          </a:prstGeom>
          <a:ln w="19050">
            <a:solidFill>
              <a:srgbClr val="3366CC"/>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6" name="文本框 35"/>
          <p:cNvSpPr txBox="1">
            <a:spLocks noChangeArrowheads="1"/>
          </p:cNvSpPr>
          <p:nvPr/>
        </p:nvSpPr>
        <p:spPr bwMode="auto">
          <a:xfrm>
            <a:off x="5795566" y="3790187"/>
            <a:ext cx="302418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0000FF"/>
                </a:solidFill>
              </a:rPr>
              <a:t>PORT</a:t>
            </a:r>
            <a:r>
              <a:rPr lang="zh-CN" altLang="en-US">
                <a:solidFill>
                  <a:srgbClr val="0000FF"/>
                </a:solidFill>
              </a:rPr>
              <a:t>发送客户端新端口</a:t>
            </a:r>
            <a:r>
              <a:rPr lang="en-US" altLang="zh-CN">
                <a:solidFill>
                  <a:srgbClr val="0000FF"/>
                </a:solidFill>
              </a:rPr>
              <a:t>1663</a:t>
            </a:r>
            <a:endParaRPr lang="zh-CN" altLang="en-US">
              <a:solidFill>
                <a:srgbClr val="0000FF"/>
              </a:solidFill>
            </a:endParaRPr>
          </a:p>
        </p:txBody>
      </p:sp>
      <p:sp>
        <p:nvSpPr>
          <p:cNvPr id="37" name="文本框 36"/>
          <p:cNvSpPr txBox="1">
            <a:spLocks noChangeArrowheads="1"/>
          </p:cNvSpPr>
          <p:nvPr/>
        </p:nvSpPr>
        <p:spPr bwMode="auto">
          <a:xfrm>
            <a:off x="3669904" y="4795074"/>
            <a:ext cx="11890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solidFill>
                  <a:srgbClr val="FF0000"/>
                </a:solidFill>
              </a:rPr>
              <a:t>监听端口 </a:t>
            </a:r>
            <a:r>
              <a:rPr lang="en-US" altLang="zh-CN" b="1">
                <a:solidFill>
                  <a:srgbClr val="FF0000"/>
                </a:solidFill>
              </a:rPr>
              <a:t>1663</a:t>
            </a:r>
            <a:endParaRPr lang="zh-CN" altLang="en-US" b="1">
              <a:solidFill>
                <a:srgbClr val="FF0000"/>
              </a:solidFill>
            </a:endParaRPr>
          </a:p>
        </p:txBody>
      </p:sp>
      <p:cxnSp>
        <p:nvCxnSpPr>
          <p:cNvPr id="38" name="直接箭头连接符 37"/>
          <p:cNvCxnSpPr/>
          <p:nvPr/>
        </p:nvCxnSpPr>
        <p:spPr>
          <a:xfrm flipH="1">
            <a:off x="4962129" y="5806312"/>
            <a:ext cx="4248150" cy="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文本框 38"/>
          <p:cNvSpPr txBox="1">
            <a:spLocks noChangeArrowheads="1"/>
          </p:cNvSpPr>
          <p:nvPr/>
        </p:nvSpPr>
        <p:spPr bwMode="auto">
          <a:xfrm>
            <a:off x="9597231" y="5422561"/>
            <a:ext cx="1800225" cy="646112"/>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latin typeface="黑体" panose="02010609060101010101" charset="-122"/>
                <a:ea typeface="黑体" panose="02010609060101010101" charset="-122"/>
              </a:rPr>
              <a:t>数据连接方向</a:t>
            </a:r>
            <a:r>
              <a:rPr lang="en-US" altLang="zh-CN" dirty="0" err="1">
                <a:latin typeface="黑体" panose="02010609060101010101" charset="-122"/>
                <a:ea typeface="黑体" panose="02010609060101010101" charset="-122"/>
              </a:rPr>
              <a:t>Server</a:t>
            </a:r>
            <a:r>
              <a:rPr lang="en-US" altLang="zh-CN" dirty="0" err="1">
                <a:latin typeface="黑体" panose="02010609060101010101" charset="-122"/>
                <a:ea typeface="黑体" panose="02010609060101010101" charset="-122"/>
                <a:sym typeface="Wingdings" panose="05000000000000000000" pitchFamily="2" charset="2"/>
              </a:rPr>
              <a:t>Client</a:t>
            </a:r>
            <a:endParaRPr lang="zh-CN" altLang="en-US" dirty="0">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99"/>
                                        </p:tgtEl>
                                        <p:attrNameLst>
                                          <p:attrName>style.visibility</p:attrName>
                                        </p:attrNameLst>
                                      </p:cBhvr>
                                      <p:to>
                                        <p:strVal val="visible"/>
                                      </p:to>
                                    </p:set>
                                    <p:anim to="0" calcmode="lin" valueType="num">
                                      <p:cBhvr>
                                        <p:cTn id="13" dur="500" decel="100000" fill="hold">
                                          <p:stCondLst>
                                            <p:cond delay="0"/>
                                          </p:stCondLst>
                                        </p:cTn>
                                        <p:tgtEl>
                                          <p:spTgt spid="99"/>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99"/>
                                        </p:tgtEl>
                                      </p:cBhvr>
                                    </p:animEffect>
                                    <p:animScale>
                                      <p:cBhvr>
                                        <p:cTn id="15" dur="500" decel="100000" fill="hold">
                                          <p:stCondLst>
                                            <p:cond delay="0"/>
                                          </p:stCondLst>
                                        </p:cTn>
                                        <p:tgtEl>
                                          <p:spTgt spid="99"/>
                                        </p:tgtEl>
                                      </p:cBhvr>
                                      <p:by x="100000" y="100000"/>
                                      <p:from x="110000" y="110000"/>
                                      <p:to x="100000" y="100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iterate type="wd">
                                    <p:tmPct val="10000"/>
                                  </p:iterate>
                                  <p:childTnLst>
                                    <p:set>
                                      <p:cBhvr>
                                        <p:cTn id="19" dur="1" fill="hold">
                                          <p:stCondLst>
                                            <p:cond delay="0"/>
                                          </p:stCondLst>
                                        </p:cTn>
                                        <p:tgtEl>
                                          <p:spTgt spid="9">
                                            <p:txEl>
                                              <p:pRg st="0" end="0"/>
                                            </p:txEl>
                                          </p:spTgt>
                                        </p:tgtEl>
                                        <p:attrNameLst>
                                          <p:attrName>style.visibility</p:attrName>
                                        </p:attrNameLst>
                                      </p:cBhvr>
                                      <p:to>
                                        <p:strVal val="visible"/>
                                      </p:to>
                                    </p:set>
                                    <p:anim to="0" calcmode="lin" valueType="num">
                                      <p:cBhvr>
                                        <p:cTn id="20" dur="500" decel="100000" fill="hold">
                                          <p:stCondLst>
                                            <p:cond delay="0"/>
                                          </p:stCondLst>
                                        </p:cTn>
                                        <p:tgtEl>
                                          <p:spTgt spid="9">
                                            <p:txEl>
                                              <p:pRg st="0" end="0"/>
                                            </p:txEl>
                                          </p:spTgt>
                                        </p:tgtEl>
                                        <p:attrNameLst>
                                          <p:attrName>ppt_y</p:attrName>
                                        </p:attrNameLst>
                                      </p:cBhvr>
                                      <p:tavLst>
                                        <p:tav tm="0">
                                          <p:val>
                                            <p:strVal val="ppt_y+0.02"/>
                                          </p:val>
                                        </p:tav>
                                        <p:tav tm="100000">
                                          <p:val>
                                            <p:strVal val="#ppt_y"/>
                                          </p:val>
                                        </p:tav>
                                      </p:tavLst>
                                    </p:anim>
                                    <p:animEffect transition="in" filter="fade">
                                      <p:cBhvr>
                                        <p:cTn id="21" dur="500">
                                          <p:stCondLst>
                                            <p:cond delay="0"/>
                                          </p:stCondLst>
                                        </p:cTn>
                                        <p:tgtEl>
                                          <p:spTgt spid="9">
                                            <p:txEl>
                                              <p:pRg st="0" end="0"/>
                                            </p:txEl>
                                          </p:spTgt>
                                        </p:tgtEl>
                                      </p:cBhvr>
                                    </p:animEffect>
                                    <p:animScale>
                                      <p:cBhvr>
                                        <p:cTn id="22" dur="500" decel="100000" fill="hold">
                                          <p:stCondLst>
                                            <p:cond delay="0"/>
                                          </p:stCondLst>
                                        </p:cTn>
                                        <p:tgtEl>
                                          <p:spTgt spid="9">
                                            <p:txEl>
                                              <p:pRg st="0" end="0"/>
                                            </p:txEl>
                                          </p:spTgt>
                                        </p:tgtEl>
                                      </p:cBhvr>
                                      <p:by x="100000" y="100000"/>
                                      <p:from x="110000" y="110000"/>
                                      <p:to x="100000" y="100000"/>
                                    </p:animScale>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iterate type="wd">
                                    <p:tmPct val="10000"/>
                                  </p:iterate>
                                  <p:childTnLst>
                                    <p:set>
                                      <p:cBhvr>
                                        <p:cTn id="26" dur="1" fill="hold">
                                          <p:stCondLst>
                                            <p:cond delay="0"/>
                                          </p:stCondLst>
                                        </p:cTn>
                                        <p:tgtEl>
                                          <p:spTgt spid="9">
                                            <p:txEl>
                                              <p:pRg st="1" end="1"/>
                                            </p:txEl>
                                          </p:spTgt>
                                        </p:tgtEl>
                                        <p:attrNameLst>
                                          <p:attrName>style.visibility</p:attrName>
                                        </p:attrNameLst>
                                      </p:cBhvr>
                                      <p:to>
                                        <p:strVal val="visible"/>
                                      </p:to>
                                    </p:set>
                                    <p:anim to="0" calcmode="lin" valueType="num">
                                      <p:cBhvr>
                                        <p:cTn id="27" dur="500" decel="100000" fill="hold">
                                          <p:stCondLst>
                                            <p:cond delay="0"/>
                                          </p:stCondLst>
                                        </p:cTn>
                                        <p:tgtEl>
                                          <p:spTgt spid="9">
                                            <p:txEl>
                                              <p:pRg st="1" end="1"/>
                                            </p:txEl>
                                          </p:spTgt>
                                        </p:tgtEl>
                                        <p:attrNameLst>
                                          <p:attrName>ppt_y</p:attrName>
                                        </p:attrNameLst>
                                      </p:cBhvr>
                                      <p:tavLst>
                                        <p:tav tm="0">
                                          <p:val>
                                            <p:strVal val="ppt_y+0.02"/>
                                          </p:val>
                                        </p:tav>
                                        <p:tav tm="100000">
                                          <p:val>
                                            <p:strVal val="#ppt_y"/>
                                          </p:val>
                                        </p:tav>
                                      </p:tavLst>
                                    </p:anim>
                                    <p:animEffect transition="in" filter="fade">
                                      <p:cBhvr>
                                        <p:cTn id="28" dur="500">
                                          <p:stCondLst>
                                            <p:cond delay="0"/>
                                          </p:stCondLst>
                                        </p:cTn>
                                        <p:tgtEl>
                                          <p:spTgt spid="9">
                                            <p:txEl>
                                              <p:pRg st="1" end="1"/>
                                            </p:txEl>
                                          </p:spTgt>
                                        </p:tgtEl>
                                      </p:cBhvr>
                                    </p:animEffect>
                                    <p:animScale>
                                      <p:cBhvr>
                                        <p:cTn id="29" dur="500" decel="100000" fill="hold">
                                          <p:stCondLst>
                                            <p:cond delay="0"/>
                                          </p:stCondLst>
                                        </p:cTn>
                                        <p:tgtEl>
                                          <p:spTgt spid="9">
                                            <p:txEl>
                                              <p:pRg st="1" end="1"/>
                                            </p:txEl>
                                          </p:spTgt>
                                        </p:tgtEl>
                                      </p:cBhvr>
                                      <p:by x="100000" y="100000"/>
                                      <p:from x="110000" y="110000"/>
                                      <p:to x="100000" y="100000"/>
                                    </p:animScale>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wipe(left)">
                                      <p:cBhvr>
                                        <p:cTn id="38" dur="5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wipe(left)">
                                      <p:cBhvr>
                                        <p:cTn id="55" dur="500"/>
                                        <p:tgtEl>
                                          <p:spTgt spid="35"/>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wipe(left)">
                                      <p:cBhvr>
                                        <p:cTn id="60" dur="500"/>
                                        <p:tgtEl>
                                          <p:spTgt spid="36"/>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22" presetClass="entr" presetSubtype="2" fill="hold" nodeType="click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wipe(right)">
                                      <p:cBhvr>
                                        <p:cTn id="73" dur="500"/>
                                        <p:tgtEl>
                                          <p:spTgt spid="3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fade">
                                      <p:cBhvr>
                                        <p:cTn id="78" dur="500"/>
                                        <p:tgtEl>
                                          <p:spTgt spid="33"/>
                                        </p:tgtEl>
                                      </p:cBhvr>
                                    </p:animEffect>
                                  </p:childTnLst>
                                </p:cTn>
                              </p:par>
                            </p:childTnLst>
                          </p:cTn>
                        </p:par>
                      </p:childTnLst>
                    </p:cTn>
                  </p:par>
                  <p:par>
                    <p:cTn id="79" fill="hold">
                      <p:stCondLst>
                        <p:cond delay="indefinite"/>
                      </p:stCondLst>
                      <p:childTnLst>
                        <p:par>
                          <p:cTn id="80" fill="hold">
                            <p:stCondLst>
                              <p:cond delay="0"/>
                            </p:stCondLst>
                            <p:childTnLst>
                              <p:par>
                                <p:cTn id="81" presetID="53" presetClass="entr" presetSubtype="16" fill="hold" nodeType="clickEffect">
                                  <p:stCondLst>
                                    <p:cond delay="0"/>
                                  </p:stCondLst>
                                  <p:childTnLst>
                                    <p:set>
                                      <p:cBhvr>
                                        <p:cTn id="82" dur="1" fill="hold">
                                          <p:stCondLst>
                                            <p:cond delay="0"/>
                                          </p:stCondLst>
                                        </p:cTn>
                                        <p:tgtEl>
                                          <p:spTgt spid="38"/>
                                        </p:tgtEl>
                                        <p:attrNameLst>
                                          <p:attrName>style.visibility</p:attrName>
                                        </p:attrNameLst>
                                      </p:cBhvr>
                                      <p:to>
                                        <p:strVal val="visible"/>
                                      </p:to>
                                    </p:set>
                                    <p:anim calcmode="lin" valueType="num">
                                      <p:cBhvr>
                                        <p:cTn id="83" dur="500" fill="hold"/>
                                        <p:tgtEl>
                                          <p:spTgt spid="38"/>
                                        </p:tgtEl>
                                        <p:attrNameLst>
                                          <p:attrName>ppt_w</p:attrName>
                                        </p:attrNameLst>
                                      </p:cBhvr>
                                      <p:tavLst>
                                        <p:tav tm="0">
                                          <p:val>
                                            <p:fltVal val="0"/>
                                          </p:val>
                                        </p:tav>
                                        <p:tav tm="100000">
                                          <p:val>
                                            <p:strVal val="#ppt_w"/>
                                          </p:val>
                                        </p:tav>
                                      </p:tavLst>
                                    </p:anim>
                                    <p:anim calcmode="lin" valueType="num">
                                      <p:cBhvr>
                                        <p:cTn id="84" dur="500" fill="hold"/>
                                        <p:tgtEl>
                                          <p:spTgt spid="38"/>
                                        </p:tgtEl>
                                        <p:attrNameLst>
                                          <p:attrName>ppt_h</p:attrName>
                                        </p:attrNameLst>
                                      </p:cBhvr>
                                      <p:tavLst>
                                        <p:tav tm="0">
                                          <p:val>
                                            <p:fltVal val="0"/>
                                          </p:val>
                                        </p:tav>
                                        <p:tav tm="100000">
                                          <p:val>
                                            <p:strVal val="#ppt_h"/>
                                          </p:val>
                                        </p:tav>
                                      </p:tavLst>
                                    </p:anim>
                                    <p:animEffect transition="in" filter="fade">
                                      <p:cBhvr>
                                        <p:cTn id="85" dur="500"/>
                                        <p:tgtEl>
                                          <p:spTgt spid="38"/>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32"/>
                                        </p:tgtEl>
                                        <p:attrNameLst>
                                          <p:attrName>style.visibility</p:attrName>
                                        </p:attrNameLst>
                                      </p:cBhvr>
                                      <p:to>
                                        <p:strVal val="visible"/>
                                      </p:to>
                                    </p:set>
                                    <p:animEffect transition="in" filter="fade">
                                      <p:cBhvr>
                                        <p:cTn id="90" dur="500"/>
                                        <p:tgtEl>
                                          <p:spTgt spid="32"/>
                                        </p:tgtEl>
                                      </p:cBhvr>
                                    </p:animEffect>
                                  </p:childTnLst>
                                </p:cTn>
                              </p:par>
                            </p:childTnLst>
                          </p:cTn>
                        </p:par>
                      </p:childTnLst>
                    </p:cTn>
                  </p:par>
                  <p:par>
                    <p:cTn id="91" fill="hold">
                      <p:stCondLst>
                        <p:cond delay="indefinite"/>
                      </p:stCondLst>
                      <p:childTnLst>
                        <p:par>
                          <p:cTn id="92" fill="hold">
                            <p:stCondLst>
                              <p:cond delay="0"/>
                            </p:stCondLst>
                            <p:childTnLst>
                              <p:par>
                                <p:cTn id="93" presetID="16" presetClass="entr" presetSubtype="21" fill="hold" grpId="0" nodeType="click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barn(inVertical)">
                                      <p:cBhvr>
                                        <p:cTn id="9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99" grpId="0"/>
      <p:bldP spid="9" grpId="0" uiExpand="1" build="p"/>
      <p:bldP spid="28" grpId="0"/>
      <p:bldP spid="29" grpId="0"/>
      <p:bldP spid="30" grpId="0"/>
      <p:bldP spid="32" grpId="0"/>
      <p:bldP spid="33" grpId="0"/>
      <p:bldP spid="34" grpId="0"/>
      <p:bldP spid="36" grpId="0"/>
      <p:bldP spid="37" grpId="0"/>
      <p:bldP spid="3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2542050" y="652319"/>
            <a:ext cx="7538923" cy="553998"/>
          </a:xfrm>
          <a:prstGeom prst="rect">
            <a:avLst/>
          </a:prstGeom>
          <a:noFill/>
        </p:spPr>
        <p:txBody>
          <a:bodyPr wrap="none" lIns="0" tIns="0" rIns="0" bIns="0" rtlCol="0">
            <a:spAutoFit/>
          </a:bodyPr>
          <a:lstStyle/>
          <a:p>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FTP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数据连接的主动模式和被动模式</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99" name="文本框 98"/>
          <p:cNvSpPr txBox="1"/>
          <p:nvPr/>
        </p:nvSpPr>
        <p:spPr>
          <a:xfrm>
            <a:off x="1491464" y="1516209"/>
            <a:ext cx="8997242" cy="523220"/>
          </a:xfrm>
          <a:prstGeom prst="rect">
            <a:avLst/>
          </a:prstGeom>
          <a:noFill/>
        </p:spPr>
        <p:txBody>
          <a:bodyPr wrap="square">
            <a:spAutoFit/>
          </a:bodyPr>
          <a:lstStyle/>
          <a:p>
            <a:pPr marL="457200" indent="-457200">
              <a:buSzPct val="150000"/>
              <a:buBlip>
                <a:blip r:embed="rId2"/>
              </a:buBlip>
            </a:pP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被动模式（</a:t>
            </a:r>
            <a:r>
              <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PASV</a:t>
            </a: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命令）</a:t>
            </a:r>
            <a:endPar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9" name="矩形 8"/>
          <p:cNvSpPr/>
          <p:nvPr/>
        </p:nvSpPr>
        <p:spPr>
          <a:xfrm>
            <a:off x="209128" y="2359300"/>
            <a:ext cx="4277375" cy="3485057"/>
          </a:xfrm>
          <a:prstGeom prst="rect">
            <a:avLst/>
          </a:prstGeom>
        </p:spPr>
        <p:txBody>
          <a:bodyPr wrap="square">
            <a:spAutoFit/>
          </a:bodyPr>
          <a:lstStyle/>
          <a:p>
            <a:pPr marL="1257300" lvl="2" indent="-342900">
              <a:lnSpc>
                <a:spcPct val="130000"/>
              </a:lnSpc>
              <a:spcAft>
                <a:spcPts val="600"/>
              </a:spcAft>
              <a:buClr>
                <a:srgbClr val="15449F"/>
              </a:buClr>
              <a:buFont typeface="Wingdings" panose="05000000000000000000" pitchFamily="2" charset="2"/>
              <a:buChar char="l"/>
              <a:defRPr/>
            </a:pP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FTP</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客户端向服务器发送</a:t>
            </a:r>
            <a:r>
              <a:rPr lang="en-US" altLang="zh-CN" sz="2000" dirty="0">
                <a:solidFill>
                  <a:srgbClr val="FF0000"/>
                </a:solidFill>
                <a:latin typeface="方正正大黑简体" panose="02000000000000000000" pitchFamily="2" charset="-122"/>
                <a:ea typeface="方正正大黑简体" panose="02000000000000000000" pitchFamily="2" charset="-122"/>
              </a:rPr>
              <a:t>PASV</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命令。</a:t>
            </a:r>
            <a:endPar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1257300" lvl="2" indent="-342900">
              <a:lnSpc>
                <a:spcPct val="130000"/>
              </a:lnSpc>
              <a:spcAft>
                <a:spcPts val="600"/>
              </a:spcAft>
              <a:buClr>
                <a:srgbClr val="15449F"/>
              </a:buClr>
              <a:buFont typeface="Wingdings" panose="05000000000000000000" pitchFamily="2" charset="2"/>
              <a:buChar char="l"/>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服务器回应新端口号发给客户端</a:t>
            </a:r>
            <a:endPar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1257300" lvl="2" indent="-342900">
              <a:lnSpc>
                <a:spcPct val="130000"/>
              </a:lnSpc>
              <a:spcAft>
                <a:spcPts val="600"/>
              </a:spcAft>
              <a:buClr>
                <a:srgbClr val="15449F"/>
              </a:buClr>
              <a:buFont typeface="Wingdings" panose="05000000000000000000" pitchFamily="2" charset="2"/>
              <a:buChar char="l"/>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客户端新临时端口向服务器端的新端口发起数据连接。</a:t>
            </a:r>
            <a:endPar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1257300" lvl="2" indent="-342900">
              <a:lnSpc>
                <a:spcPct val="130000"/>
              </a:lnSpc>
              <a:spcAft>
                <a:spcPts val="600"/>
              </a:spcAft>
              <a:buClr>
                <a:srgbClr val="15449F"/>
              </a:buClr>
              <a:buFont typeface="Wingdings" panose="05000000000000000000" pitchFamily="2" charset="2"/>
              <a:buChar char="l"/>
              <a:defRPr/>
            </a:pPr>
            <a:endPar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cxnSp>
        <p:nvCxnSpPr>
          <p:cNvPr id="42" name="直接箭头连接符 41"/>
          <p:cNvCxnSpPr/>
          <p:nvPr/>
        </p:nvCxnSpPr>
        <p:spPr>
          <a:xfrm>
            <a:off x="4795272" y="2519092"/>
            <a:ext cx="0" cy="35274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9314885" y="2519092"/>
            <a:ext cx="0" cy="34559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文本框 6"/>
          <p:cNvSpPr txBox="1">
            <a:spLocks noChangeArrowheads="1"/>
          </p:cNvSpPr>
          <p:nvPr/>
        </p:nvSpPr>
        <p:spPr bwMode="auto">
          <a:xfrm>
            <a:off x="4365060" y="2114279"/>
            <a:ext cx="1152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华文琥珀" panose="02010800040101010101" pitchFamily="2" charset="-122"/>
                <a:ea typeface="华文琥珀" panose="02010800040101010101" pitchFamily="2" charset="-122"/>
              </a:rPr>
              <a:t>客户端</a:t>
            </a:r>
            <a:endParaRPr lang="zh-CN" altLang="en-US">
              <a:latin typeface="华文琥珀" panose="02010800040101010101" pitchFamily="2" charset="-122"/>
              <a:ea typeface="华文琥珀" panose="02010800040101010101" pitchFamily="2" charset="-122"/>
            </a:endParaRPr>
          </a:p>
        </p:txBody>
      </p:sp>
      <p:sp>
        <p:nvSpPr>
          <p:cNvPr id="45" name="文本框 7"/>
          <p:cNvSpPr txBox="1">
            <a:spLocks noChangeArrowheads="1"/>
          </p:cNvSpPr>
          <p:nvPr/>
        </p:nvSpPr>
        <p:spPr bwMode="auto">
          <a:xfrm>
            <a:off x="8811647" y="2122217"/>
            <a:ext cx="11509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华文琥珀" panose="02010800040101010101" pitchFamily="2" charset="-122"/>
                <a:ea typeface="华文琥珀" panose="02010800040101010101" pitchFamily="2" charset="-122"/>
              </a:rPr>
              <a:t>服务器</a:t>
            </a:r>
            <a:endParaRPr lang="zh-CN" altLang="en-US">
              <a:latin typeface="华文琥珀" panose="02010800040101010101" pitchFamily="2" charset="-122"/>
              <a:ea typeface="华文琥珀" panose="02010800040101010101" pitchFamily="2" charset="-122"/>
            </a:endParaRPr>
          </a:p>
        </p:txBody>
      </p:sp>
      <p:cxnSp>
        <p:nvCxnSpPr>
          <p:cNvPr id="46" name="直接箭头连接符 45"/>
          <p:cNvCxnSpPr/>
          <p:nvPr/>
        </p:nvCxnSpPr>
        <p:spPr>
          <a:xfrm flipH="1">
            <a:off x="4941322" y="3157267"/>
            <a:ext cx="4248150" cy="0"/>
          </a:xfrm>
          <a:prstGeom prst="straightConnector1">
            <a:avLst/>
          </a:prstGeom>
          <a:ln w="19050">
            <a:solidFill>
              <a:srgbClr val="0000FF"/>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7" name="文本框 46"/>
          <p:cNvSpPr txBox="1">
            <a:spLocks noChangeArrowheads="1"/>
          </p:cNvSpPr>
          <p:nvPr/>
        </p:nvSpPr>
        <p:spPr bwMode="auto">
          <a:xfrm>
            <a:off x="9314885" y="3319192"/>
            <a:ext cx="18002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solidFill>
                  <a:srgbClr val="0000FF"/>
                </a:solidFill>
              </a:rPr>
              <a:t>监听端口：</a:t>
            </a:r>
            <a:r>
              <a:rPr lang="en-US" altLang="zh-CN" dirty="0">
                <a:solidFill>
                  <a:srgbClr val="0000FF"/>
                </a:solidFill>
              </a:rPr>
              <a:t>21</a:t>
            </a:r>
            <a:endParaRPr lang="zh-CN" altLang="en-US" dirty="0">
              <a:solidFill>
                <a:srgbClr val="0000FF"/>
              </a:solidFill>
            </a:endParaRPr>
          </a:p>
        </p:txBody>
      </p:sp>
      <p:sp>
        <p:nvSpPr>
          <p:cNvPr id="48" name="文本框 47"/>
          <p:cNvSpPr txBox="1">
            <a:spLocks noChangeArrowheads="1"/>
          </p:cNvSpPr>
          <p:nvPr/>
        </p:nvSpPr>
        <p:spPr bwMode="auto">
          <a:xfrm>
            <a:off x="6643122" y="2754042"/>
            <a:ext cx="15573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solidFill>
                  <a:srgbClr val="0000FF"/>
                </a:solidFill>
              </a:rPr>
              <a:t>验证客户身份</a:t>
            </a:r>
            <a:endParaRPr lang="zh-CN" altLang="en-US">
              <a:solidFill>
                <a:srgbClr val="0000FF"/>
              </a:solidFill>
            </a:endParaRPr>
          </a:p>
        </p:txBody>
      </p:sp>
      <p:sp>
        <p:nvSpPr>
          <p:cNvPr id="49" name="文本框 48"/>
          <p:cNvSpPr txBox="1">
            <a:spLocks noChangeArrowheads="1"/>
          </p:cNvSpPr>
          <p:nvPr/>
        </p:nvSpPr>
        <p:spPr bwMode="auto">
          <a:xfrm>
            <a:off x="6579622" y="3138217"/>
            <a:ext cx="1803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solidFill>
                  <a:srgbClr val="0000FF"/>
                </a:solidFill>
              </a:rPr>
              <a:t>传输命令和应答</a:t>
            </a:r>
            <a:endParaRPr lang="zh-CN" altLang="en-US">
              <a:solidFill>
                <a:srgbClr val="0000FF"/>
              </a:solidFill>
            </a:endParaRPr>
          </a:p>
        </p:txBody>
      </p:sp>
      <p:sp>
        <p:nvSpPr>
          <p:cNvPr id="50" name="文本框 49"/>
          <p:cNvSpPr txBox="1"/>
          <p:nvPr/>
        </p:nvSpPr>
        <p:spPr>
          <a:xfrm>
            <a:off x="5138172" y="2806429"/>
            <a:ext cx="1223963" cy="369888"/>
          </a:xfrm>
          <a:prstGeom prst="rect">
            <a:avLst/>
          </a:prstGeom>
          <a:noFill/>
        </p:spPr>
        <p:txBody>
          <a:bodyPr>
            <a:spAutoFit/>
          </a:bodyPr>
          <a:lstStyle/>
          <a:p>
            <a:pPr>
              <a:defRPr/>
            </a:pPr>
            <a:r>
              <a:rPr lang="zh-CN" altLang="en-US" dirty="0">
                <a:solidFill>
                  <a:srgbClr val="0000FF"/>
                </a:solidFill>
                <a:latin typeface="+mn-ea"/>
                <a:ea typeface="+mn-ea"/>
              </a:rPr>
              <a:t>控制连接</a:t>
            </a:r>
            <a:endParaRPr lang="zh-CN" altLang="en-US" dirty="0">
              <a:solidFill>
                <a:srgbClr val="0000FF"/>
              </a:solidFill>
              <a:latin typeface="+mn-ea"/>
              <a:ea typeface="+mn-ea"/>
            </a:endParaRPr>
          </a:p>
        </p:txBody>
      </p:sp>
      <p:cxnSp>
        <p:nvCxnSpPr>
          <p:cNvPr id="51" name="直接箭头连接符 50"/>
          <p:cNvCxnSpPr/>
          <p:nvPr/>
        </p:nvCxnSpPr>
        <p:spPr>
          <a:xfrm flipH="1">
            <a:off x="4941322" y="4887642"/>
            <a:ext cx="4248150" cy="0"/>
          </a:xfrm>
          <a:prstGeom prst="straightConnector1">
            <a:avLst/>
          </a:prstGeom>
          <a:ln w="190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2" name="文本框 51"/>
          <p:cNvSpPr txBox="1">
            <a:spLocks noChangeArrowheads="1"/>
          </p:cNvSpPr>
          <p:nvPr/>
        </p:nvSpPr>
        <p:spPr bwMode="auto">
          <a:xfrm>
            <a:off x="6173222" y="5290867"/>
            <a:ext cx="1870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传输文件</a:t>
            </a:r>
            <a:endParaRPr lang="zh-CN" altLang="en-US"/>
          </a:p>
        </p:txBody>
      </p:sp>
      <p:sp>
        <p:nvSpPr>
          <p:cNvPr id="53" name="文本框 52"/>
          <p:cNvSpPr txBox="1"/>
          <p:nvPr/>
        </p:nvSpPr>
        <p:spPr>
          <a:xfrm>
            <a:off x="5931922" y="4463779"/>
            <a:ext cx="1582738" cy="369888"/>
          </a:xfrm>
          <a:prstGeom prst="rect">
            <a:avLst/>
          </a:prstGeom>
          <a:noFill/>
        </p:spPr>
        <p:txBody>
          <a:bodyPr>
            <a:spAutoFit/>
          </a:bodyPr>
          <a:lstStyle/>
          <a:p>
            <a:pPr>
              <a:defRPr/>
            </a:pPr>
            <a:r>
              <a:rPr lang="zh-CN" altLang="en-US" dirty="0">
                <a:solidFill>
                  <a:srgbClr val="FF0000"/>
                </a:solidFill>
                <a:latin typeface="+mn-ea"/>
                <a:ea typeface="+mn-ea"/>
              </a:rPr>
              <a:t>建立数据连接</a:t>
            </a:r>
            <a:endParaRPr lang="zh-CN" altLang="en-US" dirty="0">
              <a:solidFill>
                <a:srgbClr val="FF0000"/>
              </a:solidFill>
              <a:latin typeface="+mn-ea"/>
              <a:ea typeface="+mn-ea"/>
            </a:endParaRPr>
          </a:p>
        </p:txBody>
      </p:sp>
      <p:sp>
        <p:nvSpPr>
          <p:cNvPr id="54" name="文本框 53"/>
          <p:cNvSpPr txBox="1">
            <a:spLocks noChangeArrowheads="1"/>
          </p:cNvSpPr>
          <p:nvPr/>
        </p:nvSpPr>
        <p:spPr bwMode="auto">
          <a:xfrm>
            <a:off x="9364097" y="4579667"/>
            <a:ext cx="11922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solidFill>
                  <a:srgbClr val="FF0000"/>
                </a:solidFill>
              </a:rPr>
              <a:t>监听</a:t>
            </a:r>
            <a:r>
              <a:rPr lang="en-US" altLang="zh-CN" b="1">
                <a:solidFill>
                  <a:srgbClr val="FF0000"/>
                </a:solidFill>
              </a:rPr>
              <a:t> 6764</a:t>
            </a:r>
            <a:endParaRPr lang="zh-CN" altLang="en-US" b="1">
              <a:solidFill>
                <a:srgbClr val="FF0000"/>
              </a:solidFill>
            </a:endParaRPr>
          </a:p>
        </p:txBody>
      </p:sp>
      <p:cxnSp>
        <p:nvCxnSpPr>
          <p:cNvPr id="55" name="直接箭头连接符 54"/>
          <p:cNvCxnSpPr/>
          <p:nvPr/>
        </p:nvCxnSpPr>
        <p:spPr>
          <a:xfrm flipH="1">
            <a:off x="5012760" y="3774804"/>
            <a:ext cx="4248150" cy="0"/>
          </a:xfrm>
          <a:prstGeom prst="straightConnector1">
            <a:avLst/>
          </a:prstGeom>
          <a:ln w="19050">
            <a:solidFill>
              <a:srgbClr val="0000FF"/>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6" name="文本框 55"/>
          <p:cNvSpPr txBox="1">
            <a:spLocks noChangeArrowheads="1"/>
          </p:cNvSpPr>
          <p:nvPr/>
        </p:nvSpPr>
        <p:spPr bwMode="auto">
          <a:xfrm>
            <a:off x="6382772" y="3449367"/>
            <a:ext cx="10080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0000FF"/>
                </a:solidFill>
              </a:rPr>
              <a:t>PASV</a:t>
            </a:r>
            <a:endParaRPr lang="zh-CN" altLang="en-US">
              <a:solidFill>
                <a:srgbClr val="0000FF"/>
              </a:solidFill>
            </a:endParaRPr>
          </a:p>
        </p:txBody>
      </p:sp>
      <p:cxnSp>
        <p:nvCxnSpPr>
          <p:cNvPr id="57" name="直接箭头连接符 56"/>
          <p:cNvCxnSpPr/>
          <p:nvPr/>
        </p:nvCxnSpPr>
        <p:spPr>
          <a:xfrm flipH="1">
            <a:off x="4952435" y="5660754"/>
            <a:ext cx="4248150" cy="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文本框 59"/>
          <p:cNvSpPr txBox="1">
            <a:spLocks noChangeArrowheads="1"/>
          </p:cNvSpPr>
          <p:nvPr/>
        </p:nvSpPr>
        <p:spPr bwMode="auto">
          <a:xfrm>
            <a:off x="9714706" y="5381694"/>
            <a:ext cx="1800225" cy="646112"/>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黑体" panose="02010609060101010101" charset="-122"/>
                <a:ea typeface="黑体" panose="02010609060101010101" charset="-122"/>
              </a:rPr>
              <a:t>数据连接方向</a:t>
            </a:r>
            <a:endParaRPr lang="en-US" altLang="zh-CN">
              <a:latin typeface="黑体" panose="02010609060101010101" charset="-122"/>
              <a:ea typeface="黑体" panose="02010609060101010101" charset="-122"/>
            </a:endParaRPr>
          </a:p>
          <a:p>
            <a:r>
              <a:rPr lang="en-US" altLang="zh-CN">
                <a:latin typeface="黑体" panose="02010609060101010101" charset="-122"/>
                <a:ea typeface="黑体" panose="02010609060101010101" charset="-122"/>
              </a:rPr>
              <a:t>Client</a:t>
            </a:r>
            <a:r>
              <a:rPr lang="en-US" altLang="zh-CN">
                <a:latin typeface="黑体" panose="02010609060101010101" charset="-122"/>
                <a:ea typeface="黑体" panose="02010609060101010101" charset="-122"/>
                <a:sym typeface="Wingdings" panose="05000000000000000000" pitchFamily="2" charset="2"/>
              </a:rPr>
              <a:t>Server</a:t>
            </a:r>
            <a:endParaRPr lang="zh-CN" altLang="en-US">
              <a:latin typeface="黑体" panose="02010609060101010101" charset="-122"/>
              <a:ea typeface="黑体" panose="02010609060101010101" charset="-122"/>
            </a:endParaRPr>
          </a:p>
        </p:txBody>
      </p:sp>
      <p:cxnSp>
        <p:nvCxnSpPr>
          <p:cNvPr id="61" name="直接箭头连接符 60"/>
          <p:cNvCxnSpPr/>
          <p:nvPr/>
        </p:nvCxnSpPr>
        <p:spPr>
          <a:xfrm flipH="1">
            <a:off x="5012760" y="4246292"/>
            <a:ext cx="4248150" cy="0"/>
          </a:xfrm>
          <a:prstGeom prst="straightConnector1">
            <a:avLst/>
          </a:prstGeom>
          <a:ln w="19050">
            <a:solidFill>
              <a:srgbClr val="0000FF"/>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6255772" y="3917679"/>
            <a:ext cx="2332038" cy="368300"/>
          </a:xfrm>
          <a:prstGeom prst="rect">
            <a:avLst/>
          </a:prstGeom>
          <a:noFill/>
        </p:spPr>
        <p:txBody>
          <a:bodyPr>
            <a:spAutoFit/>
          </a:bodyPr>
          <a:lstStyle/>
          <a:p>
            <a:pPr>
              <a:defRPr/>
            </a:pPr>
            <a:r>
              <a:rPr lang="zh-CN" altLang="en-US" dirty="0">
                <a:solidFill>
                  <a:srgbClr val="0000FF"/>
                </a:solidFill>
                <a:latin typeface="+mn-ea"/>
                <a:ea typeface="+mn-ea"/>
              </a:rPr>
              <a:t>服务器新端口</a:t>
            </a:r>
            <a:r>
              <a:rPr lang="en-US" altLang="zh-CN" dirty="0">
                <a:solidFill>
                  <a:srgbClr val="FF0000"/>
                </a:solidFill>
                <a:latin typeface="+mn-ea"/>
                <a:ea typeface="+mn-ea"/>
              </a:rPr>
              <a:t>6764</a:t>
            </a:r>
            <a:endParaRPr lang="zh-CN" altLang="en-US" dirty="0">
              <a:solidFill>
                <a:srgbClr val="FF0000"/>
              </a:solidFill>
              <a:latin typeface="+mn-ea"/>
              <a:ea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99"/>
                                        </p:tgtEl>
                                        <p:attrNameLst>
                                          <p:attrName>style.visibility</p:attrName>
                                        </p:attrNameLst>
                                      </p:cBhvr>
                                      <p:to>
                                        <p:strVal val="visible"/>
                                      </p:to>
                                    </p:set>
                                    <p:anim to="0" calcmode="lin" valueType="num">
                                      <p:cBhvr>
                                        <p:cTn id="13" dur="500" decel="100000" fill="hold">
                                          <p:stCondLst>
                                            <p:cond delay="0"/>
                                          </p:stCondLst>
                                        </p:cTn>
                                        <p:tgtEl>
                                          <p:spTgt spid="99"/>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99"/>
                                        </p:tgtEl>
                                      </p:cBhvr>
                                    </p:animEffect>
                                    <p:animScale>
                                      <p:cBhvr>
                                        <p:cTn id="15" dur="500" decel="100000" fill="hold">
                                          <p:stCondLst>
                                            <p:cond delay="0"/>
                                          </p:stCondLst>
                                        </p:cTn>
                                        <p:tgtEl>
                                          <p:spTgt spid="99"/>
                                        </p:tgtEl>
                                      </p:cBhvr>
                                      <p:by x="100000" y="100000"/>
                                      <p:from x="110000" y="110000"/>
                                      <p:to x="100000" y="100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iterate type="wd">
                                    <p:tmPct val="10000"/>
                                  </p:iterate>
                                  <p:childTnLst>
                                    <p:set>
                                      <p:cBhvr>
                                        <p:cTn id="19" dur="1" fill="hold">
                                          <p:stCondLst>
                                            <p:cond delay="0"/>
                                          </p:stCondLst>
                                        </p:cTn>
                                        <p:tgtEl>
                                          <p:spTgt spid="9">
                                            <p:txEl>
                                              <p:pRg st="0" end="0"/>
                                            </p:txEl>
                                          </p:spTgt>
                                        </p:tgtEl>
                                        <p:attrNameLst>
                                          <p:attrName>style.visibility</p:attrName>
                                        </p:attrNameLst>
                                      </p:cBhvr>
                                      <p:to>
                                        <p:strVal val="visible"/>
                                      </p:to>
                                    </p:set>
                                    <p:anim to="0" calcmode="lin" valueType="num">
                                      <p:cBhvr>
                                        <p:cTn id="20" dur="500" decel="100000" fill="hold">
                                          <p:stCondLst>
                                            <p:cond delay="0"/>
                                          </p:stCondLst>
                                        </p:cTn>
                                        <p:tgtEl>
                                          <p:spTgt spid="9">
                                            <p:txEl>
                                              <p:pRg st="0" end="0"/>
                                            </p:txEl>
                                          </p:spTgt>
                                        </p:tgtEl>
                                        <p:attrNameLst>
                                          <p:attrName>ppt_y</p:attrName>
                                        </p:attrNameLst>
                                      </p:cBhvr>
                                      <p:tavLst>
                                        <p:tav tm="0">
                                          <p:val>
                                            <p:strVal val="ppt_y+0.02"/>
                                          </p:val>
                                        </p:tav>
                                        <p:tav tm="100000">
                                          <p:val>
                                            <p:strVal val="#ppt_y"/>
                                          </p:val>
                                        </p:tav>
                                      </p:tavLst>
                                    </p:anim>
                                    <p:animEffect transition="in" filter="fade">
                                      <p:cBhvr>
                                        <p:cTn id="21" dur="500">
                                          <p:stCondLst>
                                            <p:cond delay="0"/>
                                          </p:stCondLst>
                                        </p:cTn>
                                        <p:tgtEl>
                                          <p:spTgt spid="9">
                                            <p:txEl>
                                              <p:pRg st="0" end="0"/>
                                            </p:txEl>
                                          </p:spTgt>
                                        </p:tgtEl>
                                      </p:cBhvr>
                                    </p:animEffect>
                                    <p:animScale>
                                      <p:cBhvr>
                                        <p:cTn id="22" dur="500" decel="100000" fill="hold">
                                          <p:stCondLst>
                                            <p:cond delay="0"/>
                                          </p:stCondLst>
                                        </p:cTn>
                                        <p:tgtEl>
                                          <p:spTgt spid="9">
                                            <p:txEl>
                                              <p:pRg st="0" end="0"/>
                                            </p:txEl>
                                          </p:spTgt>
                                        </p:tgtEl>
                                      </p:cBhvr>
                                      <p:by x="100000" y="100000"/>
                                      <p:from x="110000" y="110000"/>
                                      <p:to x="100000" y="100000"/>
                                    </p:animScale>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iterate type="wd">
                                    <p:tmPct val="10000"/>
                                  </p:iterate>
                                  <p:childTnLst>
                                    <p:set>
                                      <p:cBhvr>
                                        <p:cTn id="26" dur="1" fill="hold">
                                          <p:stCondLst>
                                            <p:cond delay="0"/>
                                          </p:stCondLst>
                                        </p:cTn>
                                        <p:tgtEl>
                                          <p:spTgt spid="9">
                                            <p:txEl>
                                              <p:pRg st="1" end="1"/>
                                            </p:txEl>
                                          </p:spTgt>
                                        </p:tgtEl>
                                        <p:attrNameLst>
                                          <p:attrName>style.visibility</p:attrName>
                                        </p:attrNameLst>
                                      </p:cBhvr>
                                      <p:to>
                                        <p:strVal val="visible"/>
                                      </p:to>
                                    </p:set>
                                    <p:anim to="0" calcmode="lin" valueType="num">
                                      <p:cBhvr>
                                        <p:cTn id="27" dur="500" decel="100000" fill="hold">
                                          <p:stCondLst>
                                            <p:cond delay="0"/>
                                          </p:stCondLst>
                                        </p:cTn>
                                        <p:tgtEl>
                                          <p:spTgt spid="9">
                                            <p:txEl>
                                              <p:pRg st="1" end="1"/>
                                            </p:txEl>
                                          </p:spTgt>
                                        </p:tgtEl>
                                        <p:attrNameLst>
                                          <p:attrName>ppt_y</p:attrName>
                                        </p:attrNameLst>
                                      </p:cBhvr>
                                      <p:tavLst>
                                        <p:tav tm="0">
                                          <p:val>
                                            <p:strVal val="ppt_y+0.02"/>
                                          </p:val>
                                        </p:tav>
                                        <p:tav tm="100000">
                                          <p:val>
                                            <p:strVal val="#ppt_y"/>
                                          </p:val>
                                        </p:tav>
                                      </p:tavLst>
                                    </p:anim>
                                    <p:animEffect transition="in" filter="fade">
                                      <p:cBhvr>
                                        <p:cTn id="28" dur="500">
                                          <p:stCondLst>
                                            <p:cond delay="0"/>
                                          </p:stCondLst>
                                        </p:cTn>
                                        <p:tgtEl>
                                          <p:spTgt spid="9">
                                            <p:txEl>
                                              <p:pRg st="1" end="1"/>
                                            </p:txEl>
                                          </p:spTgt>
                                        </p:tgtEl>
                                      </p:cBhvr>
                                    </p:animEffect>
                                    <p:animScale>
                                      <p:cBhvr>
                                        <p:cTn id="29" dur="500" decel="100000" fill="hold">
                                          <p:stCondLst>
                                            <p:cond delay="0"/>
                                          </p:stCondLst>
                                        </p:cTn>
                                        <p:tgtEl>
                                          <p:spTgt spid="9">
                                            <p:txEl>
                                              <p:pRg st="1" end="1"/>
                                            </p:txEl>
                                          </p:spTgt>
                                        </p:tgtEl>
                                      </p:cBhvr>
                                      <p:by x="100000" y="100000"/>
                                      <p:from x="110000" y="110000"/>
                                      <p:to x="100000" y="100000"/>
                                    </p:animScale>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iterate type="wd">
                                    <p:tmPct val="10000"/>
                                  </p:iterate>
                                  <p:childTnLst>
                                    <p:set>
                                      <p:cBhvr>
                                        <p:cTn id="33" dur="1" fill="hold">
                                          <p:stCondLst>
                                            <p:cond delay="0"/>
                                          </p:stCondLst>
                                        </p:cTn>
                                        <p:tgtEl>
                                          <p:spTgt spid="9">
                                            <p:txEl>
                                              <p:pRg st="2" end="2"/>
                                            </p:txEl>
                                          </p:spTgt>
                                        </p:tgtEl>
                                        <p:attrNameLst>
                                          <p:attrName>style.visibility</p:attrName>
                                        </p:attrNameLst>
                                      </p:cBhvr>
                                      <p:to>
                                        <p:strVal val="visible"/>
                                      </p:to>
                                    </p:set>
                                    <p:anim to="0" calcmode="lin" valueType="num">
                                      <p:cBhvr>
                                        <p:cTn id="34" dur="500" decel="100000" fill="hold">
                                          <p:stCondLst>
                                            <p:cond delay="0"/>
                                          </p:stCondLst>
                                        </p:cTn>
                                        <p:tgtEl>
                                          <p:spTgt spid="9">
                                            <p:txEl>
                                              <p:pRg st="2" end="2"/>
                                            </p:txEl>
                                          </p:spTgt>
                                        </p:tgtEl>
                                        <p:attrNameLst>
                                          <p:attrName>ppt_y</p:attrName>
                                        </p:attrNameLst>
                                      </p:cBhvr>
                                      <p:tavLst>
                                        <p:tav tm="0">
                                          <p:val>
                                            <p:strVal val="ppt_y+0.02"/>
                                          </p:val>
                                        </p:tav>
                                        <p:tav tm="100000">
                                          <p:val>
                                            <p:strVal val="#ppt_y"/>
                                          </p:val>
                                        </p:tav>
                                      </p:tavLst>
                                    </p:anim>
                                    <p:animEffect transition="in" filter="fade">
                                      <p:cBhvr>
                                        <p:cTn id="35" dur="500">
                                          <p:stCondLst>
                                            <p:cond delay="0"/>
                                          </p:stCondLst>
                                        </p:cTn>
                                        <p:tgtEl>
                                          <p:spTgt spid="9">
                                            <p:txEl>
                                              <p:pRg st="2" end="2"/>
                                            </p:txEl>
                                          </p:spTgt>
                                        </p:tgtEl>
                                      </p:cBhvr>
                                    </p:animEffect>
                                    <p:animScale>
                                      <p:cBhvr>
                                        <p:cTn id="36" dur="500" decel="100000" fill="hold">
                                          <p:stCondLst>
                                            <p:cond delay="0"/>
                                          </p:stCondLst>
                                        </p:cTn>
                                        <p:tgtEl>
                                          <p:spTgt spid="9">
                                            <p:txEl>
                                              <p:pRg st="2" end="2"/>
                                            </p:txEl>
                                          </p:spTgt>
                                        </p:tgtEl>
                                      </p:cBhvr>
                                      <p:by x="100000" y="100000"/>
                                      <p:from x="110000" y="110000"/>
                                      <p:to x="100000" y="100000"/>
                                    </p:animScale>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7">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wipe(left)">
                                      <p:cBhvr>
                                        <p:cTn id="45" dur="500"/>
                                        <p:tgtEl>
                                          <p:spTgt spid="46"/>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5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8"/>
                                        </p:tgtEl>
                                        <p:attrNameLst>
                                          <p:attrName>style.visibility</p:attrName>
                                        </p:attrNameLst>
                                      </p:cBhvr>
                                      <p:to>
                                        <p:strVal val="visible"/>
                                      </p:to>
                                    </p:set>
                                    <p:animEffect transition="in" filter="fade">
                                      <p:cBhvr>
                                        <p:cTn id="54" dur="500"/>
                                        <p:tgtEl>
                                          <p:spTgt spid="4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500"/>
                                        <p:tgtEl>
                                          <p:spTgt spid="4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55"/>
                                        </p:tgtEl>
                                        <p:attrNameLst>
                                          <p:attrName>style.visibility</p:attrName>
                                        </p:attrNameLst>
                                      </p:cBhvr>
                                      <p:to>
                                        <p:strVal val="visible"/>
                                      </p:to>
                                    </p:set>
                                    <p:animEffect transition="in" filter="wipe(left)">
                                      <p:cBhvr>
                                        <p:cTn id="62" dur="500"/>
                                        <p:tgtEl>
                                          <p:spTgt spid="5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wipe(left)">
                                      <p:cBhvr>
                                        <p:cTn id="67" dur="500"/>
                                        <p:tgtEl>
                                          <p:spTgt spid="5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2" fill="hold" nodeType="clickEffect">
                                  <p:stCondLst>
                                    <p:cond delay="0"/>
                                  </p:stCondLst>
                                  <p:childTnLst>
                                    <p:set>
                                      <p:cBhvr>
                                        <p:cTn id="71" dur="1" fill="hold">
                                          <p:stCondLst>
                                            <p:cond delay="0"/>
                                          </p:stCondLst>
                                        </p:cTn>
                                        <p:tgtEl>
                                          <p:spTgt spid="61"/>
                                        </p:tgtEl>
                                        <p:attrNameLst>
                                          <p:attrName>style.visibility</p:attrName>
                                        </p:attrNameLst>
                                      </p:cBhvr>
                                      <p:to>
                                        <p:strVal val="visible"/>
                                      </p:to>
                                    </p:set>
                                    <p:animEffect transition="in" filter="wipe(right)">
                                      <p:cBhvr>
                                        <p:cTn id="72" dur="500"/>
                                        <p:tgtEl>
                                          <p:spTgt spid="6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62"/>
                                        </p:tgtEl>
                                        <p:attrNameLst>
                                          <p:attrName>style.visibility</p:attrName>
                                        </p:attrNameLst>
                                      </p:cBhvr>
                                      <p:to>
                                        <p:strVal val="visible"/>
                                      </p:to>
                                    </p:set>
                                    <p:animEffect transition="in" filter="fade">
                                      <p:cBhvr>
                                        <p:cTn id="77" dur="500"/>
                                        <p:tgtEl>
                                          <p:spTgt spid="62"/>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54"/>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51"/>
                                        </p:tgtEl>
                                        <p:attrNameLst>
                                          <p:attrName>style.visibility</p:attrName>
                                        </p:attrNameLst>
                                      </p:cBhvr>
                                      <p:to>
                                        <p:strVal val="visible"/>
                                      </p:to>
                                    </p:set>
                                    <p:animEffect transition="in" filter="wipe(left)">
                                      <p:cBhvr>
                                        <p:cTn id="86" dur="500"/>
                                        <p:tgtEl>
                                          <p:spTgt spid="51"/>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53"/>
                                        </p:tgtEl>
                                        <p:attrNameLst>
                                          <p:attrName>style.visibility</p:attrName>
                                        </p:attrNameLst>
                                      </p:cBhvr>
                                      <p:to>
                                        <p:strVal val="visible"/>
                                      </p:to>
                                    </p:set>
                                    <p:animEffect transition="in" filter="fade">
                                      <p:cBhvr>
                                        <p:cTn id="91" dur="500"/>
                                        <p:tgtEl>
                                          <p:spTgt spid="53"/>
                                        </p:tgtEl>
                                      </p:cBhvr>
                                    </p:animEffect>
                                  </p:childTnLst>
                                </p:cTn>
                              </p:par>
                            </p:childTnLst>
                          </p:cTn>
                        </p:par>
                      </p:childTnLst>
                    </p:cTn>
                  </p:par>
                  <p:par>
                    <p:cTn id="92" fill="hold">
                      <p:stCondLst>
                        <p:cond delay="indefinite"/>
                      </p:stCondLst>
                      <p:childTnLst>
                        <p:par>
                          <p:cTn id="93" fill="hold">
                            <p:stCondLst>
                              <p:cond delay="0"/>
                            </p:stCondLst>
                            <p:childTnLst>
                              <p:par>
                                <p:cTn id="94" presetID="53" presetClass="entr" presetSubtype="16" fill="hold" nodeType="clickEffect">
                                  <p:stCondLst>
                                    <p:cond delay="0"/>
                                  </p:stCondLst>
                                  <p:childTnLst>
                                    <p:set>
                                      <p:cBhvr>
                                        <p:cTn id="95" dur="1" fill="hold">
                                          <p:stCondLst>
                                            <p:cond delay="0"/>
                                          </p:stCondLst>
                                        </p:cTn>
                                        <p:tgtEl>
                                          <p:spTgt spid="57"/>
                                        </p:tgtEl>
                                        <p:attrNameLst>
                                          <p:attrName>style.visibility</p:attrName>
                                        </p:attrNameLst>
                                      </p:cBhvr>
                                      <p:to>
                                        <p:strVal val="visible"/>
                                      </p:to>
                                    </p:set>
                                    <p:anim calcmode="lin" valueType="num">
                                      <p:cBhvr>
                                        <p:cTn id="96" dur="500" fill="hold"/>
                                        <p:tgtEl>
                                          <p:spTgt spid="57"/>
                                        </p:tgtEl>
                                        <p:attrNameLst>
                                          <p:attrName>ppt_w</p:attrName>
                                        </p:attrNameLst>
                                      </p:cBhvr>
                                      <p:tavLst>
                                        <p:tav tm="0">
                                          <p:val>
                                            <p:fltVal val="0"/>
                                          </p:val>
                                        </p:tav>
                                        <p:tav tm="100000">
                                          <p:val>
                                            <p:strVal val="#ppt_w"/>
                                          </p:val>
                                        </p:tav>
                                      </p:tavLst>
                                    </p:anim>
                                    <p:anim calcmode="lin" valueType="num">
                                      <p:cBhvr>
                                        <p:cTn id="97" dur="500" fill="hold"/>
                                        <p:tgtEl>
                                          <p:spTgt spid="57"/>
                                        </p:tgtEl>
                                        <p:attrNameLst>
                                          <p:attrName>ppt_h</p:attrName>
                                        </p:attrNameLst>
                                      </p:cBhvr>
                                      <p:tavLst>
                                        <p:tav tm="0">
                                          <p:val>
                                            <p:fltVal val="0"/>
                                          </p:val>
                                        </p:tav>
                                        <p:tav tm="100000">
                                          <p:val>
                                            <p:strVal val="#ppt_h"/>
                                          </p:val>
                                        </p:tav>
                                      </p:tavLst>
                                    </p:anim>
                                    <p:animEffect transition="in" filter="fade">
                                      <p:cBhvr>
                                        <p:cTn id="98" dur="500"/>
                                        <p:tgtEl>
                                          <p:spTgt spid="57"/>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52"/>
                                        </p:tgtEl>
                                        <p:attrNameLst>
                                          <p:attrName>style.visibility</p:attrName>
                                        </p:attrNameLst>
                                      </p:cBhvr>
                                      <p:to>
                                        <p:strVal val="visible"/>
                                      </p:to>
                                    </p:set>
                                    <p:animEffect transition="in" filter="fade">
                                      <p:cBhvr>
                                        <p:cTn id="103" dur="500"/>
                                        <p:tgtEl>
                                          <p:spTgt spid="52"/>
                                        </p:tgtEl>
                                      </p:cBhvr>
                                    </p:animEffect>
                                  </p:childTnLst>
                                </p:cTn>
                              </p:par>
                            </p:childTnLst>
                          </p:cTn>
                        </p:par>
                      </p:childTnLst>
                    </p:cTn>
                  </p:par>
                  <p:par>
                    <p:cTn id="104" fill="hold">
                      <p:stCondLst>
                        <p:cond delay="indefinite"/>
                      </p:stCondLst>
                      <p:childTnLst>
                        <p:par>
                          <p:cTn id="105" fill="hold">
                            <p:stCondLst>
                              <p:cond delay="0"/>
                            </p:stCondLst>
                            <p:childTnLst>
                              <p:par>
                                <p:cTn id="106" presetID="16" presetClass="entr" presetSubtype="21" fill="hold" grpId="0" nodeType="clickEffect">
                                  <p:stCondLst>
                                    <p:cond delay="0"/>
                                  </p:stCondLst>
                                  <p:childTnLst>
                                    <p:set>
                                      <p:cBhvr>
                                        <p:cTn id="107" dur="1" fill="hold">
                                          <p:stCondLst>
                                            <p:cond delay="0"/>
                                          </p:stCondLst>
                                        </p:cTn>
                                        <p:tgtEl>
                                          <p:spTgt spid="60"/>
                                        </p:tgtEl>
                                        <p:attrNameLst>
                                          <p:attrName>style.visibility</p:attrName>
                                        </p:attrNameLst>
                                      </p:cBhvr>
                                      <p:to>
                                        <p:strVal val="visible"/>
                                      </p:to>
                                    </p:set>
                                    <p:animEffect transition="in" filter="barn(inVertical)">
                                      <p:cBhvr>
                                        <p:cTn id="108"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99" grpId="0"/>
      <p:bldP spid="9" grpId="0" uiExpand="1" build="p"/>
      <p:bldP spid="48" grpId="0"/>
      <p:bldP spid="49" grpId="0"/>
      <p:bldP spid="50" grpId="0"/>
      <p:bldP spid="52" grpId="0"/>
      <p:bldP spid="53" grpId="0"/>
      <p:bldP spid="54" grpId="0"/>
      <p:bldP spid="56" grpId="0"/>
      <p:bldP spid="60" grpId="0" animBg="1"/>
      <p:bldP spid="6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28" name="PA-矩形 4"/>
          <p:cNvSpPr>
            <a:spLocks noChangeArrowheads="1"/>
          </p:cNvSpPr>
          <p:nvPr>
            <p:custDataLst>
              <p:tags r:id="rId2"/>
            </p:custDataLst>
          </p:nvPr>
        </p:nvSpPr>
        <p:spPr bwMode="auto">
          <a:xfrm>
            <a:off x="1416312" y="1379665"/>
            <a:ext cx="9570216" cy="4369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200000"/>
              </a:lnSpc>
              <a:spcAft>
                <a:spcPts val="600"/>
              </a:spcAft>
              <a:buClr>
                <a:srgbClr val="15449F"/>
              </a:buClr>
              <a:buFont typeface="Wingdings" panose="05000000000000000000" pitchFamily="2" charset="2"/>
              <a:buChar char="l"/>
              <a:defRPr/>
            </a:pPr>
            <a:r>
              <a:rPr lang="zh-CN" altLang="en-US" sz="2400" dirty="0">
                <a:solidFill>
                  <a:srgbClr val="FF0000"/>
                </a:solidFill>
                <a:latin typeface="方正正大黑简体" panose="02000000000000000000" pitchFamily="2" charset="-122"/>
                <a:ea typeface="方正正大黑简体" panose="02000000000000000000" pitchFamily="2" charset="-122"/>
              </a:rPr>
              <a:t>明文传输</a:t>
            </a:r>
            <a:endParaRPr lang="zh-CN" altLang="en-US" sz="2400" dirty="0">
              <a:solidFill>
                <a:srgbClr val="FF0000"/>
              </a:solidFill>
              <a:latin typeface="方正正大黑简体" panose="02000000000000000000" pitchFamily="2" charset="-122"/>
              <a:ea typeface="方正正大黑简体" panose="02000000000000000000" pitchFamily="2" charset="-122"/>
            </a:endParaRPr>
          </a:p>
          <a:p>
            <a:pPr marL="1332230" lvl="2" indent="-342900">
              <a:lnSpc>
                <a:spcPct val="200000"/>
              </a:lnSpc>
              <a:spcAft>
                <a:spcPts val="600"/>
              </a:spcAft>
              <a:buClr>
                <a:srgbClr val="15449F"/>
              </a:buClr>
              <a:buFont typeface="Wingdings" panose="05000000000000000000" pitchFamily="2" charset="2"/>
              <a:buChar char="ü"/>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登录用户名、密码以及传输内容都明文传输，易被窃听</a:t>
            </a:r>
            <a:endPar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914400" lvl="2" indent="-342900">
              <a:lnSpc>
                <a:spcPct val="200000"/>
              </a:lnSpc>
              <a:spcAft>
                <a:spcPts val="600"/>
              </a:spcAft>
              <a:buClr>
                <a:srgbClr val="15449F"/>
              </a:buClr>
              <a:buFont typeface="Wingdings" panose="05000000000000000000" pitchFamily="2" charset="2"/>
              <a:buChar char="l"/>
              <a:defRPr/>
            </a:pPr>
            <a:r>
              <a:rPr lang="zh-CN" altLang="en-US" sz="2400" dirty="0">
                <a:solidFill>
                  <a:srgbClr val="FF0000"/>
                </a:solidFill>
                <a:latin typeface="方正正大黑简体" panose="02000000000000000000" pitchFamily="2" charset="-122"/>
                <a:ea typeface="方正正大黑简体" panose="02000000000000000000" pitchFamily="2" charset="-122"/>
              </a:rPr>
              <a:t>地址端口信息在应用层协议命令中出现</a:t>
            </a:r>
            <a:endParaRPr lang="en-US" altLang="zh-CN" sz="2400" dirty="0">
              <a:solidFill>
                <a:srgbClr val="FF0000"/>
              </a:solidFill>
              <a:latin typeface="方正正大黑简体" panose="02000000000000000000" pitchFamily="2" charset="-122"/>
              <a:ea typeface="方正正大黑简体" panose="02000000000000000000" pitchFamily="2" charset="-122"/>
            </a:endParaRPr>
          </a:p>
          <a:p>
            <a:pPr marL="1332230" lvl="2" indent="-342900">
              <a:lnSpc>
                <a:spcPct val="200000"/>
              </a:lnSpc>
              <a:spcAft>
                <a:spcPts val="600"/>
              </a:spcAft>
              <a:buClr>
                <a:srgbClr val="15449F"/>
              </a:buClr>
              <a:buFont typeface="Wingdings" panose="05000000000000000000" pitchFamily="2" charset="2"/>
              <a:buChar char="ü"/>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构造一个</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ARP</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响应包并发送给主机</a:t>
            </a:r>
            <a:endPar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914400" lvl="2" indent="-342900">
              <a:lnSpc>
                <a:spcPct val="200000"/>
              </a:lnSpc>
              <a:spcAft>
                <a:spcPts val="600"/>
              </a:spcAft>
              <a:buClr>
                <a:srgbClr val="15449F"/>
              </a:buClr>
              <a:buFont typeface="Wingdings" panose="05000000000000000000" pitchFamily="2" charset="2"/>
              <a:buChar char="l"/>
              <a:defRPr/>
            </a:pPr>
            <a:r>
              <a:rPr lang="zh-CN" altLang="en-US" sz="2400" dirty="0">
                <a:solidFill>
                  <a:srgbClr val="FF0000"/>
                </a:solidFill>
                <a:latin typeface="方正正大黑简体" panose="02000000000000000000" pitchFamily="2" charset="-122"/>
                <a:ea typeface="方正正大黑简体" panose="02000000000000000000" pitchFamily="2" charset="-122"/>
              </a:rPr>
              <a:t>两种方向的数据连接</a:t>
            </a:r>
            <a:endParaRPr lang="en-US" altLang="zh-CN" sz="2400" dirty="0">
              <a:solidFill>
                <a:srgbClr val="FF0000"/>
              </a:solidFill>
              <a:latin typeface="方正正大黑简体" panose="02000000000000000000" pitchFamily="2" charset="-122"/>
              <a:ea typeface="方正正大黑简体" panose="02000000000000000000" pitchFamily="2" charset="-122"/>
            </a:endParaRPr>
          </a:p>
          <a:p>
            <a:pPr marL="1332230" lvl="2" indent="-342900">
              <a:lnSpc>
                <a:spcPct val="200000"/>
              </a:lnSpc>
              <a:spcAft>
                <a:spcPts val="600"/>
              </a:spcAft>
              <a:buClr>
                <a:srgbClr val="15449F"/>
              </a:buClr>
              <a:buFont typeface="Wingdings" panose="05000000000000000000" pitchFamily="2" charset="2"/>
              <a:buChar char="ü"/>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访问控制设备可能需要开放从外到内的访问策略，造成安全隐患</a:t>
            </a:r>
            <a:endPar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17" name="文本框 16"/>
          <p:cNvSpPr txBox="1"/>
          <p:nvPr/>
        </p:nvSpPr>
        <p:spPr>
          <a:xfrm>
            <a:off x="4388709" y="652319"/>
            <a:ext cx="3845605"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FTP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的安全性问题</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17"/>
                                        </p:tgtEl>
                                        <p:attrNameLst>
                                          <p:attrName>style.visibility</p:attrName>
                                        </p:attrNameLst>
                                      </p:cBhvr>
                                      <p:to>
                                        <p:strVal val="visible"/>
                                      </p:to>
                                    </p:set>
                                    <p:animEffect transition="in" filter="fade">
                                      <p:cBhvr>
                                        <p:cTn id="7" dur="500">
                                          <p:stCondLst>
                                            <p:cond delay="0"/>
                                          </p:stCondLst>
                                        </p:cTn>
                                        <p:tgtEl>
                                          <p:spTgt spid="17"/>
                                        </p:tgtEl>
                                      </p:cBhvr>
                                    </p:animEffect>
                                    <p:set>
                                      <p:cBhvr>
                                        <p:cTn id="8" dur="500" fill="hold">
                                          <p:stCondLst>
                                            <p:cond delay="500"/>
                                          </p:stCondLst>
                                        </p:cTn>
                                        <p:tgtEl>
                                          <p:spTgt spid="17"/>
                                        </p:tgtEl>
                                        <p:attrNameLst>
                                          <p:attrName>style.visibility</p:attrName>
                                        </p:attrNameLst>
                                      </p:cBhvr>
                                      <p:to>
                                        <p:strVal val="visible"/>
                                      </p:to>
                                    </p:set>
                                    <p:anim to="0" calcmode="lin" valueType="num">
                                      <p:cBhvr>
                                        <p:cTn id="9" dur="1000" decel="100000" fill="hold">
                                          <p:stCondLst>
                                            <p:cond delay="0"/>
                                          </p:stCondLst>
                                        </p:cTn>
                                        <p:tgtEl>
                                          <p:spTgt spid="17"/>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iterate type="wd">
                                    <p:tmPct val="10000"/>
                                  </p:iterate>
                                  <p:childTnLst>
                                    <p:set>
                                      <p:cBhvr>
                                        <p:cTn id="13" dur="1" fill="hold">
                                          <p:stCondLst>
                                            <p:cond delay="0"/>
                                          </p:stCondLst>
                                        </p:cTn>
                                        <p:tgtEl>
                                          <p:spTgt spid="28">
                                            <p:txEl>
                                              <p:pRg st="0" end="0"/>
                                            </p:txEl>
                                          </p:spTgt>
                                        </p:tgtEl>
                                        <p:attrNameLst>
                                          <p:attrName>style.visibility</p:attrName>
                                        </p:attrNameLst>
                                      </p:cBhvr>
                                      <p:to>
                                        <p:strVal val="visible"/>
                                      </p:to>
                                    </p:set>
                                    <p:anim to="0" calcmode="lin" valueType="num">
                                      <p:cBhvr>
                                        <p:cTn id="14" dur="500" decel="100000" fill="hold">
                                          <p:stCondLst>
                                            <p:cond delay="0"/>
                                          </p:stCondLst>
                                        </p:cTn>
                                        <p:tgtEl>
                                          <p:spTgt spid="28">
                                            <p:txEl>
                                              <p:pRg st="0" end="0"/>
                                            </p:txEl>
                                          </p:spTgt>
                                        </p:tgtEl>
                                        <p:attrNameLst>
                                          <p:attrName>ppt_y</p:attrName>
                                        </p:attrNameLst>
                                      </p:cBhvr>
                                      <p:tavLst>
                                        <p:tav tm="0">
                                          <p:val>
                                            <p:strVal val="ppt_y+0.02"/>
                                          </p:val>
                                        </p:tav>
                                        <p:tav tm="100000">
                                          <p:val>
                                            <p:strVal val="#ppt_y"/>
                                          </p:val>
                                        </p:tav>
                                      </p:tavLst>
                                    </p:anim>
                                    <p:animEffect transition="in" filter="fade">
                                      <p:cBhvr>
                                        <p:cTn id="15" dur="500">
                                          <p:stCondLst>
                                            <p:cond delay="0"/>
                                          </p:stCondLst>
                                        </p:cTn>
                                        <p:tgtEl>
                                          <p:spTgt spid="28">
                                            <p:txEl>
                                              <p:pRg st="0" end="0"/>
                                            </p:txEl>
                                          </p:spTgt>
                                        </p:tgtEl>
                                      </p:cBhvr>
                                    </p:animEffect>
                                    <p:animScale>
                                      <p:cBhvr>
                                        <p:cTn id="16" dur="500" decel="100000" fill="hold">
                                          <p:stCondLst>
                                            <p:cond delay="0"/>
                                          </p:stCondLst>
                                        </p:cTn>
                                        <p:tgtEl>
                                          <p:spTgt spid="28">
                                            <p:txEl>
                                              <p:pRg st="0" end="0"/>
                                            </p:txEl>
                                          </p:spTgt>
                                        </p:tgtEl>
                                      </p:cBhvr>
                                      <p:by x="100000" y="100000"/>
                                      <p:from x="110000" y="110000"/>
                                      <p:to x="100000" y="100000"/>
                                    </p:animScale>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iterate type="wd">
                                    <p:tmPct val="10000"/>
                                  </p:iterate>
                                  <p:childTnLst>
                                    <p:set>
                                      <p:cBhvr>
                                        <p:cTn id="20" dur="1" fill="hold">
                                          <p:stCondLst>
                                            <p:cond delay="0"/>
                                          </p:stCondLst>
                                        </p:cTn>
                                        <p:tgtEl>
                                          <p:spTgt spid="28">
                                            <p:txEl>
                                              <p:pRg st="1" end="1"/>
                                            </p:txEl>
                                          </p:spTgt>
                                        </p:tgtEl>
                                        <p:attrNameLst>
                                          <p:attrName>style.visibility</p:attrName>
                                        </p:attrNameLst>
                                      </p:cBhvr>
                                      <p:to>
                                        <p:strVal val="visible"/>
                                      </p:to>
                                    </p:set>
                                    <p:anim to="0" calcmode="lin" valueType="num">
                                      <p:cBhvr>
                                        <p:cTn id="21" dur="500" decel="100000" fill="hold">
                                          <p:stCondLst>
                                            <p:cond delay="0"/>
                                          </p:stCondLst>
                                        </p:cTn>
                                        <p:tgtEl>
                                          <p:spTgt spid="28">
                                            <p:txEl>
                                              <p:pRg st="1" end="1"/>
                                            </p:txEl>
                                          </p:spTgt>
                                        </p:tgtEl>
                                        <p:attrNameLst>
                                          <p:attrName>ppt_y</p:attrName>
                                        </p:attrNameLst>
                                      </p:cBhvr>
                                      <p:tavLst>
                                        <p:tav tm="0">
                                          <p:val>
                                            <p:strVal val="ppt_y+0.02"/>
                                          </p:val>
                                        </p:tav>
                                        <p:tav tm="100000">
                                          <p:val>
                                            <p:strVal val="#ppt_y"/>
                                          </p:val>
                                        </p:tav>
                                      </p:tavLst>
                                    </p:anim>
                                    <p:animEffect transition="in" filter="fade">
                                      <p:cBhvr>
                                        <p:cTn id="22" dur="500">
                                          <p:stCondLst>
                                            <p:cond delay="0"/>
                                          </p:stCondLst>
                                        </p:cTn>
                                        <p:tgtEl>
                                          <p:spTgt spid="28">
                                            <p:txEl>
                                              <p:pRg st="1" end="1"/>
                                            </p:txEl>
                                          </p:spTgt>
                                        </p:tgtEl>
                                      </p:cBhvr>
                                    </p:animEffect>
                                    <p:animScale>
                                      <p:cBhvr>
                                        <p:cTn id="23" dur="500" decel="100000" fill="hold">
                                          <p:stCondLst>
                                            <p:cond delay="0"/>
                                          </p:stCondLst>
                                        </p:cTn>
                                        <p:tgtEl>
                                          <p:spTgt spid="28">
                                            <p:txEl>
                                              <p:pRg st="1" end="1"/>
                                            </p:txEl>
                                          </p:spTgt>
                                        </p:tgtEl>
                                      </p:cBhvr>
                                      <p:by x="100000" y="100000"/>
                                      <p:from x="110000" y="110000"/>
                                      <p:to x="100000" y="100000"/>
                                    </p:animScale>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iterate type="wd">
                                    <p:tmPct val="10000"/>
                                  </p:iterate>
                                  <p:childTnLst>
                                    <p:set>
                                      <p:cBhvr>
                                        <p:cTn id="27" dur="1" fill="hold">
                                          <p:stCondLst>
                                            <p:cond delay="0"/>
                                          </p:stCondLst>
                                        </p:cTn>
                                        <p:tgtEl>
                                          <p:spTgt spid="28">
                                            <p:txEl>
                                              <p:pRg st="2" end="2"/>
                                            </p:txEl>
                                          </p:spTgt>
                                        </p:tgtEl>
                                        <p:attrNameLst>
                                          <p:attrName>style.visibility</p:attrName>
                                        </p:attrNameLst>
                                      </p:cBhvr>
                                      <p:to>
                                        <p:strVal val="visible"/>
                                      </p:to>
                                    </p:set>
                                    <p:anim to="0" calcmode="lin" valueType="num">
                                      <p:cBhvr>
                                        <p:cTn id="28" dur="500" decel="100000" fill="hold">
                                          <p:stCondLst>
                                            <p:cond delay="0"/>
                                          </p:stCondLst>
                                        </p:cTn>
                                        <p:tgtEl>
                                          <p:spTgt spid="28">
                                            <p:txEl>
                                              <p:pRg st="2" end="2"/>
                                            </p:txEl>
                                          </p:spTgt>
                                        </p:tgtEl>
                                        <p:attrNameLst>
                                          <p:attrName>ppt_y</p:attrName>
                                        </p:attrNameLst>
                                      </p:cBhvr>
                                      <p:tavLst>
                                        <p:tav tm="0">
                                          <p:val>
                                            <p:strVal val="ppt_y+0.02"/>
                                          </p:val>
                                        </p:tav>
                                        <p:tav tm="100000">
                                          <p:val>
                                            <p:strVal val="#ppt_y"/>
                                          </p:val>
                                        </p:tav>
                                      </p:tavLst>
                                    </p:anim>
                                    <p:animEffect transition="in" filter="fade">
                                      <p:cBhvr>
                                        <p:cTn id="29" dur="500">
                                          <p:stCondLst>
                                            <p:cond delay="0"/>
                                          </p:stCondLst>
                                        </p:cTn>
                                        <p:tgtEl>
                                          <p:spTgt spid="28">
                                            <p:txEl>
                                              <p:pRg st="2" end="2"/>
                                            </p:txEl>
                                          </p:spTgt>
                                        </p:tgtEl>
                                      </p:cBhvr>
                                    </p:animEffect>
                                    <p:animScale>
                                      <p:cBhvr>
                                        <p:cTn id="30" dur="500" decel="100000" fill="hold">
                                          <p:stCondLst>
                                            <p:cond delay="0"/>
                                          </p:stCondLst>
                                        </p:cTn>
                                        <p:tgtEl>
                                          <p:spTgt spid="28">
                                            <p:txEl>
                                              <p:pRg st="2" end="2"/>
                                            </p:txEl>
                                          </p:spTgt>
                                        </p:tgtEl>
                                      </p:cBhvr>
                                      <p:by x="100000" y="100000"/>
                                      <p:from x="110000" y="110000"/>
                                      <p:to x="100000" y="100000"/>
                                    </p:animScale>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iterate type="wd">
                                    <p:tmPct val="10000"/>
                                  </p:iterate>
                                  <p:childTnLst>
                                    <p:set>
                                      <p:cBhvr>
                                        <p:cTn id="34" dur="1" fill="hold">
                                          <p:stCondLst>
                                            <p:cond delay="0"/>
                                          </p:stCondLst>
                                        </p:cTn>
                                        <p:tgtEl>
                                          <p:spTgt spid="28">
                                            <p:txEl>
                                              <p:pRg st="3" end="3"/>
                                            </p:txEl>
                                          </p:spTgt>
                                        </p:tgtEl>
                                        <p:attrNameLst>
                                          <p:attrName>style.visibility</p:attrName>
                                        </p:attrNameLst>
                                      </p:cBhvr>
                                      <p:to>
                                        <p:strVal val="visible"/>
                                      </p:to>
                                    </p:set>
                                    <p:anim to="0" calcmode="lin" valueType="num">
                                      <p:cBhvr>
                                        <p:cTn id="35" dur="500" decel="100000" fill="hold">
                                          <p:stCondLst>
                                            <p:cond delay="0"/>
                                          </p:stCondLst>
                                        </p:cTn>
                                        <p:tgtEl>
                                          <p:spTgt spid="28">
                                            <p:txEl>
                                              <p:pRg st="3" end="3"/>
                                            </p:txEl>
                                          </p:spTgt>
                                        </p:tgtEl>
                                        <p:attrNameLst>
                                          <p:attrName>ppt_y</p:attrName>
                                        </p:attrNameLst>
                                      </p:cBhvr>
                                      <p:tavLst>
                                        <p:tav tm="0">
                                          <p:val>
                                            <p:strVal val="ppt_y+0.02"/>
                                          </p:val>
                                        </p:tav>
                                        <p:tav tm="100000">
                                          <p:val>
                                            <p:strVal val="#ppt_y"/>
                                          </p:val>
                                        </p:tav>
                                      </p:tavLst>
                                    </p:anim>
                                    <p:animEffect transition="in" filter="fade">
                                      <p:cBhvr>
                                        <p:cTn id="36" dur="500">
                                          <p:stCondLst>
                                            <p:cond delay="0"/>
                                          </p:stCondLst>
                                        </p:cTn>
                                        <p:tgtEl>
                                          <p:spTgt spid="28">
                                            <p:txEl>
                                              <p:pRg st="3" end="3"/>
                                            </p:txEl>
                                          </p:spTgt>
                                        </p:tgtEl>
                                      </p:cBhvr>
                                    </p:animEffect>
                                    <p:animScale>
                                      <p:cBhvr>
                                        <p:cTn id="37" dur="500" decel="100000" fill="hold">
                                          <p:stCondLst>
                                            <p:cond delay="0"/>
                                          </p:stCondLst>
                                        </p:cTn>
                                        <p:tgtEl>
                                          <p:spTgt spid="28">
                                            <p:txEl>
                                              <p:pRg st="3" end="3"/>
                                            </p:txEl>
                                          </p:spTgt>
                                        </p:tgtEl>
                                      </p:cBhvr>
                                      <p:by x="100000" y="100000"/>
                                      <p:from x="110000" y="110000"/>
                                      <p:to x="100000" y="100000"/>
                                    </p:animScale>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iterate type="wd">
                                    <p:tmPct val="10000"/>
                                  </p:iterate>
                                  <p:childTnLst>
                                    <p:set>
                                      <p:cBhvr>
                                        <p:cTn id="41" dur="1" fill="hold">
                                          <p:stCondLst>
                                            <p:cond delay="0"/>
                                          </p:stCondLst>
                                        </p:cTn>
                                        <p:tgtEl>
                                          <p:spTgt spid="28">
                                            <p:txEl>
                                              <p:pRg st="4" end="4"/>
                                            </p:txEl>
                                          </p:spTgt>
                                        </p:tgtEl>
                                        <p:attrNameLst>
                                          <p:attrName>style.visibility</p:attrName>
                                        </p:attrNameLst>
                                      </p:cBhvr>
                                      <p:to>
                                        <p:strVal val="visible"/>
                                      </p:to>
                                    </p:set>
                                    <p:anim to="0" calcmode="lin" valueType="num">
                                      <p:cBhvr>
                                        <p:cTn id="42" dur="500" decel="100000" fill="hold">
                                          <p:stCondLst>
                                            <p:cond delay="0"/>
                                          </p:stCondLst>
                                        </p:cTn>
                                        <p:tgtEl>
                                          <p:spTgt spid="28">
                                            <p:txEl>
                                              <p:pRg st="4" end="4"/>
                                            </p:txEl>
                                          </p:spTgt>
                                        </p:tgtEl>
                                        <p:attrNameLst>
                                          <p:attrName>ppt_y</p:attrName>
                                        </p:attrNameLst>
                                      </p:cBhvr>
                                      <p:tavLst>
                                        <p:tav tm="0">
                                          <p:val>
                                            <p:strVal val="ppt_y+0.02"/>
                                          </p:val>
                                        </p:tav>
                                        <p:tav tm="100000">
                                          <p:val>
                                            <p:strVal val="#ppt_y"/>
                                          </p:val>
                                        </p:tav>
                                      </p:tavLst>
                                    </p:anim>
                                    <p:animEffect transition="in" filter="fade">
                                      <p:cBhvr>
                                        <p:cTn id="43" dur="500">
                                          <p:stCondLst>
                                            <p:cond delay="0"/>
                                          </p:stCondLst>
                                        </p:cTn>
                                        <p:tgtEl>
                                          <p:spTgt spid="28">
                                            <p:txEl>
                                              <p:pRg st="4" end="4"/>
                                            </p:txEl>
                                          </p:spTgt>
                                        </p:tgtEl>
                                      </p:cBhvr>
                                    </p:animEffect>
                                    <p:animScale>
                                      <p:cBhvr>
                                        <p:cTn id="44" dur="500" decel="100000" fill="hold">
                                          <p:stCondLst>
                                            <p:cond delay="0"/>
                                          </p:stCondLst>
                                        </p:cTn>
                                        <p:tgtEl>
                                          <p:spTgt spid="28">
                                            <p:txEl>
                                              <p:pRg st="4" end="4"/>
                                            </p:txEl>
                                          </p:spTgt>
                                        </p:tgtEl>
                                      </p:cBhvr>
                                      <p:by x="100000" y="100000"/>
                                      <p:from x="110000" y="110000"/>
                                      <p:to x="100000" y="100000"/>
                                    </p:animScale>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iterate type="wd">
                                    <p:tmPct val="10000"/>
                                  </p:iterate>
                                  <p:childTnLst>
                                    <p:set>
                                      <p:cBhvr>
                                        <p:cTn id="48" dur="1" fill="hold">
                                          <p:stCondLst>
                                            <p:cond delay="0"/>
                                          </p:stCondLst>
                                        </p:cTn>
                                        <p:tgtEl>
                                          <p:spTgt spid="28">
                                            <p:txEl>
                                              <p:pRg st="5" end="5"/>
                                            </p:txEl>
                                          </p:spTgt>
                                        </p:tgtEl>
                                        <p:attrNameLst>
                                          <p:attrName>style.visibility</p:attrName>
                                        </p:attrNameLst>
                                      </p:cBhvr>
                                      <p:to>
                                        <p:strVal val="visible"/>
                                      </p:to>
                                    </p:set>
                                    <p:anim to="0" calcmode="lin" valueType="num">
                                      <p:cBhvr>
                                        <p:cTn id="49" dur="500" decel="100000" fill="hold">
                                          <p:stCondLst>
                                            <p:cond delay="0"/>
                                          </p:stCondLst>
                                        </p:cTn>
                                        <p:tgtEl>
                                          <p:spTgt spid="28">
                                            <p:txEl>
                                              <p:pRg st="5" end="5"/>
                                            </p:txEl>
                                          </p:spTgt>
                                        </p:tgtEl>
                                        <p:attrNameLst>
                                          <p:attrName>ppt_y</p:attrName>
                                        </p:attrNameLst>
                                      </p:cBhvr>
                                      <p:tavLst>
                                        <p:tav tm="0">
                                          <p:val>
                                            <p:strVal val="ppt_y+0.02"/>
                                          </p:val>
                                        </p:tav>
                                        <p:tav tm="100000">
                                          <p:val>
                                            <p:strVal val="#ppt_y"/>
                                          </p:val>
                                        </p:tav>
                                      </p:tavLst>
                                    </p:anim>
                                    <p:animEffect transition="in" filter="fade">
                                      <p:cBhvr>
                                        <p:cTn id="50" dur="500">
                                          <p:stCondLst>
                                            <p:cond delay="0"/>
                                          </p:stCondLst>
                                        </p:cTn>
                                        <p:tgtEl>
                                          <p:spTgt spid="28">
                                            <p:txEl>
                                              <p:pRg st="5" end="5"/>
                                            </p:txEl>
                                          </p:spTgt>
                                        </p:tgtEl>
                                      </p:cBhvr>
                                    </p:animEffect>
                                    <p:animScale>
                                      <p:cBhvr>
                                        <p:cTn id="51" dur="500" decel="100000" fill="hold">
                                          <p:stCondLst>
                                            <p:cond delay="0"/>
                                          </p:stCondLst>
                                        </p:cTn>
                                        <p:tgtEl>
                                          <p:spTgt spid="28">
                                            <p:txEl>
                                              <p:pRg st="5" end="5"/>
                                            </p:txEl>
                                          </p:spTgt>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uiExpand="1" build="p"/>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28" name="PA-矩形 4"/>
          <p:cNvSpPr>
            <a:spLocks noChangeArrowheads="1"/>
          </p:cNvSpPr>
          <p:nvPr>
            <p:custDataLst>
              <p:tags r:id="rId2"/>
            </p:custDataLst>
          </p:nvPr>
        </p:nvSpPr>
        <p:spPr bwMode="auto">
          <a:xfrm>
            <a:off x="1559735" y="1639712"/>
            <a:ext cx="9067601" cy="430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70000"/>
              </a:lnSpc>
              <a:spcAft>
                <a:spcPts val="600"/>
              </a:spcAft>
              <a:buClr>
                <a:srgbClr val="15449F"/>
              </a:buClr>
              <a:buFont typeface="Wingdings" panose="05000000000000000000" pitchFamily="2" charset="2"/>
              <a:buChar char="l"/>
              <a:defRPr/>
            </a:pPr>
            <a:r>
              <a:rPr lang="zh-CN" altLang="en-US" sz="2400" dirty="0">
                <a:latin typeface="方正正大黑简体" panose="02000000000000000000" pitchFamily="2" charset="-122"/>
                <a:ea typeface="方正正大黑简体" panose="02000000000000000000" pitchFamily="2" charset="-122"/>
              </a:rPr>
              <a:t>额外的连接</a:t>
            </a:r>
            <a:endParaRPr lang="zh-CN" altLang="en-US" sz="2400" dirty="0">
              <a:latin typeface="方正正大黑简体" panose="02000000000000000000" pitchFamily="2" charset="-122"/>
              <a:ea typeface="方正正大黑简体" panose="02000000000000000000" pitchFamily="2" charset="-122"/>
            </a:endParaRPr>
          </a:p>
          <a:p>
            <a:pPr marL="1332230" lvl="2" indent="-342900">
              <a:lnSpc>
                <a:spcPct val="170000"/>
              </a:lnSpc>
              <a:spcAft>
                <a:spcPts val="600"/>
              </a:spcAft>
              <a:buClr>
                <a:srgbClr val="15449F"/>
              </a:buClr>
              <a:buFont typeface="Wingdings" panose="05000000000000000000" pitchFamily="2" charset="2"/>
              <a:buChar char="ü"/>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造成</a:t>
            </a:r>
            <a:r>
              <a:rPr lang="zh-CN" altLang="en-US" sz="2000" spc="-300" dirty="0">
                <a:solidFill>
                  <a:schemeClr val="tx1">
                    <a:lumMod val="85000"/>
                    <a:lumOff val="15000"/>
                  </a:schemeClr>
                </a:solidFill>
                <a:latin typeface="方正正大黑简体" panose="02000000000000000000" pitchFamily="2" charset="-122"/>
                <a:ea typeface="方正正大黑简体" panose="02000000000000000000" pitchFamily="2" charset="-122"/>
              </a:rPr>
              <a:t> </a:t>
            </a:r>
            <a:r>
              <a:rPr lang="en-US" altLang="zh-CN" sz="2000" dirty="0">
                <a:solidFill>
                  <a:srgbClr val="FF0000"/>
                </a:solidFill>
                <a:latin typeface="方正正大黑简体" panose="02000000000000000000" pitchFamily="2" charset="-122"/>
                <a:ea typeface="方正正大黑简体" panose="02000000000000000000" pitchFamily="2" charset="-122"/>
              </a:rPr>
              <a:t>FTP </a:t>
            </a:r>
            <a:r>
              <a:rPr lang="zh-CN" altLang="en-US" sz="2000" dirty="0">
                <a:solidFill>
                  <a:srgbClr val="FF0000"/>
                </a:solidFill>
                <a:latin typeface="方正正大黑简体" panose="02000000000000000000" pitchFamily="2" charset="-122"/>
                <a:ea typeface="方正正大黑简体" panose="02000000000000000000" pitchFamily="2" charset="-122"/>
              </a:rPr>
              <a:t>反弹</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攻击：攻击者在</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PORT</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命令中指定特定的</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IP</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地址和端口号参数，将数据发送的第三方</a:t>
            </a:r>
            <a:endPar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914400" lvl="2" indent="-342900">
              <a:lnSpc>
                <a:spcPct val="170000"/>
              </a:lnSpc>
              <a:spcAft>
                <a:spcPts val="600"/>
              </a:spcAft>
              <a:buClr>
                <a:srgbClr val="15449F"/>
              </a:buClr>
              <a:buFont typeface="Wingdings" panose="05000000000000000000" pitchFamily="2" charset="2"/>
              <a:buChar char="l"/>
              <a:defRPr/>
            </a:pPr>
            <a:r>
              <a:rPr lang="zh-CN" altLang="en-US" sz="2400" dirty="0">
                <a:solidFill>
                  <a:srgbClr val="FF0000"/>
                </a:solidFill>
                <a:latin typeface="方正正大黑简体" panose="02000000000000000000" pitchFamily="2" charset="-122"/>
                <a:ea typeface="方正正大黑简体" panose="02000000000000000000" pitchFamily="2" charset="-122"/>
              </a:rPr>
              <a:t>用户权限限制</a:t>
            </a:r>
            <a:r>
              <a:rPr lang="zh-CN" altLang="en-US" sz="2400" dirty="0">
                <a:latin typeface="方正正大黑简体" panose="02000000000000000000" pitchFamily="2" charset="-122"/>
                <a:ea typeface="方正正大黑简体" panose="02000000000000000000" pitchFamily="2" charset="-122"/>
              </a:rPr>
              <a:t>问题</a:t>
            </a:r>
            <a:endParaRPr lang="en-US" altLang="zh-CN" sz="2400" dirty="0">
              <a:latin typeface="方正正大黑简体" panose="02000000000000000000" pitchFamily="2" charset="-122"/>
              <a:ea typeface="方正正大黑简体" panose="02000000000000000000" pitchFamily="2" charset="-122"/>
            </a:endParaRPr>
          </a:p>
          <a:p>
            <a:pPr marL="1332230" lvl="2" indent="-342900">
              <a:lnSpc>
                <a:spcPct val="170000"/>
              </a:lnSpc>
              <a:spcAft>
                <a:spcPts val="600"/>
              </a:spcAft>
              <a:buClr>
                <a:srgbClr val="15449F"/>
              </a:buClr>
              <a:buFont typeface="Wingdings" panose="05000000000000000000" pitchFamily="2" charset="2"/>
              <a:buChar char="ü"/>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如果</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FTP</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用户权限限制不合理，会导致非授权访问</a:t>
            </a:r>
            <a:endPar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914400" lvl="2" indent="-342900">
              <a:lnSpc>
                <a:spcPct val="170000"/>
              </a:lnSpc>
              <a:spcAft>
                <a:spcPts val="600"/>
              </a:spcAft>
              <a:buClr>
                <a:srgbClr val="15449F"/>
              </a:buClr>
              <a:buFont typeface="Wingdings" panose="05000000000000000000" pitchFamily="2" charset="2"/>
              <a:buChar char="l"/>
              <a:defRPr/>
            </a:pPr>
            <a:r>
              <a:rPr lang="zh-CN" altLang="en-US" sz="2400" dirty="0">
                <a:solidFill>
                  <a:srgbClr val="FF0000"/>
                </a:solidFill>
                <a:latin typeface="方正正大黑简体" panose="02000000000000000000" pitchFamily="2" charset="-122"/>
                <a:ea typeface="方正正大黑简体" panose="02000000000000000000" pitchFamily="2" charset="-122"/>
              </a:rPr>
              <a:t>匿名</a:t>
            </a:r>
            <a:r>
              <a:rPr lang="en-US" altLang="zh-CN" sz="2400" dirty="0">
                <a:solidFill>
                  <a:srgbClr val="FF0000"/>
                </a:solidFill>
                <a:latin typeface="方正正大黑简体" panose="02000000000000000000" pitchFamily="2" charset="-122"/>
                <a:ea typeface="方正正大黑简体" panose="02000000000000000000" pitchFamily="2" charset="-122"/>
              </a:rPr>
              <a:t>FTP</a:t>
            </a:r>
            <a:r>
              <a:rPr lang="zh-CN" altLang="en-US" sz="2400" dirty="0">
                <a:latin typeface="方正正大黑简体" panose="02000000000000000000" pitchFamily="2" charset="-122"/>
                <a:ea typeface="方正正大黑简体" panose="02000000000000000000" pitchFamily="2" charset="-122"/>
              </a:rPr>
              <a:t>问题</a:t>
            </a:r>
            <a:endParaRPr lang="en-US" altLang="zh-CN" sz="2400" dirty="0">
              <a:latin typeface="方正正大黑简体" panose="02000000000000000000" pitchFamily="2" charset="-122"/>
              <a:ea typeface="方正正大黑简体" panose="02000000000000000000" pitchFamily="2" charset="-122"/>
            </a:endParaRPr>
          </a:p>
          <a:p>
            <a:pPr marL="1332230" lvl="2" indent="-342900">
              <a:lnSpc>
                <a:spcPct val="170000"/>
              </a:lnSpc>
              <a:spcAft>
                <a:spcPts val="600"/>
              </a:spcAft>
              <a:buClr>
                <a:srgbClr val="15449F"/>
              </a:buClr>
              <a:buFont typeface="Wingdings" panose="05000000000000000000" pitchFamily="2" charset="2"/>
              <a:buChar char="ü"/>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全球可读写目录常用来存储和发布盗版软件或其它违法的软件或数据</a:t>
            </a:r>
            <a:endPar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17" name="文本框 16"/>
          <p:cNvSpPr txBox="1"/>
          <p:nvPr/>
        </p:nvSpPr>
        <p:spPr>
          <a:xfrm>
            <a:off x="4388709" y="652319"/>
            <a:ext cx="3845605"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FTP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的安全性问题</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17"/>
                                        </p:tgtEl>
                                        <p:attrNameLst>
                                          <p:attrName>style.visibility</p:attrName>
                                        </p:attrNameLst>
                                      </p:cBhvr>
                                      <p:to>
                                        <p:strVal val="visible"/>
                                      </p:to>
                                    </p:set>
                                    <p:animEffect transition="in" filter="fade">
                                      <p:cBhvr>
                                        <p:cTn id="7" dur="500">
                                          <p:stCondLst>
                                            <p:cond delay="0"/>
                                          </p:stCondLst>
                                        </p:cTn>
                                        <p:tgtEl>
                                          <p:spTgt spid="17"/>
                                        </p:tgtEl>
                                      </p:cBhvr>
                                    </p:animEffect>
                                    <p:set>
                                      <p:cBhvr>
                                        <p:cTn id="8" dur="500" fill="hold">
                                          <p:stCondLst>
                                            <p:cond delay="500"/>
                                          </p:stCondLst>
                                        </p:cTn>
                                        <p:tgtEl>
                                          <p:spTgt spid="17"/>
                                        </p:tgtEl>
                                        <p:attrNameLst>
                                          <p:attrName>style.visibility</p:attrName>
                                        </p:attrNameLst>
                                      </p:cBhvr>
                                      <p:to>
                                        <p:strVal val="visible"/>
                                      </p:to>
                                    </p:set>
                                    <p:anim to="0" calcmode="lin" valueType="num">
                                      <p:cBhvr>
                                        <p:cTn id="9" dur="1000" decel="100000" fill="hold">
                                          <p:stCondLst>
                                            <p:cond delay="0"/>
                                          </p:stCondLst>
                                        </p:cTn>
                                        <p:tgtEl>
                                          <p:spTgt spid="17"/>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iterate type="wd">
                                    <p:tmPct val="10000"/>
                                  </p:iterate>
                                  <p:childTnLst>
                                    <p:set>
                                      <p:cBhvr>
                                        <p:cTn id="13" dur="1" fill="hold">
                                          <p:stCondLst>
                                            <p:cond delay="0"/>
                                          </p:stCondLst>
                                        </p:cTn>
                                        <p:tgtEl>
                                          <p:spTgt spid="28">
                                            <p:txEl>
                                              <p:pRg st="0" end="0"/>
                                            </p:txEl>
                                          </p:spTgt>
                                        </p:tgtEl>
                                        <p:attrNameLst>
                                          <p:attrName>style.visibility</p:attrName>
                                        </p:attrNameLst>
                                      </p:cBhvr>
                                      <p:to>
                                        <p:strVal val="visible"/>
                                      </p:to>
                                    </p:set>
                                    <p:anim to="0" calcmode="lin" valueType="num">
                                      <p:cBhvr>
                                        <p:cTn id="14" dur="500" decel="100000" fill="hold">
                                          <p:stCondLst>
                                            <p:cond delay="0"/>
                                          </p:stCondLst>
                                        </p:cTn>
                                        <p:tgtEl>
                                          <p:spTgt spid="28">
                                            <p:txEl>
                                              <p:pRg st="0" end="0"/>
                                            </p:txEl>
                                          </p:spTgt>
                                        </p:tgtEl>
                                        <p:attrNameLst>
                                          <p:attrName>ppt_y</p:attrName>
                                        </p:attrNameLst>
                                      </p:cBhvr>
                                      <p:tavLst>
                                        <p:tav tm="0">
                                          <p:val>
                                            <p:strVal val="ppt_y+0.02"/>
                                          </p:val>
                                        </p:tav>
                                        <p:tav tm="100000">
                                          <p:val>
                                            <p:strVal val="#ppt_y"/>
                                          </p:val>
                                        </p:tav>
                                      </p:tavLst>
                                    </p:anim>
                                    <p:animEffect transition="in" filter="fade">
                                      <p:cBhvr>
                                        <p:cTn id="15" dur="500">
                                          <p:stCondLst>
                                            <p:cond delay="0"/>
                                          </p:stCondLst>
                                        </p:cTn>
                                        <p:tgtEl>
                                          <p:spTgt spid="28">
                                            <p:txEl>
                                              <p:pRg st="0" end="0"/>
                                            </p:txEl>
                                          </p:spTgt>
                                        </p:tgtEl>
                                      </p:cBhvr>
                                    </p:animEffect>
                                    <p:animScale>
                                      <p:cBhvr>
                                        <p:cTn id="16" dur="500" decel="100000" fill="hold">
                                          <p:stCondLst>
                                            <p:cond delay="0"/>
                                          </p:stCondLst>
                                        </p:cTn>
                                        <p:tgtEl>
                                          <p:spTgt spid="28">
                                            <p:txEl>
                                              <p:pRg st="0" end="0"/>
                                            </p:txEl>
                                          </p:spTgt>
                                        </p:tgtEl>
                                      </p:cBhvr>
                                      <p:by x="100000" y="100000"/>
                                      <p:from x="110000" y="110000"/>
                                      <p:to x="100000" y="100000"/>
                                    </p:animScale>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iterate type="wd">
                                    <p:tmPct val="10000"/>
                                  </p:iterate>
                                  <p:childTnLst>
                                    <p:set>
                                      <p:cBhvr>
                                        <p:cTn id="20" dur="1" fill="hold">
                                          <p:stCondLst>
                                            <p:cond delay="0"/>
                                          </p:stCondLst>
                                        </p:cTn>
                                        <p:tgtEl>
                                          <p:spTgt spid="28">
                                            <p:txEl>
                                              <p:pRg st="1" end="1"/>
                                            </p:txEl>
                                          </p:spTgt>
                                        </p:tgtEl>
                                        <p:attrNameLst>
                                          <p:attrName>style.visibility</p:attrName>
                                        </p:attrNameLst>
                                      </p:cBhvr>
                                      <p:to>
                                        <p:strVal val="visible"/>
                                      </p:to>
                                    </p:set>
                                    <p:anim to="0" calcmode="lin" valueType="num">
                                      <p:cBhvr>
                                        <p:cTn id="21" dur="500" decel="100000" fill="hold">
                                          <p:stCondLst>
                                            <p:cond delay="0"/>
                                          </p:stCondLst>
                                        </p:cTn>
                                        <p:tgtEl>
                                          <p:spTgt spid="28">
                                            <p:txEl>
                                              <p:pRg st="1" end="1"/>
                                            </p:txEl>
                                          </p:spTgt>
                                        </p:tgtEl>
                                        <p:attrNameLst>
                                          <p:attrName>ppt_y</p:attrName>
                                        </p:attrNameLst>
                                      </p:cBhvr>
                                      <p:tavLst>
                                        <p:tav tm="0">
                                          <p:val>
                                            <p:strVal val="ppt_y+0.02"/>
                                          </p:val>
                                        </p:tav>
                                        <p:tav tm="100000">
                                          <p:val>
                                            <p:strVal val="#ppt_y"/>
                                          </p:val>
                                        </p:tav>
                                      </p:tavLst>
                                    </p:anim>
                                    <p:animEffect transition="in" filter="fade">
                                      <p:cBhvr>
                                        <p:cTn id="22" dur="500">
                                          <p:stCondLst>
                                            <p:cond delay="0"/>
                                          </p:stCondLst>
                                        </p:cTn>
                                        <p:tgtEl>
                                          <p:spTgt spid="28">
                                            <p:txEl>
                                              <p:pRg st="1" end="1"/>
                                            </p:txEl>
                                          </p:spTgt>
                                        </p:tgtEl>
                                      </p:cBhvr>
                                    </p:animEffect>
                                    <p:animScale>
                                      <p:cBhvr>
                                        <p:cTn id="23" dur="500" decel="100000" fill="hold">
                                          <p:stCondLst>
                                            <p:cond delay="0"/>
                                          </p:stCondLst>
                                        </p:cTn>
                                        <p:tgtEl>
                                          <p:spTgt spid="28">
                                            <p:txEl>
                                              <p:pRg st="1" end="1"/>
                                            </p:txEl>
                                          </p:spTgt>
                                        </p:tgtEl>
                                      </p:cBhvr>
                                      <p:by x="100000" y="100000"/>
                                      <p:from x="110000" y="110000"/>
                                      <p:to x="100000" y="100000"/>
                                    </p:animScale>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iterate type="wd">
                                    <p:tmPct val="10000"/>
                                  </p:iterate>
                                  <p:childTnLst>
                                    <p:set>
                                      <p:cBhvr>
                                        <p:cTn id="27" dur="1" fill="hold">
                                          <p:stCondLst>
                                            <p:cond delay="0"/>
                                          </p:stCondLst>
                                        </p:cTn>
                                        <p:tgtEl>
                                          <p:spTgt spid="28">
                                            <p:txEl>
                                              <p:pRg st="2" end="2"/>
                                            </p:txEl>
                                          </p:spTgt>
                                        </p:tgtEl>
                                        <p:attrNameLst>
                                          <p:attrName>style.visibility</p:attrName>
                                        </p:attrNameLst>
                                      </p:cBhvr>
                                      <p:to>
                                        <p:strVal val="visible"/>
                                      </p:to>
                                    </p:set>
                                    <p:anim to="0" calcmode="lin" valueType="num">
                                      <p:cBhvr>
                                        <p:cTn id="28" dur="500" decel="100000" fill="hold">
                                          <p:stCondLst>
                                            <p:cond delay="0"/>
                                          </p:stCondLst>
                                        </p:cTn>
                                        <p:tgtEl>
                                          <p:spTgt spid="28">
                                            <p:txEl>
                                              <p:pRg st="2" end="2"/>
                                            </p:txEl>
                                          </p:spTgt>
                                        </p:tgtEl>
                                        <p:attrNameLst>
                                          <p:attrName>ppt_y</p:attrName>
                                        </p:attrNameLst>
                                      </p:cBhvr>
                                      <p:tavLst>
                                        <p:tav tm="0">
                                          <p:val>
                                            <p:strVal val="ppt_y+0.02"/>
                                          </p:val>
                                        </p:tav>
                                        <p:tav tm="100000">
                                          <p:val>
                                            <p:strVal val="#ppt_y"/>
                                          </p:val>
                                        </p:tav>
                                      </p:tavLst>
                                    </p:anim>
                                    <p:animEffect transition="in" filter="fade">
                                      <p:cBhvr>
                                        <p:cTn id="29" dur="500">
                                          <p:stCondLst>
                                            <p:cond delay="0"/>
                                          </p:stCondLst>
                                        </p:cTn>
                                        <p:tgtEl>
                                          <p:spTgt spid="28">
                                            <p:txEl>
                                              <p:pRg st="2" end="2"/>
                                            </p:txEl>
                                          </p:spTgt>
                                        </p:tgtEl>
                                      </p:cBhvr>
                                    </p:animEffect>
                                    <p:animScale>
                                      <p:cBhvr>
                                        <p:cTn id="30" dur="500" decel="100000" fill="hold">
                                          <p:stCondLst>
                                            <p:cond delay="0"/>
                                          </p:stCondLst>
                                        </p:cTn>
                                        <p:tgtEl>
                                          <p:spTgt spid="28">
                                            <p:txEl>
                                              <p:pRg st="2" end="2"/>
                                            </p:txEl>
                                          </p:spTgt>
                                        </p:tgtEl>
                                      </p:cBhvr>
                                      <p:by x="100000" y="100000"/>
                                      <p:from x="110000" y="110000"/>
                                      <p:to x="100000" y="100000"/>
                                    </p:animScale>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iterate type="wd">
                                    <p:tmPct val="10000"/>
                                  </p:iterate>
                                  <p:childTnLst>
                                    <p:set>
                                      <p:cBhvr>
                                        <p:cTn id="34" dur="1" fill="hold">
                                          <p:stCondLst>
                                            <p:cond delay="0"/>
                                          </p:stCondLst>
                                        </p:cTn>
                                        <p:tgtEl>
                                          <p:spTgt spid="28">
                                            <p:txEl>
                                              <p:pRg st="3" end="3"/>
                                            </p:txEl>
                                          </p:spTgt>
                                        </p:tgtEl>
                                        <p:attrNameLst>
                                          <p:attrName>style.visibility</p:attrName>
                                        </p:attrNameLst>
                                      </p:cBhvr>
                                      <p:to>
                                        <p:strVal val="visible"/>
                                      </p:to>
                                    </p:set>
                                    <p:anim to="0" calcmode="lin" valueType="num">
                                      <p:cBhvr>
                                        <p:cTn id="35" dur="500" decel="100000" fill="hold">
                                          <p:stCondLst>
                                            <p:cond delay="0"/>
                                          </p:stCondLst>
                                        </p:cTn>
                                        <p:tgtEl>
                                          <p:spTgt spid="28">
                                            <p:txEl>
                                              <p:pRg st="3" end="3"/>
                                            </p:txEl>
                                          </p:spTgt>
                                        </p:tgtEl>
                                        <p:attrNameLst>
                                          <p:attrName>ppt_y</p:attrName>
                                        </p:attrNameLst>
                                      </p:cBhvr>
                                      <p:tavLst>
                                        <p:tav tm="0">
                                          <p:val>
                                            <p:strVal val="ppt_y+0.02"/>
                                          </p:val>
                                        </p:tav>
                                        <p:tav tm="100000">
                                          <p:val>
                                            <p:strVal val="#ppt_y"/>
                                          </p:val>
                                        </p:tav>
                                      </p:tavLst>
                                    </p:anim>
                                    <p:animEffect transition="in" filter="fade">
                                      <p:cBhvr>
                                        <p:cTn id="36" dur="500">
                                          <p:stCondLst>
                                            <p:cond delay="0"/>
                                          </p:stCondLst>
                                        </p:cTn>
                                        <p:tgtEl>
                                          <p:spTgt spid="28">
                                            <p:txEl>
                                              <p:pRg st="3" end="3"/>
                                            </p:txEl>
                                          </p:spTgt>
                                        </p:tgtEl>
                                      </p:cBhvr>
                                    </p:animEffect>
                                    <p:animScale>
                                      <p:cBhvr>
                                        <p:cTn id="37" dur="500" decel="100000" fill="hold">
                                          <p:stCondLst>
                                            <p:cond delay="0"/>
                                          </p:stCondLst>
                                        </p:cTn>
                                        <p:tgtEl>
                                          <p:spTgt spid="28">
                                            <p:txEl>
                                              <p:pRg st="3" end="3"/>
                                            </p:txEl>
                                          </p:spTgt>
                                        </p:tgtEl>
                                      </p:cBhvr>
                                      <p:by x="100000" y="100000"/>
                                      <p:from x="110000" y="110000"/>
                                      <p:to x="100000" y="100000"/>
                                    </p:animScale>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iterate type="wd">
                                    <p:tmPct val="10000"/>
                                  </p:iterate>
                                  <p:childTnLst>
                                    <p:set>
                                      <p:cBhvr>
                                        <p:cTn id="41" dur="1" fill="hold">
                                          <p:stCondLst>
                                            <p:cond delay="0"/>
                                          </p:stCondLst>
                                        </p:cTn>
                                        <p:tgtEl>
                                          <p:spTgt spid="28">
                                            <p:txEl>
                                              <p:pRg st="4" end="4"/>
                                            </p:txEl>
                                          </p:spTgt>
                                        </p:tgtEl>
                                        <p:attrNameLst>
                                          <p:attrName>style.visibility</p:attrName>
                                        </p:attrNameLst>
                                      </p:cBhvr>
                                      <p:to>
                                        <p:strVal val="visible"/>
                                      </p:to>
                                    </p:set>
                                    <p:anim to="0" calcmode="lin" valueType="num">
                                      <p:cBhvr>
                                        <p:cTn id="42" dur="500" decel="100000" fill="hold">
                                          <p:stCondLst>
                                            <p:cond delay="0"/>
                                          </p:stCondLst>
                                        </p:cTn>
                                        <p:tgtEl>
                                          <p:spTgt spid="28">
                                            <p:txEl>
                                              <p:pRg st="4" end="4"/>
                                            </p:txEl>
                                          </p:spTgt>
                                        </p:tgtEl>
                                        <p:attrNameLst>
                                          <p:attrName>ppt_y</p:attrName>
                                        </p:attrNameLst>
                                      </p:cBhvr>
                                      <p:tavLst>
                                        <p:tav tm="0">
                                          <p:val>
                                            <p:strVal val="ppt_y+0.02"/>
                                          </p:val>
                                        </p:tav>
                                        <p:tav tm="100000">
                                          <p:val>
                                            <p:strVal val="#ppt_y"/>
                                          </p:val>
                                        </p:tav>
                                      </p:tavLst>
                                    </p:anim>
                                    <p:animEffect transition="in" filter="fade">
                                      <p:cBhvr>
                                        <p:cTn id="43" dur="500">
                                          <p:stCondLst>
                                            <p:cond delay="0"/>
                                          </p:stCondLst>
                                        </p:cTn>
                                        <p:tgtEl>
                                          <p:spTgt spid="28">
                                            <p:txEl>
                                              <p:pRg st="4" end="4"/>
                                            </p:txEl>
                                          </p:spTgt>
                                        </p:tgtEl>
                                      </p:cBhvr>
                                    </p:animEffect>
                                    <p:animScale>
                                      <p:cBhvr>
                                        <p:cTn id="44" dur="500" decel="100000" fill="hold">
                                          <p:stCondLst>
                                            <p:cond delay="0"/>
                                          </p:stCondLst>
                                        </p:cTn>
                                        <p:tgtEl>
                                          <p:spTgt spid="28">
                                            <p:txEl>
                                              <p:pRg st="4" end="4"/>
                                            </p:txEl>
                                          </p:spTgt>
                                        </p:tgtEl>
                                      </p:cBhvr>
                                      <p:by x="100000" y="100000"/>
                                      <p:from x="110000" y="110000"/>
                                      <p:to x="100000" y="100000"/>
                                    </p:animScale>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iterate type="wd">
                                    <p:tmPct val="10000"/>
                                  </p:iterate>
                                  <p:childTnLst>
                                    <p:set>
                                      <p:cBhvr>
                                        <p:cTn id="48" dur="1" fill="hold">
                                          <p:stCondLst>
                                            <p:cond delay="0"/>
                                          </p:stCondLst>
                                        </p:cTn>
                                        <p:tgtEl>
                                          <p:spTgt spid="28">
                                            <p:txEl>
                                              <p:pRg st="5" end="5"/>
                                            </p:txEl>
                                          </p:spTgt>
                                        </p:tgtEl>
                                        <p:attrNameLst>
                                          <p:attrName>style.visibility</p:attrName>
                                        </p:attrNameLst>
                                      </p:cBhvr>
                                      <p:to>
                                        <p:strVal val="visible"/>
                                      </p:to>
                                    </p:set>
                                    <p:anim to="0" calcmode="lin" valueType="num">
                                      <p:cBhvr>
                                        <p:cTn id="49" dur="500" decel="100000" fill="hold">
                                          <p:stCondLst>
                                            <p:cond delay="0"/>
                                          </p:stCondLst>
                                        </p:cTn>
                                        <p:tgtEl>
                                          <p:spTgt spid="28">
                                            <p:txEl>
                                              <p:pRg st="5" end="5"/>
                                            </p:txEl>
                                          </p:spTgt>
                                        </p:tgtEl>
                                        <p:attrNameLst>
                                          <p:attrName>ppt_y</p:attrName>
                                        </p:attrNameLst>
                                      </p:cBhvr>
                                      <p:tavLst>
                                        <p:tav tm="0">
                                          <p:val>
                                            <p:strVal val="ppt_y+0.02"/>
                                          </p:val>
                                        </p:tav>
                                        <p:tav tm="100000">
                                          <p:val>
                                            <p:strVal val="#ppt_y"/>
                                          </p:val>
                                        </p:tav>
                                      </p:tavLst>
                                    </p:anim>
                                    <p:animEffect transition="in" filter="fade">
                                      <p:cBhvr>
                                        <p:cTn id="50" dur="500">
                                          <p:stCondLst>
                                            <p:cond delay="0"/>
                                          </p:stCondLst>
                                        </p:cTn>
                                        <p:tgtEl>
                                          <p:spTgt spid="28">
                                            <p:txEl>
                                              <p:pRg st="5" end="5"/>
                                            </p:txEl>
                                          </p:spTgt>
                                        </p:tgtEl>
                                      </p:cBhvr>
                                    </p:animEffect>
                                    <p:animScale>
                                      <p:cBhvr>
                                        <p:cTn id="51" dur="500" decel="100000" fill="hold">
                                          <p:stCondLst>
                                            <p:cond delay="0"/>
                                          </p:stCondLst>
                                        </p:cTn>
                                        <p:tgtEl>
                                          <p:spTgt spid="28">
                                            <p:txEl>
                                              <p:pRg st="5" end="5"/>
                                            </p:txEl>
                                          </p:spTgt>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uiExpand="1" build="p"/>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4404028" y="653569"/>
            <a:ext cx="3383939"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FTP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的明文传输</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99" name="文本框 98"/>
          <p:cNvSpPr txBox="1"/>
          <p:nvPr/>
        </p:nvSpPr>
        <p:spPr>
          <a:xfrm>
            <a:off x="1491464" y="1516209"/>
            <a:ext cx="8997242" cy="461665"/>
          </a:xfrm>
          <a:prstGeom prst="rect">
            <a:avLst/>
          </a:prstGeom>
          <a:noFill/>
        </p:spPr>
        <p:txBody>
          <a:bodyPr wrap="square">
            <a:spAutoFit/>
          </a:bodyPr>
          <a:lstStyle/>
          <a:p>
            <a:pPr marL="457200" indent="-457200">
              <a:buSzPct val="150000"/>
              <a:buBlip>
                <a:blip r:embed="rId2"/>
              </a:buBlip>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捕获后的数据包 </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pic>
        <p:nvPicPr>
          <p:cNvPr id="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0013" y="1516209"/>
            <a:ext cx="6629400" cy="497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椭圆 18"/>
          <p:cNvSpPr/>
          <p:nvPr/>
        </p:nvSpPr>
        <p:spPr>
          <a:xfrm>
            <a:off x="9011141" y="2590022"/>
            <a:ext cx="1080120" cy="15307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9011141" y="2815106"/>
            <a:ext cx="1080120" cy="1530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椭圆 20"/>
          <p:cNvSpPr/>
          <p:nvPr/>
        </p:nvSpPr>
        <p:spPr>
          <a:xfrm>
            <a:off x="8939133" y="3886167"/>
            <a:ext cx="1080120" cy="1530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99"/>
                                        </p:tgtEl>
                                        <p:attrNameLst>
                                          <p:attrName>style.visibility</p:attrName>
                                        </p:attrNameLst>
                                      </p:cBhvr>
                                      <p:to>
                                        <p:strVal val="visible"/>
                                      </p:to>
                                    </p:set>
                                    <p:anim to="0" calcmode="lin" valueType="num">
                                      <p:cBhvr>
                                        <p:cTn id="13" dur="500" decel="100000" fill="hold">
                                          <p:stCondLst>
                                            <p:cond delay="0"/>
                                          </p:stCondLst>
                                        </p:cTn>
                                        <p:tgtEl>
                                          <p:spTgt spid="99"/>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99"/>
                                        </p:tgtEl>
                                      </p:cBhvr>
                                    </p:animEffect>
                                    <p:animScale>
                                      <p:cBhvr>
                                        <p:cTn id="15" dur="500" decel="100000" fill="hold">
                                          <p:stCondLst>
                                            <p:cond delay="0"/>
                                          </p:stCondLst>
                                        </p:cTn>
                                        <p:tgtEl>
                                          <p:spTgt spid="99"/>
                                        </p:tgtEl>
                                      </p:cBhvr>
                                      <p:by x="100000" y="100000"/>
                                      <p:from x="110000" y="110000"/>
                                      <p:to x="100000" y="100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99" grpId="0"/>
      <p:bldP spid="19" grpId="0" animBg="1"/>
      <p:bldP spid="20" grpId="0" animBg="1"/>
      <p:bldP spid="2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4404028" y="653569"/>
            <a:ext cx="3383939"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FTP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的明文传输</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99" name="文本框 98"/>
          <p:cNvSpPr txBox="1"/>
          <p:nvPr/>
        </p:nvSpPr>
        <p:spPr>
          <a:xfrm>
            <a:off x="1491464" y="1516209"/>
            <a:ext cx="8997242" cy="461665"/>
          </a:xfrm>
          <a:prstGeom prst="rect">
            <a:avLst/>
          </a:prstGeom>
          <a:noFill/>
        </p:spPr>
        <p:txBody>
          <a:bodyPr wrap="square">
            <a:spAutoFit/>
          </a:bodyPr>
          <a:lstStyle/>
          <a:p>
            <a:pPr marL="457200" indent="-457200">
              <a:buSzPct val="150000"/>
              <a:buBlip>
                <a:blip r:embed="rId2"/>
              </a:buBlip>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明文传送的数据包</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pic>
        <p:nvPicPr>
          <p:cNvPr id="17" name="图片 16"/>
          <p:cNvPicPr>
            <a:picLocks noChangeAspect="1"/>
          </p:cNvPicPr>
          <p:nvPr/>
        </p:nvPicPr>
        <p:blipFill rotWithShape="1">
          <a:blip r:embed="rId3">
            <a:extLst>
              <a:ext uri="{28A0092B-C50C-407E-A947-70E740481C1C}">
                <a14:useLocalDpi xmlns:a14="http://schemas.microsoft.com/office/drawing/2010/main" val="0"/>
              </a:ext>
            </a:extLst>
          </a:blip>
          <a:srcRect t="330" b="621"/>
          <a:stretch>
            <a:fillRect/>
          </a:stretch>
        </p:blipFill>
        <p:spPr>
          <a:xfrm>
            <a:off x="3596375" y="2082648"/>
            <a:ext cx="4999250" cy="3822124"/>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99"/>
                                        </p:tgtEl>
                                        <p:attrNameLst>
                                          <p:attrName>style.visibility</p:attrName>
                                        </p:attrNameLst>
                                      </p:cBhvr>
                                      <p:to>
                                        <p:strVal val="visible"/>
                                      </p:to>
                                    </p:set>
                                    <p:anim to="0" calcmode="lin" valueType="num">
                                      <p:cBhvr>
                                        <p:cTn id="13" dur="500" decel="100000" fill="hold">
                                          <p:stCondLst>
                                            <p:cond delay="0"/>
                                          </p:stCondLst>
                                        </p:cTn>
                                        <p:tgtEl>
                                          <p:spTgt spid="99"/>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99"/>
                                        </p:tgtEl>
                                      </p:cBhvr>
                                    </p:animEffect>
                                    <p:animScale>
                                      <p:cBhvr>
                                        <p:cTn id="15" dur="500" decel="100000" fill="hold">
                                          <p:stCondLst>
                                            <p:cond delay="0"/>
                                          </p:stCondLst>
                                        </p:cTn>
                                        <p:tgtEl>
                                          <p:spTgt spid="99"/>
                                        </p:tgtEl>
                                      </p:cBhvr>
                                      <p:by x="100000" y="100000"/>
                                      <p:from x="110000" y="110000"/>
                                      <p:to x="100000" y="100000"/>
                                    </p:animScale>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1000"/>
                                        <p:tgtEl>
                                          <p:spTgt spid="17"/>
                                        </p:tgtEl>
                                      </p:cBhvr>
                                    </p:animEffect>
                                    <p:anim calcmode="lin" valueType="num">
                                      <p:cBhvr>
                                        <p:cTn id="21" dur="1000" fill="hold"/>
                                        <p:tgtEl>
                                          <p:spTgt spid="17"/>
                                        </p:tgtEl>
                                        <p:attrNameLst>
                                          <p:attrName>ppt_x</p:attrName>
                                        </p:attrNameLst>
                                      </p:cBhvr>
                                      <p:tavLst>
                                        <p:tav tm="0">
                                          <p:val>
                                            <p:strVal val="#ppt_x"/>
                                          </p:val>
                                        </p:tav>
                                        <p:tav tm="100000">
                                          <p:val>
                                            <p:strVal val="#ppt_x"/>
                                          </p:val>
                                        </p:tav>
                                      </p:tavLst>
                                    </p:anim>
                                    <p:anim calcmode="lin" valueType="num">
                                      <p:cBhvr>
                                        <p:cTn id="22"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9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4173195" y="653569"/>
            <a:ext cx="3845605"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FTP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反弹攻击示例</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pic>
        <p:nvPicPr>
          <p:cNvPr id="1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8136" y="1534224"/>
            <a:ext cx="4904718" cy="4133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直接连接符 18"/>
          <p:cNvCxnSpPr/>
          <p:nvPr/>
        </p:nvCxnSpPr>
        <p:spPr>
          <a:xfrm>
            <a:off x="3931855" y="2824956"/>
            <a:ext cx="134018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对话气泡: 椭圆形 19"/>
          <p:cNvSpPr/>
          <p:nvPr/>
        </p:nvSpPr>
        <p:spPr>
          <a:xfrm>
            <a:off x="5746932" y="1992162"/>
            <a:ext cx="2808288" cy="1081088"/>
          </a:xfrm>
          <a:prstGeom prst="wedgeEllipseCallout">
            <a:avLst>
              <a:gd name="adj1" fmla="val -63498"/>
              <a:gd name="adj2" fmla="val 24550"/>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defPPr>
              <a:defRPr lang="zh-CN">
                <a:solidFill>
                  <a:schemeClr val="lt1"/>
                </a:solidFill>
              </a:defRPr>
            </a:defPPr>
            <a:lvl1pPr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9pPr>
          </a:lstStyle>
          <a:p>
            <a:pPr algn="ctr">
              <a:defRPr/>
            </a:pPr>
            <a:r>
              <a:rPr lang="zh-CN" altLang="en-US" sz="2000" dirty="0">
                <a:solidFill>
                  <a:schemeClr val="tx1"/>
                </a:solidFill>
                <a:latin typeface="方正正大黑简体" panose="02000000000000000000" pitchFamily="2" charset="-122"/>
                <a:ea typeface="方正正大黑简体" panose="02000000000000000000" pitchFamily="2" charset="-122"/>
              </a:rPr>
              <a:t>攻击者可能将数据发送给第三方</a:t>
            </a:r>
            <a:endParaRPr lang="zh-CN" altLang="en-US" sz="2000" dirty="0">
              <a:solidFill>
                <a:schemeClr val="tx1"/>
              </a:solidFill>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4173195" y="653569"/>
            <a:ext cx="3845605"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FTP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的安全性问题</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27" name="文本框 26"/>
          <p:cNvSpPr txBox="1"/>
          <p:nvPr/>
        </p:nvSpPr>
        <p:spPr>
          <a:xfrm>
            <a:off x="1416312" y="1686538"/>
            <a:ext cx="8997242" cy="523220"/>
          </a:xfrm>
          <a:prstGeom prst="rect">
            <a:avLst/>
          </a:prstGeom>
          <a:noFill/>
        </p:spPr>
        <p:txBody>
          <a:bodyPr wrap="square">
            <a:spAutoFit/>
          </a:bodyPr>
          <a:lstStyle/>
          <a:p>
            <a:pPr marL="457200" indent="-457200">
              <a:buSzPct val="150000"/>
              <a:buBlip>
                <a:blip r:embed="rId2"/>
              </a:buBlip>
            </a:pP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使用</a:t>
            </a:r>
            <a:r>
              <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SFTP</a:t>
            </a: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r>
              <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SSH</a:t>
            </a: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文件传输协议）协议代替</a:t>
            </a:r>
            <a:r>
              <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FTP</a:t>
            </a: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28" name="PA-矩形 4"/>
          <p:cNvSpPr>
            <a:spLocks noChangeArrowheads="1"/>
          </p:cNvSpPr>
          <p:nvPr>
            <p:custDataLst>
              <p:tags r:id="rId3"/>
            </p:custDataLst>
          </p:nvPr>
        </p:nvSpPr>
        <p:spPr bwMode="auto">
          <a:xfrm>
            <a:off x="1485917" y="2478957"/>
            <a:ext cx="9495064" cy="1137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进行加密</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采用</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SSH</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TCP 22</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端口），避免了开放大量数据连接端口</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17" name="文本框 16"/>
          <p:cNvSpPr txBox="1"/>
          <p:nvPr/>
        </p:nvSpPr>
        <p:spPr>
          <a:xfrm>
            <a:off x="1416312" y="4095034"/>
            <a:ext cx="8997242" cy="523220"/>
          </a:xfrm>
          <a:prstGeom prst="rect">
            <a:avLst/>
          </a:prstGeom>
          <a:noFill/>
        </p:spPr>
        <p:txBody>
          <a:bodyPr wrap="square">
            <a:spAutoFit/>
          </a:bodyPr>
          <a:lstStyle/>
          <a:p>
            <a:pPr marL="457200" indent="-457200">
              <a:buSzPct val="150000"/>
              <a:buBlip>
                <a:blip r:embed="rId2"/>
              </a:buBlip>
            </a:pP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两种方向的数据连接</a:t>
            </a:r>
            <a:endPar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18" name="PA-矩形 4"/>
          <p:cNvSpPr>
            <a:spLocks noChangeArrowheads="1"/>
          </p:cNvSpPr>
          <p:nvPr>
            <p:custDataLst>
              <p:tags r:id="rId4"/>
            </p:custDataLst>
          </p:nvPr>
        </p:nvSpPr>
        <p:spPr bwMode="auto">
          <a:xfrm>
            <a:off x="1416312" y="4835615"/>
            <a:ext cx="9495064" cy="506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禁止</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PORT</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方式，只允许</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PASV</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方式</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27"/>
                                        </p:tgtEl>
                                        <p:attrNameLst>
                                          <p:attrName>style.visibility</p:attrName>
                                        </p:attrNameLst>
                                      </p:cBhvr>
                                      <p:to>
                                        <p:strVal val="visible"/>
                                      </p:to>
                                    </p:set>
                                    <p:anim to="0" calcmode="lin" valueType="num">
                                      <p:cBhvr>
                                        <p:cTn id="13" dur="500" decel="100000" fill="hold">
                                          <p:stCondLst>
                                            <p:cond delay="0"/>
                                          </p:stCondLst>
                                        </p:cTn>
                                        <p:tgtEl>
                                          <p:spTgt spid="27"/>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27"/>
                                        </p:tgtEl>
                                      </p:cBhvr>
                                    </p:animEffect>
                                    <p:animScale>
                                      <p:cBhvr>
                                        <p:cTn id="15" dur="500" decel="100000" fill="hold">
                                          <p:stCondLst>
                                            <p:cond delay="0"/>
                                          </p:stCondLst>
                                        </p:cTn>
                                        <p:tgtEl>
                                          <p:spTgt spid="27"/>
                                        </p:tgtEl>
                                      </p:cBhvr>
                                      <p:by x="100000" y="100000"/>
                                      <p:from x="110000" y="110000"/>
                                      <p:to x="100000" y="100000"/>
                                    </p:animScale>
                                  </p:childTnLst>
                                </p:cTn>
                              </p:par>
                            </p:childTnLst>
                          </p:cTn>
                        </p:par>
                        <p:par>
                          <p:cTn id="16" fill="hold">
                            <p:stCondLst>
                              <p:cond delay="164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28">
                                            <p:txEl>
                                              <p:pRg st="0" end="0"/>
                                            </p:txEl>
                                          </p:spTgt>
                                        </p:tgtEl>
                                        <p:attrNameLst>
                                          <p:attrName>style.visibility</p:attrName>
                                        </p:attrNameLst>
                                      </p:cBhvr>
                                      <p:to>
                                        <p:strVal val="visible"/>
                                      </p:to>
                                    </p:set>
                                    <p:anim to="0" calcmode="lin" valueType="num">
                                      <p:cBhvr>
                                        <p:cTn id="19" dur="500" decel="100000" fill="hold">
                                          <p:stCondLst>
                                            <p:cond delay="0"/>
                                          </p:stCondLst>
                                        </p:cTn>
                                        <p:tgtEl>
                                          <p:spTgt spid="28">
                                            <p:txEl>
                                              <p:pRg st="0" end="0"/>
                                            </p:txEl>
                                          </p:spTgt>
                                        </p:tgtEl>
                                        <p:attrNameLst>
                                          <p:attrName>ppt_y</p:attrName>
                                        </p:attrNameLst>
                                      </p:cBhvr>
                                      <p:tavLst>
                                        <p:tav tm="0">
                                          <p:val>
                                            <p:strVal val="ppt_y+0.02"/>
                                          </p:val>
                                        </p:tav>
                                        <p:tav tm="100000">
                                          <p:val>
                                            <p:strVal val="#ppt_y"/>
                                          </p:val>
                                        </p:tav>
                                      </p:tavLst>
                                    </p:anim>
                                    <p:animEffect transition="in" filter="fade">
                                      <p:cBhvr>
                                        <p:cTn id="20" dur="500">
                                          <p:stCondLst>
                                            <p:cond delay="0"/>
                                          </p:stCondLst>
                                        </p:cTn>
                                        <p:tgtEl>
                                          <p:spTgt spid="28">
                                            <p:txEl>
                                              <p:pRg st="0" end="0"/>
                                            </p:txEl>
                                          </p:spTgt>
                                        </p:tgtEl>
                                      </p:cBhvr>
                                    </p:animEffect>
                                    <p:animScale>
                                      <p:cBhvr>
                                        <p:cTn id="21" dur="500" decel="100000" fill="hold">
                                          <p:stCondLst>
                                            <p:cond delay="0"/>
                                          </p:stCondLst>
                                        </p:cTn>
                                        <p:tgtEl>
                                          <p:spTgt spid="28">
                                            <p:txEl>
                                              <p:pRg st="0" end="0"/>
                                            </p:txEl>
                                          </p:spTgt>
                                        </p:tgtEl>
                                      </p:cBhvr>
                                      <p:by x="100000" y="100000"/>
                                      <p:from x="110000" y="110000"/>
                                      <p:to x="100000" y="100000"/>
                                    </p:animScale>
                                  </p:childTnLst>
                                </p:cTn>
                              </p:par>
                            </p:childTnLst>
                          </p:cTn>
                        </p:par>
                        <p:par>
                          <p:cTn id="22" fill="hold">
                            <p:stCondLst>
                              <p:cond delay="2299"/>
                            </p:stCondLst>
                            <p:childTnLst>
                              <p:par>
                                <p:cTn id="23" presetID="10" presetClass="entr" presetSubtype="0" fill="hold" grpId="0" nodeType="afterEffect">
                                  <p:stCondLst>
                                    <p:cond delay="0"/>
                                  </p:stCondLst>
                                  <p:iterate type="wd">
                                    <p:tmPct val="10000"/>
                                  </p:iterate>
                                  <p:childTnLst>
                                    <p:set>
                                      <p:cBhvr>
                                        <p:cTn id="24" dur="1" fill="hold">
                                          <p:stCondLst>
                                            <p:cond delay="0"/>
                                          </p:stCondLst>
                                        </p:cTn>
                                        <p:tgtEl>
                                          <p:spTgt spid="28">
                                            <p:txEl>
                                              <p:pRg st="1" end="1"/>
                                            </p:txEl>
                                          </p:spTgt>
                                        </p:tgtEl>
                                        <p:attrNameLst>
                                          <p:attrName>style.visibility</p:attrName>
                                        </p:attrNameLst>
                                      </p:cBhvr>
                                      <p:to>
                                        <p:strVal val="visible"/>
                                      </p:to>
                                    </p:set>
                                    <p:anim to="0" calcmode="lin" valueType="num">
                                      <p:cBhvr>
                                        <p:cTn id="25" dur="500" decel="100000" fill="hold">
                                          <p:stCondLst>
                                            <p:cond delay="0"/>
                                          </p:stCondLst>
                                        </p:cTn>
                                        <p:tgtEl>
                                          <p:spTgt spid="28">
                                            <p:txEl>
                                              <p:pRg st="1" end="1"/>
                                            </p:txEl>
                                          </p:spTgt>
                                        </p:tgtEl>
                                        <p:attrNameLst>
                                          <p:attrName>ppt_y</p:attrName>
                                        </p:attrNameLst>
                                      </p:cBhvr>
                                      <p:tavLst>
                                        <p:tav tm="0">
                                          <p:val>
                                            <p:strVal val="ppt_y+0.02"/>
                                          </p:val>
                                        </p:tav>
                                        <p:tav tm="100000">
                                          <p:val>
                                            <p:strVal val="#ppt_y"/>
                                          </p:val>
                                        </p:tav>
                                      </p:tavLst>
                                    </p:anim>
                                    <p:animEffect transition="in" filter="fade">
                                      <p:cBhvr>
                                        <p:cTn id="26" dur="500">
                                          <p:stCondLst>
                                            <p:cond delay="0"/>
                                          </p:stCondLst>
                                        </p:cTn>
                                        <p:tgtEl>
                                          <p:spTgt spid="28">
                                            <p:txEl>
                                              <p:pRg st="1" end="1"/>
                                            </p:txEl>
                                          </p:spTgt>
                                        </p:tgtEl>
                                      </p:cBhvr>
                                    </p:animEffect>
                                    <p:animScale>
                                      <p:cBhvr>
                                        <p:cTn id="27" dur="500" decel="100000" fill="hold">
                                          <p:stCondLst>
                                            <p:cond delay="0"/>
                                          </p:stCondLst>
                                        </p:cTn>
                                        <p:tgtEl>
                                          <p:spTgt spid="28">
                                            <p:txEl>
                                              <p:pRg st="1" end="1"/>
                                            </p:txEl>
                                          </p:spTgt>
                                        </p:tgtEl>
                                      </p:cBhvr>
                                      <p:by x="100000" y="100000"/>
                                      <p:from x="110000" y="110000"/>
                                      <p:to x="100000" y="100000"/>
                                    </p:animScale>
                                  </p:childTnLst>
                                </p:cTn>
                              </p:par>
                            </p:childTnLst>
                          </p:cTn>
                        </p:par>
                        <p:par>
                          <p:cTn id="28" fill="hold">
                            <p:stCondLst>
                              <p:cond delay="4199"/>
                            </p:stCondLst>
                            <p:childTnLst>
                              <p:par>
                                <p:cTn id="29" presetID="10" presetClass="entr" presetSubtype="0" fill="hold" grpId="0" nodeType="afterEffect">
                                  <p:stCondLst>
                                    <p:cond delay="0"/>
                                  </p:stCondLst>
                                  <p:iterate type="wd">
                                    <p:tmPct val="10000"/>
                                  </p:iterate>
                                  <p:childTnLst>
                                    <p:set>
                                      <p:cBhvr>
                                        <p:cTn id="30" dur="1" fill="hold">
                                          <p:stCondLst>
                                            <p:cond delay="0"/>
                                          </p:stCondLst>
                                        </p:cTn>
                                        <p:tgtEl>
                                          <p:spTgt spid="17"/>
                                        </p:tgtEl>
                                        <p:attrNameLst>
                                          <p:attrName>style.visibility</p:attrName>
                                        </p:attrNameLst>
                                      </p:cBhvr>
                                      <p:to>
                                        <p:strVal val="visible"/>
                                      </p:to>
                                    </p:set>
                                    <p:anim to="0" calcmode="lin" valueType="num">
                                      <p:cBhvr>
                                        <p:cTn id="31" dur="500" decel="100000" fill="hold">
                                          <p:stCondLst>
                                            <p:cond delay="0"/>
                                          </p:stCondLst>
                                        </p:cTn>
                                        <p:tgtEl>
                                          <p:spTgt spid="17"/>
                                        </p:tgtEl>
                                        <p:attrNameLst>
                                          <p:attrName>ppt_y</p:attrName>
                                        </p:attrNameLst>
                                      </p:cBhvr>
                                      <p:tavLst>
                                        <p:tav tm="0">
                                          <p:val>
                                            <p:strVal val="ppt_y+0.02"/>
                                          </p:val>
                                        </p:tav>
                                        <p:tav tm="100000">
                                          <p:val>
                                            <p:strVal val="#ppt_y"/>
                                          </p:val>
                                        </p:tav>
                                      </p:tavLst>
                                    </p:anim>
                                    <p:animEffect transition="in" filter="fade">
                                      <p:cBhvr>
                                        <p:cTn id="32" dur="500">
                                          <p:stCondLst>
                                            <p:cond delay="0"/>
                                          </p:stCondLst>
                                        </p:cTn>
                                        <p:tgtEl>
                                          <p:spTgt spid="17"/>
                                        </p:tgtEl>
                                      </p:cBhvr>
                                    </p:animEffect>
                                    <p:animScale>
                                      <p:cBhvr>
                                        <p:cTn id="33" dur="500" decel="100000" fill="hold">
                                          <p:stCondLst>
                                            <p:cond delay="0"/>
                                          </p:stCondLst>
                                        </p:cTn>
                                        <p:tgtEl>
                                          <p:spTgt spid="17"/>
                                        </p:tgtEl>
                                      </p:cBhvr>
                                      <p:by x="100000" y="100000"/>
                                      <p:from x="110000" y="110000"/>
                                      <p:to x="100000" y="100000"/>
                                    </p:animScale>
                                  </p:childTnLst>
                                </p:cTn>
                              </p:par>
                            </p:childTnLst>
                          </p:cTn>
                        </p:par>
                        <p:par>
                          <p:cTn id="34" fill="hold">
                            <p:stCondLst>
                              <p:cond delay="5099"/>
                            </p:stCondLst>
                            <p:childTnLst>
                              <p:par>
                                <p:cTn id="35" presetID="10" presetClass="entr" presetSubtype="0" fill="hold" grpId="0" nodeType="afterEffect">
                                  <p:stCondLst>
                                    <p:cond delay="0"/>
                                  </p:stCondLst>
                                  <p:iterate type="wd">
                                    <p:tmPct val="10000"/>
                                  </p:iterate>
                                  <p:childTnLst>
                                    <p:set>
                                      <p:cBhvr>
                                        <p:cTn id="36" dur="1" fill="hold">
                                          <p:stCondLst>
                                            <p:cond delay="0"/>
                                          </p:stCondLst>
                                        </p:cTn>
                                        <p:tgtEl>
                                          <p:spTgt spid="18">
                                            <p:txEl>
                                              <p:pRg st="0" end="0"/>
                                            </p:txEl>
                                          </p:spTgt>
                                        </p:tgtEl>
                                        <p:attrNameLst>
                                          <p:attrName>style.visibility</p:attrName>
                                        </p:attrNameLst>
                                      </p:cBhvr>
                                      <p:to>
                                        <p:strVal val="visible"/>
                                      </p:to>
                                    </p:set>
                                    <p:anim to="0" calcmode="lin" valueType="num">
                                      <p:cBhvr>
                                        <p:cTn id="37" dur="500" decel="100000" fill="hold">
                                          <p:stCondLst>
                                            <p:cond delay="0"/>
                                          </p:stCondLst>
                                        </p:cTn>
                                        <p:tgtEl>
                                          <p:spTgt spid="18">
                                            <p:txEl>
                                              <p:pRg st="0" end="0"/>
                                            </p:txEl>
                                          </p:spTgt>
                                        </p:tgtEl>
                                        <p:attrNameLst>
                                          <p:attrName>ppt_y</p:attrName>
                                        </p:attrNameLst>
                                      </p:cBhvr>
                                      <p:tavLst>
                                        <p:tav tm="0">
                                          <p:val>
                                            <p:strVal val="ppt_y+0.02"/>
                                          </p:val>
                                        </p:tav>
                                        <p:tav tm="100000">
                                          <p:val>
                                            <p:strVal val="#ppt_y"/>
                                          </p:val>
                                        </p:tav>
                                      </p:tavLst>
                                    </p:anim>
                                    <p:animEffect transition="in" filter="fade">
                                      <p:cBhvr>
                                        <p:cTn id="38" dur="500">
                                          <p:stCondLst>
                                            <p:cond delay="0"/>
                                          </p:stCondLst>
                                        </p:cTn>
                                        <p:tgtEl>
                                          <p:spTgt spid="18">
                                            <p:txEl>
                                              <p:pRg st="0" end="0"/>
                                            </p:txEl>
                                          </p:spTgt>
                                        </p:tgtEl>
                                      </p:cBhvr>
                                    </p:animEffect>
                                    <p:animScale>
                                      <p:cBhvr>
                                        <p:cTn id="39" dur="500" decel="100000" fill="hold">
                                          <p:stCondLst>
                                            <p:cond delay="0"/>
                                          </p:stCondLst>
                                        </p:cTn>
                                        <p:tgtEl>
                                          <p:spTgt spid="18">
                                            <p:txEl>
                                              <p:pRg st="0" end="0"/>
                                            </p:txEl>
                                          </p:spTgt>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7" grpId="0"/>
      <p:bldP spid="28" grpId="0" uiExpand="1" build="p"/>
      <p:bldP spid="17" grpId="0"/>
      <p:bldP spid="18"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spcBef>
                <a:spcPts val="100"/>
              </a:spcBef>
              <a:spcAft>
                <a:spcPts val="100"/>
              </a:spcAft>
            </a:pPr>
            <a:endParaRPr lang="zh-CN" altLang="en-US"/>
          </a:p>
        </p:txBody>
      </p:sp>
      <p:sp>
        <p:nvSpPr>
          <p:cNvPr id="59" name="文本框 58"/>
          <p:cNvSpPr txBox="1"/>
          <p:nvPr/>
        </p:nvSpPr>
        <p:spPr>
          <a:xfrm>
            <a:off x="4456126" y="653569"/>
            <a:ext cx="3279744" cy="553998"/>
          </a:xfrm>
          <a:prstGeom prst="rect">
            <a:avLst/>
          </a:prstGeom>
          <a:noFill/>
        </p:spPr>
        <p:txBody>
          <a:bodyPr wrap="none" lIns="0" tIns="0" rIns="0" bIns="0" rtlCol="0">
            <a:spAutoFit/>
          </a:bodyPr>
          <a:lstStyle/>
          <a:p>
            <a:pPr algn="ct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应用层协议概览</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pic>
        <p:nvPicPr>
          <p:cNvPr id="96" name="图片 9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9554" y="1382165"/>
            <a:ext cx="9132888" cy="446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6"/>
                                        </p:tgtEl>
                                        <p:attrNameLst>
                                          <p:attrName>style.visibility</p:attrName>
                                        </p:attrNameLst>
                                      </p:cBhvr>
                                      <p:to>
                                        <p:strVal val="visible"/>
                                      </p:to>
                                    </p:set>
                                    <p:animEffect transition="in" filter="fade">
                                      <p:cBhvr>
                                        <p:cTn id="14" dur="1000"/>
                                        <p:tgtEl>
                                          <p:spTgt spid="96"/>
                                        </p:tgtEl>
                                      </p:cBhvr>
                                    </p:animEffect>
                                    <p:anim calcmode="lin" valueType="num">
                                      <p:cBhvr>
                                        <p:cTn id="15" dur="1000" fill="hold"/>
                                        <p:tgtEl>
                                          <p:spTgt spid="96"/>
                                        </p:tgtEl>
                                        <p:attrNameLst>
                                          <p:attrName>ppt_x</p:attrName>
                                        </p:attrNameLst>
                                      </p:cBhvr>
                                      <p:tavLst>
                                        <p:tav tm="0">
                                          <p:val>
                                            <p:strVal val="#ppt_x"/>
                                          </p:val>
                                        </p:tav>
                                        <p:tav tm="100000">
                                          <p:val>
                                            <p:strVal val="#ppt_x"/>
                                          </p:val>
                                        </p:tav>
                                      </p:tavLst>
                                    </p:anim>
                                    <p:anim calcmode="lin" valueType="num">
                                      <p:cBhvr>
                                        <p:cTn id="16"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68242"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4173195" y="653569"/>
            <a:ext cx="3845605"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FTP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的安全性问题</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27" name="文本框 26"/>
          <p:cNvSpPr txBox="1"/>
          <p:nvPr/>
        </p:nvSpPr>
        <p:spPr>
          <a:xfrm>
            <a:off x="1416312" y="1686538"/>
            <a:ext cx="8997242" cy="523220"/>
          </a:xfrm>
          <a:prstGeom prst="rect">
            <a:avLst/>
          </a:prstGeom>
          <a:noFill/>
        </p:spPr>
        <p:txBody>
          <a:bodyPr wrap="square">
            <a:spAutoFit/>
          </a:bodyPr>
          <a:lstStyle/>
          <a:p>
            <a:pPr marL="457200" indent="-457200">
              <a:buSzPct val="150000"/>
              <a:buBlip>
                <a:blip r:embed="rId2"/>
              </a:buBlip>
            </a:pPr>
            <a:r>
              <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FTP</a:t>
            </a: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反弹攻击</a:t>
            </a:r>
            <a:endPar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28" name="PA-矩形 4"/>
          <p:cNvSpPr>
            <a:spLocks noChangeArrowheads="1"/>
          </p:cNvSpPr>
          <p:nvPr>
            <p:custDataLst>
              <p:tags r:id="rId3"/>
            </p:custDataLst>
          </p:nvPr>
        </p:nvSpPr>
        <p:spPr bwMode="auto">
          <a:xfrm>
            <a:off x="1489197" y="2366535"/>
            <a:ext cx="10132096" cy="506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50000"/>
              </a:lnSpc>
              <a:spcAft>
                <a:spcPts val="600"/>
              </a:spcAft>
              <a:buClr>
                <a:srgbClr val="15449F"/>
              </a:buClr>
              <a:buFont typeface="Wingdings" panose="05000000000000000000" pitchFamily="2" charset="2"/>
              <a:buChar char="l"/>
              <a:defRPr/>
            </a:pP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PORT</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命令的</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IP</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地址只能为客户端的地址，端口号大于</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1024</a:t>
            </a:r>
            <a:endPar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17" name="文本框 16"/>
          <p:cNvSpPr txBox="1"/>
          <p:nvPr/>
        </p:nvSpPr>
        <p:spPr>
          <a:xfrm>
            <a:off x="1346003" y="3221982"/>
            <a:ext cx="8997242" cy="523220"/>
          </a:xfrm>
          <a:prstGeom prst="rect">
            <a:avLst/>
          </a:prstGeom>
          <a:noFill/>
        </p:spPr>
        <p:txBody>
          <a:bodyPr wrap="square">
            <a:spAutoFit/>
          </a:bodyPr>
          <a:lstStyle/>
          <a:p>
            <a:pPr marL="457200" indent="-457200">
              <a:buSzPct val="150000"/>
              <a:buBlip>
                <a:blip r:embed="rId2"/>
              </a:buBlip>
            </a:pP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用户权限限制问题</a:t>
            </a:r>
            <a:endPar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18" name="PA-矩形 4"/>
          <p:cNvSpPr>
            <a:spLocks noChangeArrowheads="1"/>
          </p:cNvSpPr>
          <p:nvPr>
            <p:custDataLst>
              <p:tags r:id="rId4"/>
            </p:custDataLst>
          </p:nvPr>
        </p:nvSpPr>
        <p:spPr bwMode="auto">
          <a:xfrm>
            <a:off x="1491464" y="3873313"/>
            <a:ext cx="9495064" cy="506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最小权限原则，不用</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root</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用户运行</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19" name="文本框 18"/>
          <p:cNvSpPr txBox="1"/>
          <p:nvPr/>
        </p:nvSpPr>
        <p:spPr>
          <a:xfrm>
            <a:off x="1416312" y="4713906"/>
            <a:ext cx="8997242" cy="523220"/>
          </a:xfrm>
          <a:prstGeom prst="rect">
            <a:avLst/>
          </a:prstGeom>
          <a:noFill/>
        </p:spPr>
        <p:txBody>
          <a:bodyPr wrap="square">
            <a:spAutoFit/>
          </a:bodyPr>
          <a:lstStyle/>
          <a:p>
            <a:pPr marL="457200" indent="-457200">
              <a:buSzPct val="150000"/>
              <a:buBlip>
                <a:blip r:embed="rId2"/>
              </a:buBlip>
            </a:pP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匿名</a:t>
            </a:r>
            <a:r>
              <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FTP</a:t>
            </a: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问题</a:t>
            </a:r>
            <a:endPar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20" name="PA-矩形 4"/>
          <p:cNvSpPr>
            <a:spLocks noChangeArrowheads="1"/>
          </p:cNvSpPr>
          <p:nvPr>
            <p:custDataLst>
              <p:tags r:id="rId5"/>
            </p:custDataLst>
          </p:nvPr>
        </p:nvSpPr>
        <p:spPr bwMode="auto">
          <a:xfrm>
            <a:off x="1484685" y="5365228"/>
            <a:ext cx="9495064" cy="506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可以只允许读，或者取消匿名用户</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27"/>
                                        </p:tgtEl>
                                        <p:attrNameLst>
                                          <p:attrName>style.visibility</p:attrName>
                                        </p:attrNameLst>
                                      </p:cBhvr>
                                      <p:to>
                                        <p:strVal val="visible"/>
                                      </p:to>
                                    </p:set>
                                    <p:anim to="0" calcmode="lin" valueType="num">
                                      <p:cBhvr>
                                        <p:cTn id="13" dur="500" decel="100000" fill="hold">
                                          <p:stCondLst>
                                            <p:cond delay="0"/>
                                          </p:stCondLst>
                                        </p:cTn>
                                        <p:tgtEl>
                                          <p:spTgt spid="27"/>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27"/>
                                        </p:tgtEl>
                                      </p:cBhvr>
                                    </p:animEffect>
                                    <p:animScale>
                                      <p:cBhvr>
                                        <p:cTn id="15" dur="500" decel="100000" fill="hold">
                                          <p:stCondLst>
                                            <p:cond delay="0"/>
                                          </p:stCondLst>
                                        </p:cTn>
                                        <p:tgtEl>
                                          <p:spTgt spid="27"/>
                                        </p:tgtEl>
                                      </p:cBhvr>
                                      <p:by x="100000" y="100000"/>
                                      <p:from x="110000" y="110000"/>
                                      <p:to x="100000" y="100000"/>
                                    </p:animScale>
                                  </p:childTnLst>
                                </p:cTn>
                              </p:par>
                            </p:childTnLst>
                          </p:cTn>
                        </p:par>
                        <p:par>
                          <p:cTn id="16" fill="hold">
                            <p:stCondLst>
                              <p:cond delay="8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28">
                                            <p:txEl>
                                              <p:pRg st="0" end="0"/>
                                            </p:txEl>
                                          </p:spTgt>
                                        </p:tgtEl>
                                        <p:attrNameLst>
                                          <p:attrName>style.visibility</p:attrName>
                                        </p:attrNameLst>
                                      </p:cBhvr>
                                      <p:to>
                                        <p:strVal val="visible"/>
                                      </p:to>
                                    </p:set>
                                    <p:anim to="0" calcmode="lin" valueType="num">
                                      <p:cBhvr>
                                        <p:cTn id="19" dur="500" decel="100000" fill="hold">
                                          <p:stCondLst>
                                            <p:cond delay="0"/>
                                          </p:stCondLst>
                                        </p:cTn>
                                        <p:tgtEl>
                                          <p:spTgt spid="28">
                                            <p:txEl>
                                              <p:pRg st="0" end="0"/>
                                            </p:txEl>
                                          </p:spTgt>
                                        </p:tgtEl>
                                        <p:attrNameLst>
                                          <p:attrName>ppt_y</p:attrName>
                                        </p:attrNameLst>
                                      </p:cBhvr>
                                      <p:tavLst>
                                        <p:tav tm="0">
                                          <p:val>
                                            <p:strVal val="ppt_y+0.02"/>
                                          </p:val>
                                        </p:tav>
                                        <p:tav tm="100000">
                                          <p:val>
                                            <p:strVal val="#ppt_y"/>
                                          </p:val>
                                        </p:tav>
                                      </p:tavLst>
                                    </p:anim>
                                    <p:animEffect transition="in" filter="fade">
                                      <p:cBhvr>
                                        <p:cTn id="20" dur="500">
                                          <p:stCondLst>
                                            <p:cond delay="0"/>
                                          </p:stCondLst>
                                        </p:cTn>
                                        <p:tgtEl>
                                          <p:spTgt spid="28">
                                            <p:txEl>
                                              <p:pRg st="0" end="0"/>
                                            </p:txEl>
                                          </p:spTgt>
                                        </p:tgtEl>
                                      </p:cBhvr>
                                    </p:animEffect>
                                    <p:animScale>
                                      <p:cBhvr>
                                        <p:cTn id="21" dur="500" decel="100000" fill="hold">
                                          <p:stCondLst>
                                            <p:cond delay="0"/>
                                          </p:stCondLst>
                                        </p:cTn>
                                        <p:tgtEl>
                                          <p:spTgt spid="28">
                                            <p:txEl>
                                              <p:pRg st="0" end="0"/>
                                            </p:txEl>
                                          </p:spTgt>
                                        </p:tgtEl>
                                      </p:cBhvr>
                                      <p:by x="100000" y="100000"/>
                                      <p:from x="110000" y="110000"/>
                                      <p:to x="100000" y="100000"/>
                                    </p:animScale>
                                  </p:childTnLst>
                                </p:cTn>
                              </p:par>
                            </p:childTnLst>
                          </p:cTn>
                        </p:par>
                        <p:par>
                          <p:cTn id="22" fill="hold">
                            <p:stCondLst>
                              <p:cond delay="2750"/>
                            </p:stCondLst>
                            <p:childTnLst>
                              <p:par>
                                <p:cTn id="23" presetID="10" presetClass="entr" presetSubtype="0" fill="hold" grpId="0" nodeType="afterEffect">
                                  <p:stCondLst>
                                    <p:cond delay="0"/>
                                  </p:stCondLst>
                                  <p:iterate type="wd">
                                    <p:tmPct val="10000"/>
                                  </p:iterate>
                                  <p:childTnLst>
                                    <p:set>
                                      <p:cBhvr>
                                        <p:cTn id="24" dur="1" fill="hold">
                                          <p:stCondLst>
                                            <p:cond delay="0"/>
                                          </p:stCondLst>
                                        </p:cTn>
                                        <p:tgtEl>
                                          <p:spTgt spid="17"/>
                                        </p:tgtEl>
                                        <p:attrNameLst>
                                          <p:attrName>style.visibility</p:attrName>
                                        </p:attrNameLst>
                                      </p:cBhvr>
                                      <p:to>
                                        <p:strVal val="visible"/>
                                      </p:to>
                                    </p:set>
                                    <p:anim to="0" calcmode="lin" valueType="num">
                                      <p:cBhvr>
                                        <p:cTn id="25" dur="500" decel="100000" fill="hold">
                                          <p:stCondLst>
                                            <p:cond delay="0"/>
                                          </p:stCondLst>
                                        </p:cTn>
                                        <p:tgtEl>
                                          <p:spTgt spid="17"/>
                                        </p:tgtEl>
                                        <p:attrNameLst>
                                          <p:attrName>ppt_y</p:attrName>
                                        </p:attrNameLst>
                                      </p:cBhvr>
                                      <p:tavLst>
                                        <p:tav tm="0">
                                          <p:val>
                                            <p:strVal val="ppt_y+0.02"/>
                                          </p:val>
                                        </p:tav>
                                        <p:tav tm="100000">
                                          <p:val>
                                            <p:strVal val="#ppt_y"/>
                                          </p:val>
                                        </p:tav>
                                      </p:tavLst>
                                    </p:anim>
                                    <p:animEffect transition="in" filter="fade">
                                      <p:cBhvr>
                                        <p:cTn id="26" dur="500">
                                          <p:stCondLst>
                                            <p:cond delay="0"/>
                                          </p:stCondLst>
                                        </p:cTn>
                                        <p:tgtEl>
                                          <p:spTgt spid="17"/>
                                        </p:tgtEl>
                                      </p:cBhvr>
                                    </p:animEffect>
                                    <p:animScale>
                                      <p:cBhvr>
                                        <p:cTn id="27" dur="500" decel="100000" fill="hold">
                                          <p:stCondLst>
                                            <p:cond delay="0"/>
                                          </p:stCondLst>
                                        </p:cTn>
                                        <p:tgtEl>
                                          <p:spTgt spid="17"/>
                                        </p:tgtEl>
                                      </p:cBhvr>
                                      <p:by x="100000" y="100000"/>
                                      <p:from x="110000" y="110000"/>
                                      <p:to x="100000" y="100000"/>
                                    </p:animScale>
                                  </p:childTnLst>
                                </p:cTn>
                              </p:par>
                            </p:childTnLst>
                          </p:cTn>
                        </p:par>
                        <p:par>
                          <p:cTn id="28" fill="hold">
                            <p:stCondLst>
                              <p:cond delay="3600"/>
                            </p:stCondLst>
                            <p:childTnLst>
                              <p:par>
                                <p:cTn id="29" presetID="10" presetClass="entr" presetSubtype="0" fill="hold" grpId="0" nodeType="afterEffect">
                                  <p:stCondLst>
                                    <p:cond delay="0"/>
                                  </p:stCondLst>
                                  <p:iterate type="wd">
                                    <p:tmPct val="10000"/>
                                  </p:iterate>
                                  <p:childTnLst>
                                    <p:set>
                                      <p:cBhvr>
                                        <p:cTn id="30" dur="1" fill="hold">
                                          <p:stCondLst>
                                            <p:cond delay="0"/>
                                          </p:stCondLst>
                                        </p:cTn>
                                        <p:tgtEl>
                                          <p:spTgt spid="18">
                                            <p:txEl>
                                              <p:pRg st="0" end="0"/>
                                            </p:txEl>
                                          </p:spTgt>
                                        </p:tgtEl>
                                        <p:attrNameLst>
                                          <p:attrName>style.visibility</p:attrName>
                                        </p:attrNameLst>
                                      </p:cBhvr>
                                      <p:to>
                                        <p:strVal val="visible"/>
                                      </p:to>
                                    </p:set>
                                    <p:anim to="0" calcmode="lin" valueType="num">
                                      <p:cBhvr>
                                        <p:cTn id="31" dur="500" decel="100000" fill="hold">
                                          <p:stCondLst>
                                            <p:cond delay="0"/>
                                          </p:stCondLst>
                                        </p:cTn>
                                        <p:tgtEl>
                                          <p:spTgt spid="18">
                                            <p:txEl>
                                              <p:pRg st="0" end="0"/>
                                            </p:txEl>
                                          </p:spTgt>
                                        </p:tgtEl>
                                        <p:attrNameLst>
                                          <p:attrName>ppt_y</p:attrName>
                                        </p:attrNameLst>
                                      </p:cBhvr>
                                      <p:tavLst>
                                        <p:tav tm="0">
                                          <p:val>
                                            <p:strVal val="ppt_y+0.02"/>
                                          </p:val>
                                        </p:tav>
                                        <p:tav tm="100000">
                                          <p:val>
                                            <p:strVal val="#ppt_y"/>
                                          </p:val>
                                        </p:tav>
                                      </p:tavLst>
                                    </p:anim>
                                    <p:animEffect transition="in" filter="fade">
                                      <p:cBhvr>
                                        <p:cTn id="32" dur="500">
                                          <p:stCondLst>
                                            <p:cond delay="0"/>
                                          </p:stCondLst>
                                        </p:cTn>
                                        <p:tgtEl>
                                          <p:spTgt spid="18">
                                            <p:txEl>
                                              <p:pRg st="0" end="0"/>
                                            </p:txEl>
                                          </p:spTgt>
                                        </p:tgtEl>
                                      </p:cBhvr>
                                    </p:animEffect>
                                    <p:animScale>
                                      <p:cBhvr>
                                        <p:cTn id="33" dur="500" decel="100000" fill="hold">
                                          <p:stCondLst>
                                            <p:cond delay="0"/>
                                          </p:stCondLst>
                                        </p:cTn>
                                        <p:tgtEl>
                                          <p:spTgt spid="18">
                                            <p:txEl>
                                              <p:pRg st="0" end="0"/>
                                            </p:txEl>
                                          </p:spTgt>
                                        </p:tgtEl>
                                      </p:cBhvr>
                                      <p:by x="100000" y="100000"/>
                                      <p:from x="110000" y="110000"/>
                                      <p:to x="100000" y="100000"/>
                                    </p:animScale>
                                  </p:childTnLst>
                                </p:cTn>
                              </p:par>
                            </p:childTnLst>
                          </p:cTn>
                        </p:par>
                        <p:par>
                          <p:cTn id="34" fill="hold">
                            <p:stCondLst>
                              <p:cond delay="4900"/>
                            </p:stCondLst>
                            <p:childTnLst>
                              <p:par>
                                <p:cTn id="35" presetID="10" presetClass="entr" presetSubtype="0" fill="hold" grpId="0" nodeType="afterEffect">
                                  <p:stCondLst>
                                    <p:cond delay="0"/>
                                  </p:stCondLst>
                                  <p:iterate type="wd">
                                    <p:tmPct val="10000"/>
                                  </p:iterate>
                                  <p:childTnLst>
                                    <p:set>
                                      <p:cBhvr>
                                        <p:cTn id="36" dur="1" fill="hold">
                                          <p:stCondLst>
                                            <p:cond delay="0"/>
                                          </p:stCondLst>
                                        </p:cTn>
                                        <p:tgtEl>
                                          <p:spTgt spid="19"/>
                                        </p:tgtEl>
                                        <p:attrNameLst>
                                          <p:attrName>style.visibility</p:attrName>
                                        </p:attrNameLst>
                                      </p:cBhvr>
                                      <p:to>
                                        <p:strVal val="visible"/>
                                      </p:to>
                                    </p:set>
                                    <p:anim to="0" calcmode="lin" valueType="num">
                                      <p:cBhvr>
                                        <p:cTn id="37" dur="500" decel="100000" fill="hold">
                                          <p:stCondLst>
                                            <p:cond delay="0"/>
                                          </p:stCondLst>
                                        </p:cTn>
                                        <p:tgtEl>
                                          <p:spTgt spid="19"/>
                                        </p:tgtEl>
                                        <p:attrNameLst>
                                          <p:attrName>ppt_y</p:attrName>
                                        </p:attrNameLst>
                                      </p:cBhvr>
                                      <p:tavLst>
                                        <p:tav tm="0">
                                          <p:val>
                                            <p:strVal val="ppt_y+0.02"/>
                                          </p:val>
                                        </p:tav>
                                        <p:tav tm="100000">
                                          <p:val>
                                            <p:strVal val="#ppt_y"/>
                                          </p:val>
                                        </p:tav>
                                      </p:tavLst>
                                    </p:anim>
                                    <p:animEffect transition="in" filter="fade">
                                      <p:cBhvr>
                                        <p:cTn id="38" dur="500">
                                          <p:stCondLst>
                                            <p:cond delay="0"/>
                                          </p:stCondLst>
                                        </p:cTn>
                                        <p:tgtEl>
                                          <p:spTgt spid="19"/>
                                        </p:tgtEl>
                                      </p:cBhvr>
                                    </p:animEffect>
                                    <p:animScale>
                                      <p:cBhvr>
                                        <p:cTn id="39" dur="500" decel="100000" fill="hold">
                                          <p:stCondLst>
                                            <p:cond delay="0"/>
                                          </p:stCondLst>
                                        </p:cTn>
                                        <p:tgtEl>
                                          <p:spTgt spid="19"/>
                                        </p:tgtEl>
                                      </p:cBhvr>
                                      <p:by x="100000" y="100000"/>
                                      <p:from x="110000" y="110000"/>
                                      <p:to x="100000" y="100000"/>
                                    </p:animScale>
                                  </p:childTnLst>
                                </p:cTn>
                              </p:par>
                            </p:childTnLst>
                          </p:cTn>
                        </p:par>
                        <p:par>
                          <p:cTn id="40" fill="hold">
                            <p:stCondLst>
                              <p:cond delay="5699"/>
                            </p:stCondLst>
                            <p:childTnLst>
                              <p:par>
                                <p:cTn id="41" presetID="10" presetClass="entr" presetSubtype="0" fill="hold" grpId="0" nodeType="afterEffect">
                                  <p:stCondLst>
                                    <p:cond delay="0"/>
                                  </p:stCondLst>
                                  <p:iterate type="wd">
                                    <p:tmPct val="10000"/>
                                  </p:iterate>
                                  <p:childTnLst>
                                    <p:set>
                                      <p:cBhvr>
                                        <p:cTn id="42" dur="1" fill="hold">
                                          <p:stCondLst>
                                            <p:cond delay="0"/>
                                          </p:stCondLst>
                                        </p:cTn>
                                        <p:tgtEl>
                                          <p:spTgt spid="20">
                                            <p:txEl>
                                              <p:pRg st="0" end="0"/>
                                            </p:txEl>
                                          </p:spTgt>
                                        </p:tgtEl>
                                        <p:attrNameLst>
                                          <p:attrName>style.visibility</p:attrName>
                                        </p:attrNameLst>
                                      </p:cBhvr>
                                      <p:to>
                                        <p:strVal val="visible"/>
                                      </p:to>
                                    </p:set>
                                    <p:anim to="0" calcmode="lin" valueType="num">
                                      <p:cBhvr>
                                        <p:cTn id="43" dur="500" decel="100000" fill="hold">
                                          <p:stCondLst>
                                            <p:cond delay="0"/>
                                          </p:stCondLst>
                                        </p:cTn>
                                        <p:tgtEl>
                                          <p:spTgt spid="20">
                                            <p:txEl>
                                              <p:pRg st="0" end="0"/>
                                            </p:txEl>
                                          </p:spTgt>
                                        </p:tgtEl>
                                        <p:attrNameLst>
                                          <p:attrName>ppt_y</p:attrName>
                                        </p:attrNameLst>
                                      </p:cBhvr>
                                      <p:tavLst>
                                        <p:tav tm="0">
                                          <p:val>
                                            <p:strVal val="ppt_y+0.02"/>
                                          </p:val>
                                        </p:tav>
                                        <p:tav tm="100000">
                                          <p:val>
                                            <p:strVal val="#ppt_y"/>
                                          </p:val>
                                        </p:tav>
                                      </p:tavLst>
                                    </p:anim>
                                    <p:animEffect transition="in" filter="fade">
                                      <p:cBhvr>
                                        <p:cTn id="44" dur="500">
                                          <p:stCondLst>
                                            <p:cond delay="0"/>
                                          </p:stCondLst>
                                        </p:cTn>
                                        <p:tgtEl>
                                          <p:spTgt spid="20">
                                            <p:txEl>
                                              <p:pRg st="0" end="0"/>
                                            </p:txEl>
                                          </p:spTgt>
                                        </p:tgtEl>
                                      </p:cBhvr>
                                    </p:animEffect>
                                    <p:animScale>
                                      <p:cBhvr>
                                        <p:cTn id="45" dur="500" decel="100000" fill="hold">
                                          <p:stCondLst>
                                            <p:cond delay="0"/>
                                          </p:stCondLst>
                                        </p:cTn>
                                        <p:tgtEl>
                                          <p:spTgt spid="20">
                                            <p:txEl>
                                              <p:pRg st="0" end="0"/>
                                            </p:txEl>
                                          </p:spTgt>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7" grpId="0"/>
      <p:bldP spid="28" grpId="0" uiExpand="1" build="p"/>
      <p:bldP spid="17" grpId="0"/>
      <p:bldP spid="18" grpId="0" uiExpand="1" build="p"/>
      <p:bldP spid="19" grpId="0"/>
      <p:bldP spid="20"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2902016" y="705407"/>
            <a:ext cx="6387967"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TFTP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协议（端口：</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UDP 69)</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pic>
        <p:nvPicPr>
          <p:cNvPr id="18"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5571" y="1485840"/>
            <a:ext cx="8580858" cy="4345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31462" t="41067" r="19510" b="14269"/>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grpSp>
        <p:nvGrpSpPr>
          <p:cNvPr id="9" name="组合 8"/>
          <p:cNvGrpSpPr/>
          <p:nvPr/>
        </p:nvGrpSpPr>
        <p:grpSpPr>
          <a:xfrm>
            <a:off x="426473" y="326002"/>
            <a:ext cx="7545335" cy="1023878"/>
            <a:chOff x="380753" y="256554"/>
            <a:chExt cx="7545335" cy="1023878"/>
          </a:xfrm>
        </p:grpSpPr>
        <p:sp>
          <p:nvSpPr>
            <p:cNvPr id="18" name="文本框 17"/>
            <p:cNvSpPr txBox="1"/>
            <p:nvPr/>
          </p:nvSpPr>
          <p:spPr>
            <a:xfrm>
              <a:off x="380753" y="256554"/>
              <a:ext cx="7545335" cy="677108"/>
            </a:xfrm>
            <a:prstGeom prst="rect">
              <a:avLst/>
            </a:prstGeom>
            <a:noFill/>
          </p:spPr>
          <p:txBody>
            <a:bodyPr wrap="none" lIns="0" tIns="0" rIns="0" bIns="0" rtlCol="0">
              <a:spAutoFit/>
            </a:bodyPr>
            <a:lstStyle/>
            <a:p>
              <a:r>
                <a:rPr lang="zh-CN" altLang="en-US"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第</a:t>
              </a:r>
              <a:r>
                <a:rPr lang="en-US" altLang="zh-CN"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2</a:t>
              </a:r>
              <a:r>
                <a:rPr lang="zh-CN" altLang="en-US"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章  </a:t>
              </a:r>
              <a:r>
                <a:rPr lang="en-US" altLang="zh-CN"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Internet</a:t>
              </a:r>
              <a:r>
                <a:rPr lang="zh-CN" altLang="en-US"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协议的安全性</a:t>
              </a:r>
              <a:endParaRPr lang="zh-CN" altLang="en-US"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26" name="文本框 25"/>
            <p:cNvSpPr txBox="1"/>
            <p:nvPr/>
          </p:nvSpPr>
          <p:spPr>
            <a:xfrm>
              <a:off x="500758" y="1064988"/>
              <a:ext cx="2121791" cy="215444"/>
            </a:xfrm>
            <a:prstGeom prst="rect">
              <a:avLst/>
            </a:prstGeom>
            <a:noFill/>
          </p:spPr>
          <p:txBody>
            <a:bodyPr wrap="square" lIns="0" tIns="0" rIns="0" bIns="0" rtlCol="0">
              <a:spAutoFit/>
            </a:bodyPr>
            <a:lstStyle/>
            <a:p>
              <a:pPr algn="dist"/>
              <a:endParaRPr lang="zh-CN" altLang="en-US" sz="1400" i="1" dirty="0">
                <a:solidFill>
                  <a:schemeClr val="bg1">
                    <a:lumMod val="65000"/>
                  </a:schemeClr>
                </a:solidFill>
                <a:latin typeface="方正正大黑简体" panose="02000000000000000000" pitchFamily="2" charset="-122"/>
                <a:ea typeface="方正正大黑简体" panose="02000000000000000000" pitchFamily="2" charset="-122"/>
              </a:endParaRPr>
            </a:p>
          </p:txBody>
        </p:sp>
      </p:grpSp>
      <p:sp>
        <p:nvSpPr>
          <p:cNvPr id="32" name="任意多边形: 形状 31"/>
          <p:cNvSpPr/>
          <p:nvPr/>
        </p:nvSpPr>
        <p:spPr>
          <a:xfrm>
            <a:off x="11328252" y="54207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rgbClr val="1B3B9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1" name="组合 10"/>
          <p:cNvGrpSpPr/>
          <p:nvPr/>
        </p:nvGrpSpPr>
        <p:grpSpPr>
          <a:xfrm>
            <a:off x="2654193" y="1740639"/>
            <a:ext cx="6536941" cy="1099688"/>
            <a:chOff x="1672155" y="1953172"/>
            <a:chExt cx="5943394" cy="999836"/>
          </a:xfrm>
        </p:grpSpPr>
        <p:grpSp>
          <p:nvGrpSpPr>
            <p:cNvPr id="10" name="组合 9"/>
            <p:cNvGrpSpPr/>
            <p:nvPr/>
          </p:nvGrpSpPr>
          <p:grpSpPr>
            <a:xfrm>
              <a:off x="1672155" y="1953172"/>
              <a:ext cx="5943394" cy="600299"/>
              <a:chOff x="1442976" y="2200774"/>
              <a:chExt cx="5943394" cy="600299"/>
            </a:xfrm>
          </p:grpSpPr>
          <p:sp>
            <p:nvSpPr>
              <p:cNvPr id="25" name="矩形: 圆角 24"/>
              <p:cNvSpPr/>
              <p:nvPr/>
            </p:nvSpPr>
            <p:spPr>
              <a:xfrm>
                <a:off x="1442976" y="2200774"/>
                <a:ext cx="5943394"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13" name="矩形: 圆角 12"/>
              <p:cNvSpPr/>
              <p:nvPr/>
            </p:nvSpPr>
            <p:spPr>
              <a:xfrm>
                <a:off x="1483658" y="2228867"/>
                <a:ext cx="730389"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01</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33" name="文本框 32"/>
            <p:cNvSpPr txBox="1"/>
            <p:nvPr/>
          </p:nvSpPr>
          <p:spPr>
            <a:xfrm>
              <a:off x="2547704" y="2057551"/>
              <a:ext cx="4993230" cy="895457"/>
            </a:xfrm>
            <a:prstGeom prst="rect">
              <a:avLst/>
            </a:prstGeom>
            <a:noFill/>
          </p:spPr>
          <p:txBody>
            <a:bodyPr wrap="none" lIns="0" tIns="0" rIns="0" bIns="0" rtlCol="0">
              <a:spAutoFit/>
            </a:bodyPr>
            <a:lstStyle/>
            <a:p>
              <a:pPr algn="ctr"/>
              <a:r>
                <a:rPr lang="zh-CN" altLang="en-US" sz="3200" dirty="0">
                  <a:solidFill>
                    <a:schemeClr val="bg1"/>
                  </a:solidFill>
                  <a:latin typeface="方正正大黑简体" panose="02000000000000000000" pitchFamily="2" charset="-122"/>
                  <a:ea typeface="方正正大黑简体" panose="02000000000000000000" pitchFamily="2" charset="-122"/>
                </a:rPr>
                <a:t>动态主机配置协议</a:t>
              </a:r>
              <a:r>
                <a:rPr lang="en-US" altLang="zh-CN" sz="3200" dirty="0">
                  <a:solidFill>
                    <a:schemeClr val="bg1"/>
                  </a:solidFill>
                  <a:latin typeface="方正正大黑简体" panose="02000000000000000000" pitchFamily="2" charset="-122"/>
                  <a:ea typeface="方正正大黑简体" panose="02000000000000000000" pitchFamily="2" charset="-122"/>
                </a:rPr>
                <a:t>——DHCP</a:t>
              </a:r>
              <a:endParaRPr lang="en-US" altLang="zh-CN" sz="3200" dirty="0">
                <a:solidFill>
                  <a:schemeClr val="bg1"/>
                </a:solidFill>
                <a:latin typeface="方正正大黑简体" panose="02000000000000000000" pitchFamily="2" charset="-122"/>
                <a:ea typeface="方正正大黑简体" panose="02000000000000000000" pitchFamily="2" charset="-122"/>
              </a:endParaRPr>
            </a:p>
            <a:p>
              <a:endParaRPr lang="zh-CN" altLang="en-US" sz="3200" dirty="0">
                <a:solidFill>
                  <a:srgbClr val="FFC000"/>
                </a:solidFill>
                <a:latin typeface="方正正大黑简体" panose="02000000000000000000" pitchFamily="2" charset="-122"/>
                <a:ea typeface="方正正大黑简体" panose="02000000000000000000" pitchFamily="2" charset="-122"/>
              </a:endParaRPr>
            </a:p>
          </p:txBody>
        </p:sp>
      </p:grpSp>
      <p:grpSp>
        <p:nvGrpSpPr>
          <p:cNvPr id="37" name="组合 36"/>
          <p:cNvGrpSpPr/>
          <p:nvPr/>
        </p:nvGrpSpPr>
        <p:grpSpPr>
          <a:xfrm>
            <a:off x="3972318" y="2662648"/>
            <a:ext cx="5923434" cy="660250"/>
            <a:chOff x="1672156" y="1953172"/>
            <a:chExt cx="5184161" cy="600299"/>
          </a:xfrm>
        </p:grpSpPr>
        <p:grpSp>
          <p:nvGrpSpPr>
            <p:cNvPr id="38" name="组合 37"/>
            <p:cNvGrpSpPr/>
            <p:nvPr/>
          </p:nvGrpSpPr>
          <p:grpSpPr>
            <a:xfrm>
              <a:off x="1672156" y="1953172"/>
              <a:ext cx="5184161" cy="600299"/>
              <a:chOff x="1442977" y="2200774"/>
              <a:chExt cx="5184161" cy="600299"/>
            </a:xfrm>
          </p:grpSpPr>
          <p:sp>
            <p:nvSpPr>
              <p:cNvPr id="40" name="矩形: 圆角 39"/>
              <p:cNvSpPr/>
              <p:nvPr/>
            </p:nvSpPr>
            <p:spPr>
              <a:xfrm>
                <a:off x="1442977" y="2200774"/>
                <a:ext cx="5184161"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1" name="矩形: 圆角 40"/>
              <p:cNvSpPr/>
              <p:nvPr/>
            </p:nvSpPr>
            <p:spPr>
              <a:xfrm>
                <a:off x="1475321" y="2228867"/>
                <a:ext cx="711155"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02</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39" name="文本框 38"/>
            <p:cNvSpPr txBox="1"/>
            <p:nvPr/>
          </p:nvSpPr>
          <p:spPr>
            <a:xfrm>
              <a:off x="3096689" y="2037878"/>
              <a:ext cx="3066827" cy="447729"/>
            </a:xfrm>
            <a:prstGeom prst="rect">
              <a:avLst/>
            </a:prstGeom>
            <a:noFill/>
          </p:spPr>
          <p:txBody>
            <a:bodyPr wrap="square" lIns="0" tIns="0" rIns="0" bIns="0" rtlCol="0">
              <a:spAutoFit/>
            </a:bodyPr>
            <a:lstStyle/>
            <a:p>
              <a:r>
                <a:rPr lang="zh-CN" altLang="en-US" sz="3200" dirty="0">
                  <a:solidFill>
                    <a:schemeClr val="bg1"/>
                  </a:solidFill>
                  <a:latin typeface="方正正大黑简体" panose="02000000000000000000" pitchFamily="2" charset="-122"/>
                  <a:ea typeface="方正正大黑简体" panose="02000000000000000000" pitchFamily="2" charset="-122"/>
                </a:rPr>
                <a:t>域名系统</a:t>
              </a:r>
              <a:r>
                <a:rPr lang="en-US" altLang="zh-CN" sz="3200" dirty="0">
                  <a:solidFill>
                    <a:schemeClr val="bg1"/>
                  </a:solidFill>
                  <a:latin typeface="方正正大黑简体" panose="02000000000000000000" pitchFamily="2" charset="-122"/>
                  <a:ea typeface="方正正大黑简体" panose="02000000000000000000" pitchFamily="2" charset="-122"/>
                </a:rPr>
                <a:t>——DNS</a:t>
              </a:r>
              <a:endParaRPr lang="en-US" altLang="zh-CN" sz="3200" dirty="0">
                <a:solidFill>
                  <a:schemeClr val="bg1"/>
                </a:solidFill>
                <a:latin typeface="方正正大黑简体" panose="02000000000000000000" pitchFamily="2" charset="-122"/>
                <a:ea typeface="方正正大黑简体" panose="02000000000000000000" pitchFamily="2" charset="-122"/>
              </a:endParaRPr>
            </a:p>
          </p:txBody>
        </p:sp>
      </p:grpSp>
      <p:grpSp>
        <p:nvGrpSpPr>
          <p:cNvPr id="42" name="组合 41"/>
          <p:cNvGrpSpPr/>
          <p:nvPr/>
        </p:nvGrpSpPr>
        <p:grpSpPr>
          <a:xfrm>
            <a:off x="2619688" y="3582163"/>
            <a:ext cx="6571446" cy="660250"/>
            <a:chOff x="1672156" y="1953172"/>
            <a:chExt cx="5516816" cy="600299"/>
          </a:xfrm>
        </p:grpSpPr>
        <p:grpSp>
          <p:nvGrpSpPr>
            <p:cNvPr id="43" name="组合 42"/>
            <p:cNvGrpSpPr/>
            <p:nvPr/>
          </p:nvGrpSpPr>
          <p:grpSpPr>
            <a:xfrm>
              <a:off x="1672156" y="1953172"/>
              <a:ext cx="5516816" cy="600299"/>
              <a:chOff x="1442977" y="2200774"/>
              <a:chExt cx="5516816" cy="600299"/>
            </a:xfrm>
          </p:grpSpPr>
          <p:sp>
            <p:nvSpPr>
              <p:cNvPr id="45" name="矩形: 圆角 44"/>
              <p:cNvSpPr/>
              <p:nvPr/>
            </p:nvSpPr>
            <p:spPr>
              <a:xfrm>
                <a:off x="1442977" y="2200774"/>
                <a:ext cx="5516816"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6" name="矩形: 圆角 45"/>
              <p:cNvSpPr/>
              <p:nvPr/>
            </p:nvSpPr>
            <p:spPr>
              <a:xfrm>
                <a:off x="1475662" y="2228867"/>
                <a:ext cx="729724"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03</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44" name="文本框 43"/>
            <p:cNvSpPr txBox="1"/>
            <p:nvPr/>
          </p:nvSpPr>
          <p:spPr>
            <a:xfrm>
              <a:off x="3792541" y="2058390"/>
              <a:ext cx="1596050" cy="447729"/>
            </a:xfrm>
            <a:prstGeom prst="rect">
              <a:avLst/>
            </a:prstGeom>
            <a:noFill/>
          </p:spPr>
          <p:txBody>
            <a:bodyPr wrap="none" lIns="0" tIns="0" rIns="0" bIns="0" rtlCol="0">
              <a:spAutoFit/>
            </a:bodyPr>
            <a:lstStyle/>
            <a:p>
              <a:r>
                <a:rPr lang="en-US" altLang="zh-CN" sz="3200" dirty="0">
                  <a:solidFill>
                    <a:schemeClr val="bg1"/>
                  </a:solidFill>
                  <a:latin typeface="方正正大黑简体" panose="02000000000000000000" pitchFamily="2" charset="-122"/>
                  <a:ea typeface="方正正大黑简体" panose="02000000000000000000" pitchFamily="2" charset="-122"/>
                </a:rPr>
                <a:t> FTP</a:t>
              </a:r>
              <a:r>
                <a:rPr lang="zh-CN" altLang="en-US" sz="3200" dirty="0">
                  <a:solidFill>
                    <a:schemeClr val="bg1"/>
                  </a:solidFill>
                  <a:latin typeface="方正正大黑简体" panose="02000000000000000000" pitchFamily="2" charset="-122"/>
                  <a:ea typeface="方正正大黑简体" panose="02000000000000000000" pitchFamily="2" charset="-122"/>
                </a:rPr>
                <a:t>协议</a:t>
              </a:r>
              <a:endParaRPr lang="zh-CN" altLang="en-US" sz="3200" dirty="0">
                <a:solidFill>
                  <a:schemeClr val="bg1"/>
                </a:solidFill>
                <a:latin typeface="方正正大黑简体" panose="02000000000000000000" pitchFamily="2" charset="-122"/>
                <a:ea typeface="方正正大黑简体" panose="02000000000000000000" pitchFamily="2" charset="-122"/>
              </a:endParaRPr>
            </a:p>
          </p:txBody>
        </p:sp>
      </p:grpSp>
      <p:grpSp>
        <p:nvGrpSpPr>
          <p:cNvPr id="47" name="组合 46"/>
          <p:cNvGrpSpPr/>
          <p:nvPr/>
        </p:nvGrpSpPr>
        <p:grpSpPr>
          <a:xfrm>
            <a:off x="3972318" y="4501678"/>
            <a:ext cx="5923434" cy="660250"/>
            <a:chOff x="1672156" y="1953171"/>
            <a:chExt cx="4490974" cy="600299"/>
          </a:xfrm>
        </p:grpSpPr>
        <p:grpSp>
          <p:nvGrpSpPr>
            <p:cNvPr id="48" name="组合 47"/>
            <p:cNvGrpSpPr/>
            <p:nvPr/>
          </p:nvGrpSpPr>
          <p:grpSpPr>
            <a:xfrm>
              <a:off x="1672156" y="1953171"/>
              <a:ext cx="4490974" cy="600299"/>
              <a:chOff x="1442977" y="2200773"/>
              <a:chExt cx="4490974" cy="600299"/>
            </a:xfrm>
          </p:grpSpPr>
          <p:sp>
            <p:nvSpPr>
              <p:cNvPr id="50" name="矩形: 圆角 49"/>
              <p:cNvSpPr/>
              <p:nvPr/>
            </p:nvSpPr>
            <p:spPr>
              <a:xfrm>
                <a:off x="1442977" y="2200773"/>
                <a:ext cx="4490974"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1" name="矩形: 圆角 50"/>
              <p:cNvSpPr/>
              <p:nvPr/>
            </p:nvSpPr>
            <p:spPr>
              <a:xfrm>
                <a:off x="1476912" y="2237858"/>
                <a:ext cx="636305" cy="53512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04</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49" name="文本框 48"/>
            <p:cNvSpPr txBox="1"/>
            <p:nvPr/>
          </p:nvSpPr>
          <p:spPr>
            <a:xfrm>
              <a:off x="2403123" y="2051235"/>
              <a:ext cx="3689802" cy="447729"/>
            </a:xfrm>
            <a:prstGeom prst="rect">
              <a:avLst/>
            </a:prstGeom>
            <a:noFill/>
          </p:spPr>
          <p:txBody>
            <a:bodyPr wrap="none" lIns="0" tIns="0" rIns="0" bIns="0" rtlCol="0">
              <a:spAutoFit/>
            </a:bodyPr>
            <a:lstStyle/>
            <a:p>
              <a:r>
                <a:rPr lang="zh-CN" altLang="en-US" sz="3200" dirty="0">
                  <a:solidFill>
                    <a:srgbClr val="FFC000"/>
                  </a:solidFill>
                  <a:latin typeface="方正正大黑简体" panose="02000000000000000000" pitchFamily="2" charset="-122"/>
                  <a:ea typeface="方正正大黑简体" panose="02000000000000000000" pitchFamily="2" charset="-122"/>
                </a:rPr>
                <a:t>远程登录协议</a:t>
              </a:r>
              <a:r>
                <a:rPr lang="en-US" altLang="zh-CN" sz="3200" dirty="0">
                  <a:solidFill>
                    <a:srgbClr val="FFC000"/>
                  </a:solidFill>
                  <a:latin typeface="方正正大黑简体" panose="02000000000000000000" pitchFamily="2" charset="-122"/>
                  <a:ea typeface="方正正大黑简体" panose="02000000000000000000" pitchFamily="2" charset="-122"/>
                </a:rPr>
                <a:t>——Telnet</a:t>
              </a:r>
              <a:endParaRPr lang="en-US" altLang="zh-CN" sz="3200" dirty="0">
                <a:solidFill>
                  <a:srgbClr val="FFC000"/>
                </a:solidFill>
                <a:latin typeface="方正正大黑简体" panose="02000000000000000000" pitchFamily="2" charset="-122"/>
                <a:ea typeface="方正正大黑简体" panose="02000000000000000000" pitchFamily="2" charset="-122"/>
              </a:endParaRPr>
            </a:p>
          </p:txBody>
        </p:sp>
      </p:grpSp>
      <p:grpSp>
        <p:nvGrpSpPr>
          <p:cNvPr id="14" name="组合 13"/>
          <p:cNvGrpSpPr/>
          <p:nvPr/>
        </p:nvGrpSpPr>
        <p:grpSpPr>
          <a:xfrm>
            <a:off x="8671068" y="1502263"/>
            <a:ext cx="1261641" cy="914400"/>
            <a:chOff x="8171726" y="1006998"/>
            <a:chExt cx="1261641" cy="914400"/>
          </a:xfrm>
        </p:grpSpPr>
        <p:sp>
          <p:nvSpPr>
            <p:cNvPr id="12" name="椭圆 11"/>
            <p:cNvSpPr/>
            <p:nvPr/>
          </p:nvSpPr>
          <p:spPr>
            <a:xfrm>
              <a:off x="8171726" y="1006998"/>
              <a:ext cx="914400" cy="914400"/>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9248172" y="1516284"/>
              <a:ext cx="185195" cy="185195"/>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椭圆 16"/>
          <p:cNvSpPr/>
          <p:nvPr/>
        </p:nvSpPr>
        <p:spPr>
          <a:xfrm>
            <a:off x="1047812" y="6203212"/>
            <a:ext cx="1262459" cy="1262459"/>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字魂45号-冰宇雅宋" panose="00000500000000000000" pitchFamily="2" charset="-122"/>
              <a:ea typeface="字魂45号-冰宇雅宋" panose="00000500000000000000" pitchFamily="2" charset="-122"/>
            </a:endParaRPr>
          </a:p>
        </p:txBody>
      </p:sp>
      <p:grpSp>
        <p:nvGrpSpPr>
          <p:cNvPr id="55" name="组合 54"/>
          <p:cNvGrpSpPr/>
          <p:nvPr/>
        </p:nvGrpSpPr>
        <p:grpSpPr>
          <a:xfrm rot="7080203">
            <a:off x="1385110" y="3275645"/>
            <a:ext cx="569921" cy="413062"/>
            <a:chOff x="8171726" y="1006998"/>
            <a:chExt cx="1261641" cy="914400"/>
          </a:xfrm>
        </p:grpSpPr>
        <p:sp>
          <p:nvSpPr>
            <p:cNvPr id="56" name="椭圆 55"/>
            <p:cNvSpPr/>
            <p:nvPr/>
          </p:nvSpPr>
          <p:spPr>
            <a:xfrm>
              <a:off x="8171726" y="1006998"/>
              <a:ext cx="914400" cy="914400"/>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9248172" y="1516284"/>
              <a:ext cx="185195" cy="185195"/>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组合 52"/>
          <p:cNvGrpSpPr/>
          <p:nvPr/>
        </p:nvGrpSpPr>
        <p:grpSpPr>
          <a:xfrm>
            <a:off x="2635182" y="5375024"/>
            <a:ext cx="6555952" cy="1115227"/>
            <a:chOff x="1672156" y="1953172"/>
            <a:chExt cx="5503809" cy="1013964"/>
          </a:xfrm>
        </p:grpSpPr>
        <p:grpSp>
          <p:nvGrpSpPr>
            <p:cNvPr id="54" name="组合 53"/>
            <p:cNvGrpSpPr/>
            <p:nvPr/>
          </p:nvGrpSpPr>
          <p:grpSpPr>
            <a:xfrm>
              <a:off x="1672156" y="1953172"/>
              <a:ext cx="5503809" cy="600299"/>
              <a:chOff x="1442977" y="2200774"/>
              <a:chExt cx="5503809" cy="600299"/>
            </a:xfrm>
          </p:grpSpPr>
          <p:sp>
            <p:nvSpPr>
              <p:cNvPr id="59" name="矩形: 圆角 58"/>
              <p:cNvSpPr/>
              <p:nvPr/>
            </p:nvSpPr>
            <p:spPr>
              <a:xfrm>
                <a:off x="1442977" y="2200774"/>
                <a:ext cx="5503809"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0" name="矩形: 圆角 59"/>
              <p:cNvSpPr/>
              <p:nvPr/>
            </p:nvSpPr>
            <p:spPr>
              <a:xfrm>
                <a:off x="1475662" y="2228867"/>
                <a:ext cx="729724"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05</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58" name="文本框 57"/>
            <p:cNvSpPr txBox="1"/>
            <p:nvPr/>
          </p:nvSpPr>
          <p:spPr>
            <a:xfrm>
              <a:off x="2869772" y="2071679"/>
              <a:ext cx="3445101" cy="895457"/>
            </a:xfrm>
            <a:prstGeom prst="rect">
              <a:avLst/>
            </a:prstGeom>
            <a:noFill/>
          </p:spPr>
          <p:txBody>
            <a:bodyPr wrap="none" lIns="0" tIns="0" rIns="0" bIns="0" rtlCol="0">
              <a:spAutoFit/>
            </a:bodyPr>
            <a:lstStyle/>
            <a:p>
              <a:r>
                <a:rPr lang="zh-CN" altLang="en-US" sz="3200" dirty="0">
                  <a:solidFill>
                    <a:schemeClr val="bg1"/>
                  </a:solidFill>
                  <a:latin typeface="方正正大黑简体" panose="02000000000000000000" pitchFamily="2" charset="-122"/>
                  <a:ea typeface="方正正大黑简体" panose="02000000000000000000" pitchFamily="2" charset="-122"/>
                </a:rPr>
                <a:t>电子邮件系统的安全性</a:t>
              </a:r>
              <a:endParaRPr lang="zh-CN" altLang="en-US" sz="3200" dirty="0">
                <a:solidFill>
                  <a:schemeClr val="bg1"/>
                </a:solidFill>
                <a:latin typeface="方正正大黑简体" panose="02000000000000000000" pitchFamily="2" charset="-122"/>
                <a:ea typeface="方正正大黑简体" panose="02000000000000000000" pitchFamily="2" charset="-122"/>
              </a:endParaRPr>
            </a:p>
            <a:p>
              <a:endParaRPr lang="zh-CN" altLang="en-US" sz="3200" dirty="0">
                <a:solidFill>
                  <a:schemeClr val="bg1"/>
                </a:solidFill>
                <a:latin typeface="方正正大黑简体" panose="02000000000000000000" pitchFamily="2" charset="-122"/>
                <a:ea typeface="方正正大黑简体" panose="02000000000000000000" pitchFamily="2"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1000"/>
                                        <p:tgtEl>
                                          <p:spTgt spid="55"/>
                                        </p:tgtEl>
                                      </p:cBhvr>
                                    </p:animEffect>
                                    <p:anim calcmode="lin" valueType="num">
                                      <p:cBhvr>
                                        <p:cTn id="13" dur="1000" fill="hold"/>
                                        <p:tgtEl>
                                          <p:spTgt spid="55"/>
                                        </p:tgtEl>
                                        <p:attrNameLst>
                                          <p:attrName>ppt_x</p:attrName>
                                        </p:attrNameLst>
                                      </p:cBhvr>
                                      <p:tavLst>
                                        <p:tav tm="0">
                                          <p:val>
                                            <p:strVal val="#ppt_x"/>
                                          </p:val>
                                        </p:tav>
                                        <p:tav tm="100000">
                                          <p:val>
                                            <p:strVal val="#ppt_x"/>
                                          </p:val>
                                        </p:tav>
                                      </p:tavLst>
                                    </p:anim>
                                    <p:anim calcmode="lin" valueType="num">
                                      <p:cBhvr>
                                        <p:cTn id="14" dur="1000" fill="hold"/>
                                        <p:tgtEl>
                                          <p:spTgt spid="55"/>
                                        </p:tgtEl>
                                        <p:attrNameLst>
                                          <p:attrName>ppt_y</p:attrName>
                                        </p:attrNameLst>
                                      </p:cBhvr>
                                      <p:tavLst>
                                        <p:tav tm="0">
                                          <p:val>
                                            <p:strVal val="#ppt_y-.1"/>
                                          </p:val>
                                        </p:tav>
                                        <p:tav tm="100000">
                                          <p:val>
                                            <p:strVal val="#ppt_y"/>
                                          </p:val>
                                        </p:tav>
                                      </p:tavLst>
                                    </p:anim>
                                  </p:childTnLst>
                                </p:cTn>
                              </p:par>
                              <p:par>
                                <p:cTn id="15" presetID="22" presetClass="entr" presetSubtype="4"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00"/>
                                        <p:tgtEl>
                                          <p:spTgt spid="17"/>
                                        </p:tgtEl>
                                      </p:cBhvr>
                                    </p:animEffect>
                                  </p:childTnLst>
                                </p:cTn>
                              </p:par>
                              <p:par>
                                <p:cTn id="18" presetID="47"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anim calcmode="lin" valueType="num">
                                      <p:cBhvr>
                                        <p:cTn id="21" dur="1000" fill="hold"/>
                                        <p:tgtEl>
                                          <p:spTgt spid="14"/>
                                        </p:tgtEl>
                                        <p:attrNameLst>
                                          <p:attrName>ppt_x</p:attrName>
                                        </p:attrNameLst>
                                      </p:cBhvr>
                                      <p:tavLst>
                                        <p:tav tm="0">
                                          <p:val>
                                            <p:strVal val="#ppt_x"/>
                                          </p:val>
                                        </p:tav>
                                        <p:tav tm="100000">
                                          <p:val>
                                            <p:strVal val="#ppt_x"/>
                                          </p:val>
                                        </p:tav>
                                      </p:tavLst>
                                    </p:anim>
                                    <p:anim calcmode="lin" valueType="num">
                                      <p:cBhvr>
                                        <p:cTn id="22" dur="1000" fill="hold"/>
                                        <p:tgtEl>
                                          <p:spTgt spid="14"/>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2"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down)">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wipe(down)">
                                      <p:cBhvr>
                                        <p:cTn id="38" dur="500"/>
                                        <p:tgtEl>
                                          <p:spTgt spid="3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wipe(down)">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wipe(down)">
                                      <p:cBhvr>
                                        <p:cTn id="48" dur="500"/>
                                        <p:tgtEl>
                                          <p:spTgt spid="4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wipe(down)">
                                      <p:cBhvr>
                                        <p:cTn id="5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3104" t="7278" r="3104" b="7278"/>
          <a:stretch>
            <a:fillRect/>
          </a:stretch>
        </p:blipFill>
        <p:spPr>
          <a:xfrm flipV="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6" name="椭圆 35"/>
          <p:cNvSpPr/>
          <p:nvPr/>
        </p:nvSpPr>
        <p:spPr>
          <a:xfrm flipV="1">
            <a:off x="2645229" y="-108856"/>
            <a:ext cx="6901542" cy="6901542"/>
          </a:xfrm>
          <a:prstGeom prst="ellipse">
            <a:avLst/>
          </a:prstGeom>
          <a:gradFill flip="none" rotWithShape="1">
            <a:gsLst>
              <a:gs pos="0">
                <a:srgbClr val="FFFFFF"/>
              </a:gs>
              <a:gs pos="100000">
                <a:srgbClr val="FFFFFF">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2402681" y="3255135"/>
            <a:ext cx="7386638" cy="3570208"/>
          </a:xfrm>
          <a:prstGeom prst="rect">
            <a:avLst/>
          </a:prstGeom>
          <a:noFill/>
        </p:spPr>
        <p:txBody>
          <a:bodyPr wrap="none" lIns="0" tIns="0" rIns="0" bIns="0" rtlCol="0">
            <a:spAutoFit/>
          </a:bodyPr>
          <a:lstStyle/>
          <a:p>
            <a:pPr algn="ctr"/>
            <a:r>
              <a:rPr lang="zh-CN" altLang="en-US" sz="72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远程登录协议</a:t>
            </a:r>
            <a:r>
              <a:rPr lang="en-US" altLang="zh-CN" sz="72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t>
            </a:r>
            <a:endParaRPr lang="en-US" altLang="zh-CN" sz="72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a:p>
            <a:pPr algn="ctr"/>
            <a:r>
              <a:rPr lang="en-US" altLang="zh-CN" sz="72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Telnet</a:t>
            </a:r>
            <a:endParaRPr lang="en-US" altLang="zh-CN" sz="72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a:p>
            <a:pPr algn="ctr"/>
            <a:endParaRPr lang="zh-CN" altLang="en-US" sz="88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26" name="文本框 25"/>
          <p:cNvSpPr txBox="1"/>
          <p:nvPr/>
        </p:nvSpPr>
        <p:spPr>
          <a:xfrm>
            <a:off x="4829200" y="2221472"/>
            <a:ext cx="2483437" cy="738664"/>
          </a:xfrm>
          <a:prstGeom prst="rect">
            <a:avLst/>
          </a:prstGeom>
          <a:noFill/>
        </p:spPr>
        <p:txBody>
          <a:bodyPr wrap="none" lIns="0" tIns="0" rIns="0" bIns="0" rtlCol="0">
            <a:spAutoFit/>
          </a:bodyPr>
          <a:lstStyle/>
          <a:p>
            <a:pPr algn="dist"/>
            <a:r>
              <a:rPr lang="en-US" altLang="zh-CN" sz="4800" dirty="0">
                <a:gradFill>
                  <a:gsLst>
                    <a:gs pos="63000">
                      <a:srgbClr val="153B95"/>
                    </a:gs>
                    <a:gs pos="100000">
                      <a:schemeClr val="bg1"/>
                    </a:gs>
                  </a:gsLst>
                  <a:lin ang="5400000" scaled="1"/>
                </a:gradFill>
                <a:latin typeface="字魂45号-冰宇雅宋" panose="00000500000000000000" pitchFamily="2" charset="-122"/>
                <a:ea typeface="字魂45号-冰宇雅宋" panose="00000500000000000000" pitchFamily="2" charset="-122"/>
              </a:rPr>
              <a:t>PART-04</a:t>
            </a:r>
            <a:endParaRPr lang="zh-CN" altLang="en-US" sz="4800" dirty="0">
              <a:gradFill>
                <a:gsLst>
                  <a:gs pos="63000">
                    <a:srgbClr val="153B95"/>
                  </a:gs>
                  <a:gs pos="100000">
                    <a:schemeClr val="bg1"/>
                  </a:gs>
                </a:gsLst>
                <a:lin ang="5400000" scaled="1"/>
              </a:gradFill>
              <a:latin typeface="字魂45号-冰宇雅宋" panose="00000500000000000000" pitchFamily="2" charset="-122"/>
              <a:ea typeface="字魂45号-冰宇雅宋" panose="00000500000000000000" pitchFamily="2" charset="-122"/>
            </a:endParaRPr>
          </a:p>
        </p:txBody>
      </p:sp>
      <p:sp>
        <p:nvSpPr>
          <p:cNvPr id="16" name="任意多边形: 形状 15"/>
          <p:cNvSpPr/>
          <p:nvPr/>
        </p:nvSpPr>
        <p:spPr>
          <a:xfrm>
            <a:off x="368152" y="4169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2" name="任意多边形: 形状 31"/>
          <p:cNvSpPr/>
          <p:nvPr/>
        </p:nvSpPr>
        <p:spPr>
          <a:xfrm>
            <a:off x="11328252" y="54207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rgbClr val="1B3B9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文本框 34"/>
          <p:cNvSpPr txBox="1"/>
          <p:nvPr/>
        </p:nvSpPr>
        <p:spPr>
          <a:xfrm rot="5400000">
            <a:off x="-104164" y="2007446"/>
            <a:ext cx="1012828" cy="153888"/>
          </a:xfrm>
          <a:prstGeom prst="rect">
            <a:avLst/>
          </a:prstGeom>
          <a:noFill/>
        </p:spPr>
        <p:txBody>
          <a:bodyPr wrap="square" lIns="0" tIns="0" rIns="0" bIns="0" rtlCol="0">
            <a:spAutoFit/>
          </a:bodyPr>
          <a:lstStyle/>
          <a:p>
            <a:pPr algn="dist"/>
            <a:r>
              <a:rPr lang="en-US" altLang="zh-CN" sz="1000" dirty="0">
                <a:solidFill>
                  <a:schemeClr val="bg1"/>
                </a:solidFill>
                <a:latin typeface="+mn-ea"/>
              </a:rPr>
              <a:t>BUSINESS PLAN</a:t>
            </a:r>
            <a:endParaRPr lang="zh-CN" altLang="en-US" sz="1000" dirty="0">
              <a:solidFill>
                <a:schemeClr val="bg1"/>
              </a:solidFill>
              <a:latin typeface="+mn-ea"/>
            </a:endParaRPr>
          </a:p>
        </p:txBody>
      </p:sp>
      <p:sp>
        <p:nvSpPr>
          <p:cNvPr id="33" name="任意多边形: 形状 32"/>
          <p:cNvSpPr/>
          <p:nvPr/>
        </p:nvSpPr>
        <p:spPr>
          <a:xfrm>
            <a:off x="11190952" y="0"/>
            <a:ext cx="1001049" cy="1074058"/>
          </a:xfrm>
          <a:custGeom>
            <a:avLst/>
            <a:gdLst>
              <a:gd name="connsiteX0" fmla="*/ 53162 w 1001049"/>
              <a:gd name="connsiteY0" fmla="*/ 0 h 1074058"/>
              <a:gd name="connsiteX1" fmla="*/ 1001049 w 1001049"/>
              <a:gd name="connsiteY1" fmla="*/ 0 h 1074058"/>
              <a:gd name="connsiteX2" fmla="*/ 1001049 w 1001049"/>
              <a:gd name="connsiteY2" fmla="*/ 1046024 h 1074058"/>
              <a:gd name="connsiteX3" fmla="*/ 954809 w 1001049"/>
              <a:gd name="connsiteY3" fmla="*/ 1057913 h 1074058"/>
              <a:gd name="connsiteX4" fmla="*/ 794658 w 1001049"/>
              <a:gd name="connsiteY4" fmla="*/ 1074058 h 1074058"/>
              <a:gd name="connsiteX5" fmla="*/ 0 w 1001049"/>
              <a:gd name="connsiteY5" fmla="*/ 279400 h 1074058"/>
              <a:gd name="connsiteX6" fmla="*/ 16145 w 1001049"/>
              <a:gd name="connsiteY6" fmla="*/ 119249 h 107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049" h="1074058">
                <a:moveTo>
                  <a:pt x="53162" y="0"/>
                </a:moveTo>
                <a:lnTo>
                  <a:pt x="1001049" y="0"/>
                </a:lnTo>
                <a:lnTo>
                  <a:pt x="1001049" y="1046024"/>
                </a:lnTo>
                <a:lnTo>
                  <a:pt x="954809" y="1057913"/>
                </a:lnTo>
                <a:cubicBezTo>
                  <a:pt x="903079" y="1068499"/>
                  <a:pt x="849518" y="1074058"/>
                  <a:pt x="794658" y="1074058"/>
                </a:cubicBezTo>
                <a:cubicBezTo>
                  <a:pt x="355781" y="1074058"/>
                  <a:pt x="0" y="718277"/>
                  <a:pt x="0" y="279400"/>
                </a:cubicBezTo>
                <a:cubicBezTo>
                  <a:pt x="0" y="224540"/>
                  <a:pt x="5559" y="170979"/>
                  <a:pt x="16145" y="119249"/>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latin typeface="字魂45号-冰宇雅宋" panose="00000500000000000000" pitchFamily="2" charset="-122"/>
              <a:ea typeface="字魂45号-冰宇雅宋" panose="00000500000000000000" pitchFamily="2" charset="-122"/>
            </a:endParaRPr>
          </a:p>
        </p:txBody>
      </p:sp>
      <p:sp>
        <p:nvSpPr>
          <p:cNvPr id="11" name="椭圆 10"/>
          <p:cNvSpPr/>
          <p:nvPr/>
        </p:nvSpPr>
        <p:spPr>
          <a:xfrm>
            <a:off x="9256486" y="2044700"/>
            <a:ext cx="304800" cy="304800"/>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字魂45号-冰宇雅宋" panose="00000500000000000000" pitchFamily="2" charset="-122"/>
              <a:ea typeface="字魂45号-冰宇雅宋" panose="000005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anim calcmode="lin" valueType="num">
                                      <p:cBhvr>
                                        <p:cTn id="13" dur="1000" fill="hold"/>
                                        <p:tgtEl>
                                          <p:spTgt spid="35"/>
                                        </p:tgtEl>
                                        <p:attrNameLst>
                                          <p:attrName>ppt_x</p:attrName>
                                        </p:attrNameLst>
                                      </p:cBhvr>
                                      <p:tavLst>
                                        <p:tav tm="0">
                                          <p:val>
                                            <p:strVal val="#ppt_x"/>
                                          </p:val>
                                        </p:tav>
                                        <p:tav tm="100000">
                                          <p:val>
                                            <p:strVal val="#ppt_x"/>
                                          </p:val>
                                        </p:tav>
                                      </p:tavLst>
                                    </p:anim>
                                    <p:anim calcmode="lin" valueType="num">
                                      <p:cBhvr>
                                        <p:cTn id="14" dur="1000" fill="hold"/>
                                        <p:tgtEl>
                                          <p:spTgt spid="3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1000"/>
                                        <p:tgtEl>
                                          <p:spTgt spid="32"/>
                                        </p:tgtEl>
                                      </p:cBhvr>
                                    </p:animEffect>
                                    <p:anim calcmode="lin" valueType="num">
                                      <p:cBhvr>
                                        <p:cTn id="18" dur="1000" fill="hold"/>
                                        <p:tgtEl>
                                          <p:spTgt spid="32"/>
                                        </p:tgtEl>
                                        <p:attrNameLst>
                                          <p:attrName>ppt_x</p:attrName>
                                        </p:attrNameLst>
                                      </p:cBhvr>
                                      <p:tavLst>
                                        <p:tav tm="0">
                                          <p:val>
                                            <p:strVal val="#ppt_x"/>
                                          </p:val>
                                        </p:tav>
                                        <p:tav tm="100000">
                                          <p:val>
                                            <p:strVal val="#ppt_x"/>
                                          </p:val>
                                        </p:tav>
                                      </p:tavLst>
                                    </p:anim>
                                    <p:anim calcmode="lin" valueType="num">
                                      <p:cBhvr>
                                        <p:cTn id="19" dur="1000" fill="hold"/>
                                        <p:tgtEl>
                                          <p:spTgt spid="32"/>
                                        </p:tgtEl>
                                        <p:attrNameLst>
                                          <p:attrName>ppt_y</p:attrName>
                                        </p:attrNameLst>
                                      </p:cBhvr>
                                      <p:tavLst>
                                        <p:tav tm="0">
                                          <p:val>
                                            <p:strVal val="#ppt_y+.1"/>
                                          </p:val>
                                        </p:tav>
                                        <p:tav tm="100000">
                                          <p:val>
                                            <p:strVal val="#ppt_y"/>
                                          </p:val>
                                        </p:tav>
                                      </p:tavLst>
                                    </p:anim>
                                  </p:childTnLst>
                                </p:cTn>
                              </p:par>
                              <p:par>
                                <p:cTn id="20" presetID="10" presetClass="entr" presetSubtype="0" accel="30000" decel="70000" fill="hold" grpId="0" nodeType="withEffect">
                                  <p:stCondLst>
                                    <p:cond delay="0"/>
                                  </p:stCondLst>
                                  <p:iterate type="wd">
                                    <p:tmPct val="10000"/>
                                  </p:iterate>
                                  <p:childTnLst>
                                    <p:set>
                                      <p:cBhvr>
                                        <p:cTn id="21" dur="1" fill="hold">
                                          <p:stCondLst>
                                            <p:cond delay="0"/>
                                          </p:stCondLst>
                                        </p:cTn>
                                        <p:tgtEl>
                                          <p:spTgt spid="26"/>
                                        </p:tgtEl>
                                        <p:attrNameLst>
                                          <p:attrName>style.visibility</p:attrName>
                                        </p:attrNameLst>
                                      </p:cBhvr>
                                      <p:to>
                                        <p:strVal val="visible"/>
                                      </p:to>
                                    </p:set>
                                    <p:animEffect transition="in" filter="fade">
                                      <p:cBhvr>
                                        <p:cTn id="22" dur="600" decel="100000">
                                          <p:stCondLst>
                                            <p:cond delay="0"/>
                                          </p:stCondLst>
                                        </p:cTn>
                                        <p:tgtEl>
                                          <p:spTgt spid="26"/>
                                        </p:tgtEl>
                                      </p:cBhvr>
                                    </p:animEffect>
                                    <p:anim to="0" calcmode="lin" valueType="num">
                                      <p:cBhvr>
                                        <p:cTn id="23" dur="750" fill="hold">
                                          <p:stCondLst>
                                            <p:cond delay="0"/>
                                          </p:stCondLst>
                                        </p:cTn>
                                        <p:tgtEl>
                                          <p:spTgt spid="26"/>
                                        </p:tgtEl>
                                        <p:attrNameLst>
                                          <p:attrName>ppt_h</p:attrName>
                                        </p:attrNameLst>
                                      </p:cBhvr>
                                      <p:tavLst>
                                        <p:tav tm="0">
                                          <p:val>
                                            <p:strVal val="ppt_h*2.1"/>
                                          </p:val>
                                        </p:tav>
                                        <p:tav tm="45000">
                                          <p:val>
                                            <p:strVal val="ppt_h*1.04"/>
                                          </p:val>
                                        </p:tav>
                                        <p:tav tm="100000">
                                          <p:val>
                                            <p:strVal val="#ppt_h"/>
                                          </p:val>
                                        </p:tav>
                                      </p:tavLst>
                                    </p:anim>
                                    <p:anim to="0" calcmode="lin" valueType="num">
                                      <p:cBhvr>
                                        <p:cTn id="24" dur="750" fill="hold">
                                          <p:stCondLst>
                                            <p:cond delay="0"/>
                                          </p:stCondLst>
                                        </p:cTn>
                                        <p:tgtEl>
                                          <p:spTgt spid="26"/>
                                        </p:tgtEl>
                                        <p:attrNameLst>
                                          <p:attrName>ppt_w</p:attrName>
                                        </p:attrNameLst>
                                      </p:cBhvr>
                                      <p:tavLst>
                                        <p:tav tm="0">
                                          <p:val>
                                            <p:strVal val="ppt_w*2.1"/>
                                          </p:val>
                                        </p:tav>
                                        <p:tav tm="45000">
                                          <p:val>
                                            <p:strVal val="ppt_w*1.04"/>
                                          </p:val>
                                        </p:tav>
                                        <p:tav tm="100000">
                                          <p:val>
                                            <p:strVal val="#ppt_w"/>
                                          </p:val>
                                        </p:tav>
                                      </p:tavLst>
                                    </p:anim>
                                  </p:childTnLst>
                                </p:cTn>
                              </p:par>
                              <p:par>
                                <p:cTn id="25" presetID="10" presetClass="entr" presetSubtype="0" fill="hold" grpId="0" nodeType="withEffect">
                                  <p:stCondLst>
                                    <p:cond delay="0"/>
                                  </p:stCondLst>
                                  <p:iterate type="wd">
                                    <p:tmPct val="10000"/>
                                  </p:iterate>
                                  <p:childTnLst>
                                    <p:set>
                                      <p:cBhvr>
                                        <p:cTn id="26" dur="1" fill="hold">
                                          <p:stCondLst>
                                            <p:cond delay="0"/>
                                          </p:stCondLst>
                                        </p:cTn>
                                        <p:tgtEl>
                                          <p:spTgt spid="18"/>
                                        </p:tgtEl>
                                        <p:attrNameLst>
                                          <p:attrName>style.visibility</p:attrName>
                                        </p:attrNameLst>
                                      </p:cBhvr>
                                      <p:to>
                                        <p:strVal val="visible"/>
                                      </p:to>
                                    </p:set>
                                    <p:anim to="0" calcmode="lin" valueType="num">
                                      <p:cBhvr>
                                        <p:cTn id="27" dur="500" decel="100000" fill="hold">
                                          <p:stCondLst>
                                            <p:cond delay="0"/>
                                          </p:stCondLst>
                                        </p:cTn>
                                        <p:tgtEl>
                                          <p:spTgt spid="18"/>
                                        </p:tgtEl>
                                        <p:attrNameLst>
                                          <p:attrName>ppt_y</p:attrName>
                                        </p:attrNameLst>
                                      </p:cBhvr>
                                      <p:tavLst>
                                        <p:tav tm="0">
                                          <p:val>
                                            <p:strVal val="ppt_y-0.02"/>
                                          </p:val>
                                        </p:tav>
                                        <p:tav tm="100000">
                                          <p:val>
                                            <p:strVal val="#ppt_y"/>
                                          </p:val>
                                        </p:tav>
                                      </p:tavLst>
                                    </p:anim>
                                    <p:animEffect transition="in" filter="fade">
                                      <p:cBhvr>
                                        <p:cTn id="28" dur="500">
                                          <p:stCondLst>
                                            <p:cond delay="0"/>
                                          </p:stCondLst>
                                        </p:cTn>
                                        <p:tgtEl>
                                          <p:spTgt spid="18"/>
                                        </p:tgtEl>
                                      </p:cBhvr>
                                    </p:animEffect>
                                    <p:animScale>
                                      <p:cBhvr>
                                        <p:cTn id="29" dur="500" decel="100000" fill="hold">
                                          <p:stCondLst>
                                            <p:cond delay="0"/>
                                          </p:stCondLst>
                                        </p:cTn>
                                        <p:tgtEl>
                                          <p:spTgt spid="18"/>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6" grpId="0"/>
      <p:bldP spid="16" grpId="0" animBg="1"/>
      <p:bldP spid="32" grpId="0" animBg="1"/>
      <p:bldP spid="3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3358071" y="733436"/>
            <a:ext cx="5475859" cy="553998"/>
          </a:xfrm>
          <a:prstGeom prst="rect">
            <a:avLst/>
          </a:prstGeom>
          <a:noFill/>
        </p:spPr>
        <p:txBody>
          <a:bodyPr wrap="none" lIns="0" tIns="0" rIns="0" bIns="0" rtlCol="0">
            <a:spAutoFit/>
          </a:bodyPr>
          <a:lstStyle/>
          <a:p>
            <a:pPr algn="ct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远程登录协议</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——Telnet</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28" name="PA-矩形 4"/>
          <p:cNvSpPr>
            <a:spLocks noChangeArrowheads="1"/>
          </p:cNvSpPr>
          <p:nvPr>
            <p:custDataLst>
              <p:tags r:id="rId2"/>
            </p:custDataLst>
          </p:nvPr>
        </p:nvSpPr>
        <p:spPr bwMode="auto">
          <a:xfrm>
            <a:off x="1293543" y="1591950"/>
            <a:ext cx="9262163" cy="414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80000"/>
              </a:lnSpc>
              <a:spcAft>
                <a:spcPts val="600"/>
              </a:spcAft>
              <a:buClr>
                <a:srgbClr val="15449F"/>
              </a:buClr>
              <a:buFont typeface="Wingdings" panose="05000000000000000000" pitchFamily="2" charset="2"/>
              <a:buChar char="l"/>
              <a:defRPr/>
            </a:pPr>
            <a:r>
              <a:rPr lang="en-US" altLang="zh-CN" sz="2400" spc="-150" dirty="0">
                <a:latin typeface="方正正大黑简体" panose="02000000000000000000" pitchFamily="2" charset="-122"/>
                <a:ea typeface="方正正大黑简体" panose="02000000000000000000" pitchFamily="2" charset="-122"/>
              </a:rPr>
              <a:t>Telnet</a:t>
            </a:r>
            <a:r>
              <a:rPr lang="zh-CN" altLang="en-US" sz="2400" spc="-150" dirty="0">
                <a:latin typeface="方正正大黑简体" panose="02000000000000000000" pitchFamily="2" charset="-122"/>
                <a:ea typeface="方正正大黑简体" panose="02000000000000000000" pitchFamily="2" charset="-122"/>
              </a:rPr>
              <a:t>是一种因特网远程终端访问标准。真实地模仿远程终端，仅提供</a:t>
            </a:r>
            <a:r>
              <a:rPr lang="zh-CN" altLang="en-US" sz="2400" spc="-150" dirty="0">
                <a:solidFill>
                  <a:srgbClr val="FF0000"/>
                </a:solidFill>
                <a:latin typeface="方正正大黑简体" panose="02000000000000000000" pitchFamily="2" charset="-122"/>
                <a:ea typeface="方正正大黑简体" panose="02000000000000000000" pitchFamily="2" charset="-122"/>
              </a:rPr>
              <a:t>基于字符应用</a:t>
            </a:r>
            <a:r>
              <a:rPr lang="zh-CN" altLang="en-US" sz="2400" spc="-150" dirty="0">
                <a:latin typeface="方正正大黑简体" panose="02000000000000000000" pitchFamily="2" charset="-122"/>
                <a:ea typeface="方正正大黑简体" panose="02000000000000000000" pitchFamily="2" charset="-122"/>
              </a:rPr>
              <a:t>的访问。</a:t>
            </a:r>
            <a:endParaRPr lang="zh-CN" altLang="en-US" sz="2400" spc="-150" dirty="0">
              <a:latin typeface="方正正大黑简体" panose="02000000000000000000" pitchFamily="2" charset="-122"/>
              <a:ea typeface="方正正大黑简体" panose="02000000000000000000" pitchFamily="2" charset="-122"/>
            </a:endParaRPr>
          </a:p>
          <a:p>
            <a:pPr marL="914400" lvl="2" indent="-342900">
              <a:lnSpc>
                <a:spcPct val="180000"/>
              </a:lnSpc>
              <a:spcAft>
                <a:spcPts val="600"/>
              </a:spcAft>
              <a:buClr>
                <a:srgbClr val="15449F"/>
              </a:buClr>
              <a:buFont typeface="Wingdings" panose="05000000000000000000" pitchFamily="2" charset="2"/>
              <a:buChar char="l"/>
              <a:defRPr/>
            </a:pPr>
            <a:r>
              <a:rPr lang="en-US" altLang="zh-CN" sz="2400" spc="-150" dirty="0">
                <a:latin typeface="方正正大黑简体" panose="02000000000000000000" pitchFamily="2" charset="-122"/>
                <a:ea typeface="方正正大黑简体" panose="02000000000000000000" pitchFamily="2" charset="-122"/>
              </a:rPr>
              <a:t>Telnet</a:t>
            </a:r>
            <a:r>
              <a:rPr lang="zh-CN" altLang="en-US" sz="2400" spc="-150" dirty="0">
                <a:latin typeface="方正正大黑简体" panose="02000000000000000000" pitchFamily="2" charset="-122"/>
                <a:ea typeface="方正正大黑简体" panose="02000000000000000000" pitchFamily="2" charset="-122"/>
              </a:rPr>
              <a:t>提供对各种终端设置的规定，如自然模式、字符回显等。</a:t>
            </a:r>
            <a:endParaRPr lang="zh-CN" altLang="en-US" sz="2400" spc="-150" dirty="0">
              <a:latin typeface="方正正大黑简体" panose="02000000000000000000" pitchFamily="2" charset="-122"/>
              <a:ea typeface="方正正大黑简体" panose="02000000000000000000" pitchFamily="2" charset="-122"/>
            </a:endParaRPr>
          </a:p>
          <a:p>
            <a:pPr marL="914400" lvl="2" indent="-342900">
              <a:lnSpc>
                <a:spcPct val="180000"/>
              </a:lnSpc>
              <a:spcAft>
                <a:spcPts val="600"/>
              </a:spcAft>
              <a:buClr>
                <a:srgbClr val="15449F"/>
              </a:buClr>
              <a:buFont typeface="Wingdings" panose="05000000000000000000" pitchFamily="2" charset="2"/>
              <a:buChar char="l"/>
              <a:defRPr/>
            </a:pPr>
            <a:r>
              <a:rPr lang="en-US" altLang="zh-CN" sz="2400" spc="-150" dirty="0">
                <a:latin typeface="方正正大黑简体" panose="02000000000000000000" pitchFamily="2" charset="-122"/>
                <a:ea typeface="方正正大黑简体" panose="02000000000000000000" pitchFamily="2" charset="-122"/>
              </a:rPr>
              <a:t>telnet</a:t>
            </a:r>
            <a:r>
              <a:rPr lang="zh-CN" altLang="en-US" sz="2400" spc="-150" dirty="0">
                <a:latin typeface="方正正大黑简体" panose="02000000000000000000" pitchFamily="2" charset="-122"/>
                <a:ea typeface="方正正大黑简体" panose="02000000000000000000" pitchFamily="2" charset="-122"/>
              </a:rPr>
              <a:t>后台服务程序调用</a:t>
            </a:r>
            <a:r>
              <a:rPr lang="en-US" altLang="zh-CN" sz="2400" spc="-150" dirty="0">
                <a:latin typeface="方正正大黑简体" panose="02000000000000000000" pitchFamily="2" charset="-122"/>
                <a:ea typeface="方正正大黑简体" panose="02000000000000000000" pitchFamily="2" charset="-122"/>
              </a:rPr>
              <a:t>login</a:t>
            </a:r>
            <a:r>
              <a:rPr lang="zh-CN" altLang="en-US" sz="2400" spc="-150" dirty="0">
                <a:latin typeface="方正正大黑简体" panose="02000000000000000000" pitchFamily="2" charset="-122"/>
                <a:ea typeface="方正正大黑简体" panose="02000000000000000000" pitchFamily="2" charset="-122"/>
              </a:rPr>
              <a:t>程序来进行</a:t>
            </a:r>
            <a:r>
              <a:rPr lang="zh-CN" altLang="en-US" sz="2400" spc="-150" dirty="0">
                <a:solidFill>
                  <a:srgbClr val="FF0000"/>
                </a:solidFill>
                <a:latin typeface="方正正大黑简体" panose="02000000000000000000" pitchFamily="2" charset="-122"/>
                <a:ea typeface="方正正大黑简体" panose="02000000000000000000" pitchFamily="2" charset="-122"/>
              </a:rPr>
              <a:t>口令认证</a:t>
            </a:r>
            <a:r>
              <a:rPr lang="zh-CN" altLang="en-US" sz="2400" spc="-150" dirty="0">
                <a:latin typeface="方正正大黑简体" panose="02000000000000000000" pitchFamily="2" charset="-122"/>
                <a:ea typeface="方正正大黑简体" panose="02000000000000000000" pitchFamily="2" charset="-122"/>
              </a:rPr>
              <a:t>和引发会话。</a:t>
            </a:r>
            <a:endParaRPr lang="zh-CN" altLang="en-US" sz="2400" spc="-150" dirty="0">
              <a:latin typeface="方正正大黑简体" panose="02000000000000000000" pitchFamily="2" charset="-122"/>
              <a:ea typeface="方正正大黑简体" panose="02000000000000000000" pitchFamily="2" charset="-122"/>
            </a:endParaRPr>
          </a:p>
          <a:p>
            <a:pPr marL="914400" lvl="2" indent="-342900">
              <a:lnSpc>
                <a:spcPct val="180000"/>
              </a:lnSpc>
              <a:spcAft>
                <a:spcPts val="600"/>
              </a:spcAft>
              <a:buClr>
                <a:srgbClr val="15449F"/>
              </a:buClr>
              <a:buFont typeface="Wingdings" panose="05000000000000000000" pitchFamily="2" charset="2"/>
              <a:buChar char="l"/>
              <a:defRPr/>
            </a:pPr>
            <a:r>
              <a:rPr lang="zh-CN" altLang="en-US" sz="2400" spc="-150" dirty="0">
                <a:latin typeface="方正正大黑简体" panose="02000000000000000000" pitchFamily="2" charset="-122"/>
                <a:ea typeface="方正正大黑简体" panose="02000000000000000000" pitchFamily="2" charset="-122"/>
              </a:rPr>
              <a:t>多数</a:t>
            </a:r>
            <a:r>
              <a:rPr lang="en-US" altLang="zh-CN" sz="2400" spc="-150" dirty="0">
                <a:latin typeface="方正正大黑简体" panose="02000000000000000000" pitchFamily="2" charset="-122"/>
                <a:ea typeface="方正正大黑简体" panose="02000000000000000000" pitchFamily="2" charset="-122"/>
              </a:rPr>
              <a:t>Telnet</a:t>
            </a:r>
            <a:r>
              <a:rPr lang="zh-CN" altLang="en-US" sz="2400" spc="-150" dirty="0">
                <a:latin typeface="方正正大黑简体" panose="02000000000000000000" pitchFamily="2" charset="-122"/>
                <a:ea typeface="方正正大黑简体" panose="02000000000000000000" pitchFamily="2" charset="-122"/>
              </a:rPr>
              <a:t>客户端程序都支持以</a:t>
            </a:r>
            <a:r>
              <a:rPr lang="zh-CN" altLang="en-US" sz="2400" spc="-150" dirty="0">
                <a:solidFill>
                  <a:srgbClr val="FF0000"/>
                </a:solidFill>
                <a:latin typeface="方正正大黑简体" panose="02000000000000000000" pitchFamily="2" charset="-122"/>
                <a:ea typeface="方正正大黑简体" panose="02000000000000000000" pitchFamily="2" charset="-122"/>
              </a:rPr>
              <a:t>任意端口</a:t>
            </a:r>
            <a:r>
              <a:rPr lang="zh-CN" altLang="en-US" sz="2400" spc="-150" dirty="0">
                <a:latin typeface="方正正大黑简体" panose="02000000000000000000" pitchFamily="2" charset="-122"/>
                <a:ea typeface="方正正大黑简体" panose="02000000000000000000" pitchFamily="2" charset="-122"/>
              </a:rPr>
              <a:t>来访问</a:t>
            </a:r>
            <a:r>
              <a:rPr lang="zh-CN" altLang="en-US" sz="2400" spc="-150" dirty="0">
                <a:solidFill>
                  <a:srgbClr val="FF0000"/>
                </a:solidFill>
                <a:latin typeface="方正正大黑简体" panose="02000000000000000000" pitchFamily="2" charset="-122"/>
                <a:ea typeface="方正正大黑简体" panose="02000000000000000000" pitchFamily="2" charset="-122"/>
              </a:rPr>
              <a:t>基于文本的</a:t>
            </a:r>
            <a:r>
              <a:rPr lang="en-US" altLang="zh-CN" sz="2400" spc="-150" dirty="0">
                <a:solidFill>
                  <a:srgbClr val="FF0000"/>
                </a:solidFill>
                <a:latin typeface="方正正大黑简体" panose="02000000000000000000" pitchFamily="2" charset="-122"/>
                <a:ea typeface="方正正大黑简体" panose="02000000000000000000" pitchFamily="2" charset="-122"/>
              </a:rPr>
              <a:t>TCP</a:t>
            </a:r>
            <a:r>
              <a:rPr lang="zh-CN" altLang="en-US" sz="2400" spc="-150" dirty="0">
                <a:solidFill>
                  <a:srgbClr val="FF0000"/>
                </a:solidFill>
                <a:latin typeface="方正正大黑简体" panose="02000000000000000000" pitchFamily="2" charset="-122"/>
                <a:ea typeface="方正正大黑简体" panose="02000000000000000000" pitchFamily="2" charset="-122"/>
              </a:rPr>
              <a:t>服务</a:t>
            </a:r>
            <a:r>
              <a:rPr lang="zh-CN" altLang="en-US" sz="2400" spc="-150" dirty="0">
                <a:latin typeface="方正正大黑简体" panose="02000000000000000000" pitchFamily="2" charset="-122"/>
                <a:ea typeface="方正正大黑简体" panose="02000000000000000000" pitchFamily="2" charset="-122"/>
              </a:rPr>
              <a:t>的能力。</a:t>
            </a:r>
            <a:endParaRPr lang="zh-CN" altLang="en-US" sz="2400" spc="-150" dirty="0">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28">
                                            <p:txEl>
                                              <p:pRg st="0" end="0"/>
                                            </p:txEl>
                                          </p:spTgt>
                                        </p:tgtEl>
                                        <p:attrNameLst>
                                          <p:attrName>style.visibility</p:attrName>
                                        </p:attrNameLst>
                                      </p:cBhvr>
                                      <p:to>
                                        <p:strVal val="visible"/>
                                      </p:to>
                                    </p:set>
                                    <p:anim to="0" calcmode="lin" valueType="num">
                                      <p:cBhvr>
                                        <p:cTn id="13" dur="500" decel="100000" fill="hold">
                                          <p:stCondLst>
                                            <p:cond delay="0"/>
                                          </p:stCondLst>
                                        </p:cTn>
                                        <p:tgtEl>
                                          <p:spTgt spid="28">
                                            <p:txEl>
                                              <p:pRg st="0" end="0"/>
                                            </p:txEl>
                                          </p:spTgt>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28">
                                            <p:txEl>
                                              <p:pRg st="0" end="0"/>
                                            </p:txEl>
                                          </p:spTgt>
                                        </p:tgtEl>
                                      </p:cBhvr>
                                    </p:animEffect>
                                    <p:animScale>
                                      <p:cBhvr>
                                        <p:cTn id="15" dur="500" decel="100000" fill="hold">
                                          <p:stCondLst>
                                            <p:cond delay="0"/>
                                          </p:stCondLst>
                                        </p:cTn>
                                        <p:tgtEl>
                                          <p:spTgt spid="28">
                                            <p:txEl>
                                              <p:pRg st="0" end="0"/>
                                            </p:txEl>
                                          </p:spTgt>
                                        </p:tgtEl>
                                      </p:cBhvr>
                                      <p:by x="100000" y="100000"/>
                                      <p:from x="110000" y="110000"/>
                                      <p:to x="100000" y="100000"/>
                                    </p:animScale>
                                  </p:childTnLst>
                                </p:cTn>
                              </p:par>
                            </p:childTnLst>
                          </p:cTn>
                        </p:par>
                        <p:par>
                          <p:cTn id="16" fill="hold">
                            <p:stCondLst>
                              <p:cond delay="265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28">
                                            <p:txEl>
                                              <p:pRg st="1" end="1"/>
                                            </p:txEl>
                                          </p:spTgt>
                                        </p:tgtEl>
                                        <p:attrNameLst>
                                          <p:attrName>style.visibility</p:attrName>
                                        </p:attrNameLst>
                                      </p:cBhvr>
                                      <p:to>
                                        <p:strVal val="visible"/>
                                      </p:to>
                                    </p:set>
                                    <p:anim to="0" calcmode="lin" valueType="num">
                                      <p:cBhvr>
                                        <p:cTn id="19" dur="500" decel="100000" fill="hold">
                                          <p:stCondLst>
                                            <p:cond delay="0"/>
                                          </p:stCondLst>
                                        </p:cTn>
                                        <p:tgtEl>
                                          <p:spTgt spid="28">
                                            <p:txEl>
                                              <p:pRg st="1" end="1"/>
                                            </p:txEl>
                                          </p:spTgt>
                                        </p:tgtEl>
                                        <p:attrNameLst>
                                          <p:attrName>ppt_y</p:attrName>
                                        </p:attrNameLst>
                                      </p:cBhvr>
                                      <p:tavLst>
                                        <p:tav tm="0">
                                          <p:val>
                                            <p:strVal val="ppt_y+0.02"/>
                                          </p:val>
                                        </p:tav>
                                        <p:tav tm="100000">
                                          <p:val>
                                            <p:strVal val="#ppt_y"/>
                                          </p:val>
                                        </p:tav>
                                      </p:tavLst>
                                    </p:anim>
                                    <p:animEffect transition="in" filter="fade">
                                      <p:cBhvr>
                                        <p:cTn id="20" dur="500">
                                          <p:stCondLst>
                                            <p:cond delay="0"/>
                                          </p:stCondLst>
                                        </p:cTn>
                                        <p:tgtEl>
                                          <p:spTgt spid="28">
                                            <p:txEl>
                                              <p:pRg st="1" end="1"/>
                                            </p:txEl>
                                          </p:spTgt>
                                        </p:tgtEl>
                                      </p:cBhvr>
                                    </p:animEffect>
                                    <p:animScale>
                                      <p:cBhvr>
                                        <p:cTn id="21" dur="500" decel="100000" fill="hold">
                                          <p:stCondLst>
                                            <p:cond delay="0"/>
                                          </p:stCondLst>
                                        </p:cTn>
                                        <p:tgtEl>
                                          <p:spTgt spid="28">
                                            <p:txEl>
                                              <p:pRg st="1" end="1"/>
                                            </p:txEl>
                                          </p:spTgt>
                                        </p:tgtEl>
                                      </p:cBhvr>
                                      <p:by x="100000" y="100000"/>
                                      <p:from x="110000" y="110000"/>
                                      <p:to x="100000" y="100000"/>
                                    </p:animScale>
                                  </p:childTnLst>
                                </p:cTn>
                              </p:par>
                            </p:childTnLst>
                          </p:cTn>
                        </p:par>
                        <p:par>
                          <p:cTn id="22" fill="hold">
                            <p:stCondLst>
                              <p:cond delay="4650"/>
                            </p:stCondLst>
                            <p:childTnLst>
                              <p:par>
                                <p:cTn id="23" presetID="10" presetClass="entr" presetSubtype="0" fill="hold" grpId="0" nodeType="afterEffect">
                                  <p:stCondLst>
                                    <p:cond delay="0"/>
                                  </p:stCondLst>
                                  <p:iterate type="wd">
                                    <p:tmPct val="10000"/>
                                  </p:iterate>
                                  <p:childTnLst>
                                    <p:set>
                                      <p:cBhvr>
                                        <p:cTn id="24" dur="1" fill="hold">
                                          <p:stCondLst>
                                            <p:cond delay="0"/>
                                          </p:stCondLst>
                                        </p:cTn>
                                        <p:tgtEl>
                                          <p:spTgt spid="28">
                                            <p:txEl>
                                              <p:pRg st="2" end="2"/>
                                            </p:txEl>
                                          </p:spTgt>
                                        </p:tgtEl>
                                        <p:attrNameLst>
                                          <p:attrName>style.visibility</p:attrName>
                                        </p:attrNameLst>
                                      </p:cBhvr>
                                      <p:to>
                                        <p:strVal val="visible"/>
                                      </p:to>
                                    </p:set>
                                    <p:anim to="0" calcmode="lin" valueType="num">
                                      <p:cBhvr>
                                        <p:cTn id="25" dur="500" decel="100000" fill="hold">
                                          <p:stCondLst>
                                            <p:cond delay="0"/>
                                          </p:stCondLst>
                                        </p:cTn>
                                        <p:tgtEl>
                                          <p:spTgt spid="28">
                                            <p:txEl>
                                              <p:pRg st="2" end="2"/>
                                            </p:txEl>
                                          </p:spTgt>
                                        </p:tgtEl>
                                        <p:attrNameLst>
                                          <p:attrName>ppt_y</p:attrName>
                                        </p:attrNameLst>
                                      </p:cBhvr>
                                      <p:tavLst>
                                        <p:tav tm="0">
                                          <p:val>
                                            <p:strVal val="ppt_y+0.02"/>
                                          </p:val>
                                        </p:tav>
                                        <p:tav tm="100000">
                                          <p:val>
                                            <p:strVal val="#ppt_y"/>
                                          </p:val>
                                        </p:tav>
                                      </p:tavLst>
                                    </p:anim>
                                    <p:animEffect transition="in" filter="fade">
                                      <p:cBhvr>
                                        <p:cTn id="26" dur="500">
                                          <p:stCondLst>
                                            <p:cond delay="0"/>
                                          </p:stCondLst>
                                        </p:cTn>
                                        <p:tgtEl>
                                          <p:spTgt spid="28">
                                            <p:txEl>
                                              <p:pRg st="2" end="2"/>
                                            </p:txEl>
                                          </p:spTgt>
                                        </p:tgtEl>
                                      </p:cBhvr>
                                    </p:animEffect>
                                    <p:animScale>
                                      <p:cBhvr>
                                        <p:cTn id="27" dur="500" decel="100000" fill="hold">
                                          <p:stCondLst>
                                            <p:cond delay="0"/>
                                          </p:stCondLst>
                                        </p:cTn>
                                        <p:tgtEl>
                                          <p:spTgt spid="28">
                                            <p:txEl>
                                              <p:pRg st="2" end="2"/>
                                            </p:txEl>
                                          </p:spTgt>
                                        </p:tgtEl>
                                      </p:cBhvr>
                                      <p:by x="100000" y="100000"/>
                                      <p:from x="110000" y="110000"/>
                                      <p:to x="100000" y="100000"/>
                                    </p:animScale>
                                  </p:childTnLst>
                                </p:cTn>
                              </p:par>
                            </p:childTnLst>
                          </p:cTn>
                        </p:par>
                        <p:par>
                          <p:cTn id="28" fill="hold">
                            <p:stCondLst>
                              <p:cond delay="6800"/>
                            </p:stCondLst>
                            <p:childTnLst>
                              <p:par>
                                <p:cTn id="29" presetID="10" presetClass="entr" presetSubtype="0" fill="hold" grpId="0" nodeType="afterEffect">
                                  <p:stCondLst>
                                    <p:cond delay="0"/>
                                  </p:stCondLst>
                                  <p:iterate type="wd">
                                    <p:tmPct val="10000"/>
                                  </p:iterate>
                                  <p:childTnLst>
                                    <p:set>
                                      <p:cBhvr>
                                        <p:cTn id="30" dur="1" fill="hold">
                                          <p:stCondLst>
                                            <p:cond delay="0"/>
                                          </p:stCondLst>
                                        </p:cTn>
                                        <p:tgtEl>
                                          <p:spTgt spid="28">
                                            <p:txEl>
                                              <p:pRg st="3" end="3"/>
                                            </p:txEl>
                                          </p:spTgt>
                                        </p:tgtEl>
                                        <p:attrNameLst>
                                          <p:attrName>style.visibility</p:attrName>
                                        </p:attrNameLst>
                                      </p:cBhvr>
                                      <p:to>
                                        <p:strVal val="visible"/>
                                      </p:to>
                                    </p:set>
                                    <p:anim to="0" calcmode="lin" valueType="num">
                                      <p:cBhvr>
                                        <p:cTn id="31" dur="500" decel="100000" fill="hold">
                                          <p:stCondLst>
                                            <p:cond delay="0"/>
                                          </p:stCondLst>
                                        </p:cTn>
                                        <p:tgtEl>
                                          <p:spTgt spid="28">
                                            <p:txEl>
                                              <p:pRg st="3" end="3"/>
                                            </p:txEl>
                                          </p:spTgt>
                                        </p:tgtEl>
                                        <p:attrNameLst>
                                          <p:attrName>ppt_y</p:attrName>
                                        </p:attrNameLst>
                                      </p:cBhvr>
                                      <p:tavLst>
                                        <p:tav tm="0">
                                          <p:val>
                                            <p:strVal val="ppt_y+0.02"/>
                                          </p:val>
                                        </p:tav>
                                        <p:tav tm="100000">
                                          <p:val>
                                            <p:strVal val="#ppt_y"/>
                                          </p:val>
                                        </p:tav>
                                      </p:tavLst>
                                    </p:anim>
                                    <p:animEffect transition="in" filter="fade">
                                      <p:cBhvr>
                                        <p:cTn id="32" dur="500">
                                          <p:stCondLst>
                                            <p:cond delay="0"/>
                                          </p:stCondLst>
                                        </p:cTn>
                                        <p:tgtEl>
                                          <p:spTgt spid="28">
                                            <p:txEl>
                                              <p:pRg st="3" end="3"/>
                                            </p:txEl>
                                          </p:spTgt>
                                        </p:tgtEl>
                                      </p:cBhvr>
                                    </p:animEffect>
                                    <p:animScale>
                                      <p:cBhvr>
                                        <p:cTn id="33" dur="500" decel="100000" fill="hold">
                                          <p:stCondLst>
                                            <p:cond delay="0"/>
                                          </p:stCondLst>
                                        </p:cTn>
                                        <p:tgtEl>
                                          <p:spTgt spid="28">
                                            <p:txEl>
                                              <p:pRg st="3" end="3"/>
                                            </p:txEl>
                                          </p:spTgt>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8"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spcBef>
                <a:spcPts val="100"/>
              </a:spcBef>
              <a:spcAft>
                <a:spcPts val="100"/>
              </a:spcAft>
            </a:pPr>
            <a:endParaRPr lang="zh-CN" altLang="en-US"/>
          </a:p>
        </p:txBody>
      </p:sp>
      <p:sp>
        <p:nvSpPr>
          <p:cNvPr id="59" name="文本框 58"/>
          <p:cNvSpPr txBox="1"/>
          <p:nvPr/>
        </p:nvSpPr>
        <p:spPr>
          <a:xfrm>
            <a:off x="4050567" y="653569"/>
            <a:ext cx="4090863"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Telnet</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的安全问题</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14" name="矩形: 圆角 13"/>
          <p:cNvSpPr/>
          <p:nvPr/>
        </p:nvSpPr>
        <p:spPr>
          <a:xfrm>
            <a:off x="2422495" y="1882421"/>
            <a:ext cx="2952655" cy="3641109"/>
          </a:xfrm>
          <a:prstGeom prst="roundRect">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文本框 17"/>
          <p:cNvSpPr txBox="1"/>
          <p:nvPr/>
        </p:nvSpPr>
        <p:spPr>
          <a:xfrm>
            <a:off x="2657212" y="2464636"/>
            <a:ext cx="2483218" cy="2898358"/>
          </a:xfrm>
          <a:prstGeom prst="rect">
            <a:avLst/>
          </a:prstGeom>
          <a:noFill/>
        </p:spPr>
        <p:txBody>
          <a:bodyPr wrap="square">
            <a:spAutoFit/>
          </a:bodyPr>
          <a:lstStyle/>
          <a:p>
            <a:pPr algn="just">
              <a:lnSpc>
                <a:spcPct val="125000"/>
              </a:lnSpc>
            </a:pPr>
            <a:r>
              <a:rPr lang="en-US" altLang="zh-CN" sz="2100" dirty="0">
                <a:solidFill>
                  <a:schemeClr val="bg1"/>
                </a:solidFill>
                <a:latin typeface="方正正大黑简体" panose="02000000000000000000" pitchFamily="2" charset="-122"/>
                <a:ea typeface="方正正大黑简体" panose="02000000000000000000" pitchFamily="2" charset="-122"/>
              </a:rPr>
              <a:t>Telnet</a:t>
            </a:r>
            <a:r>
              <a:rPr lang="zh-CN" altLang="en-US" sz="2100" dirty="0">
                <a:solidFill>
                  <a:schemeClr val="bg1"/>
                </a:solidFill>
                <a:latin typeface="方正正大黑简体" panose="02000000000000000000" pitchFamily="2" charset="-122"/>
                <a:ea typeface="方正正大黑简体" panose="02000000000000000000" pitchFamily="2" charset="-122"/>
              </a:rPr>
              <a:t>程序传输明文，可能会</a:t>
            </a:r>
            <a:r>
              <a:rPr lang="zh-CN" altLang="en-US" sz="2100" dirty="0">
                <a:solidFill>
                  <a:srgbClr val="FF0000"/>
                </a:solidFill>
                <a:latin typeface="方正正大黑简体" panose="02000000000000000000" pitchFamily="2" charset="-122"/>
                <a:ea typeface="方正正大黑简体" panose="02000000000000000000" pitchFamily="2" charset="-122"/>
              </a:rPr>
              <a:t>泄露秘密信息</a:t>
            </a:r>
            <a:r>
              <a:rPr lang="zh-CN" altLang="en-US" sz="2100" dirty="0">
                <a:solidFill>
                  <a:schemeClr val="bg1"/>
                </a:solidFill>
                <a:latin typeface="方正正大黑简体" panose="02000000000000000000" pitchFamily="2" charset="-122"/>
                <a:ea typeface="方正正大黑简体" panose="02000000000000000000" pitchFamily="2" charset="-122"/>
              </a:rPr>
              <a:t>；没有强认证过程，攻击者可能对每个账户进行</a:t>
            </a:r>
            <a:r>
              <a:rPr lang="zh-CN" altLang="en-US" sz="2100" dirty="0">
                <a:solidFill>
                  <a:srgbClr val="FF0000"/>
                </a:solidFill>
                <a:latin typeface="方正正大黑简体" panose="02000000000000000000" pitchFamily="2" charset="-122"/>
                <a:ea typeface="方正正大黑简体" panose="02000000000000000000" pitchFamily="2" charset="-122"/>
              </a:rPr>
              <a:t>口令猜测</a:t>
            </a:r>
            <a:r>
              <a:rPr lang="zh-CN" altLang="en-US" sz="2100" dirty="0">
                <a:solidFill>
                  <a:schemeClr val="bg1"/>
                </a:solidFill>
                <a:latin typeface="方正正大黑简体" panose="02000000000000000000" pitchFamily="2" charset="-122"/>
                <a:ea typeface="方正正大黑简体" panose="02000000000000000000" pitchFamily="2" charset="-122"/>
              </a:rPr>
              <a:t>，或通过嗅探器</a:t>
            </a:r>
            <a:r>
              <a:rPr lang="zh-CN" altLang="en-US" sz="2100" dirty="0">
                <a:solidFill>
                  <a:srgbClr val="FF0000"/>
                </a:solidFill>
                <a:latin typeface="方正正大黑简体" panose="02000000000000000000" pitchFamily="2" charset="-122"/>
                <a:ea typeface="方正正大黑简体" panose="02000000000000000000" pitchFamily="2" charset="-122"/>
              </a:rPr>
              <a:t>嗅探口令</a:t>
            </a:r>
            <a:r>
              <a:rPr lang="zh-CN" altLang="en-US" sz="2100" dirty="0">
                <a:solidFill>
                  <a:schemeClr val="bg1"/>
                </a:solidFill>
                <a:latin typeface="方正正大黑简体" panose="02000000000000000000" pitchFamily="2" charset="-122"/>
                <a:ea typeface="方正正大黑简体" panose="02000000000000000000" pitchFamily="2" charset="-122"/>
              </a:rPr>
              <a:t>。</a:t>
            </a:r>
            <a:endParaRPr lang="zh-CN" altLang="en-US" sz="2100" dirty="0">
              <a:solidFill>
                <a:srgbClr val="FF0000"/>
              </a:solidFill>
              <a:latin typeface="方正正大黑简体" panose="02000000000000000000" pitchFamily="2" charset="-122"/>
              <a:ea typeface="方正正大黑简体" panose="02000000000000000000" pitchFamily="2" charset="-122"/>
            </a:endParaRPr>
          </a:p>
        </p:txBody>
      </p:sp>
      <p:sp>
        <p:nvSpPr>
          <p:cNvPr id="19" name="矩形: 圆角 18"/>
          <p:cNvSpPr/>
          <p:nvPr/>
        </p:nvSpPr>
        <p:spPr>
          <a:xfrm>
            <a:off x="6952041" y="1882421"/>
            <a:ext cx="2952655" cy="3641109"/>
          </a:xfrm>
          <a:prstGeom prst="roundRect">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文本框 19"/>
          <p:cNvSpPr txBox="1"/>
          <p:nvPr/>
        </p:nvSpPr>
        <p:spPr>
          <a:xfrm>
            <a:off x="7294165" y="2857879"/>
            <a:ext cx="2323941" cy="1706493"/>
          </a:xfrm>
          <a:prstGeom prst="rect">
            <a:avLst/>
          </a:prstGeom>
          <a:noFill/>
        </p:spPr>
        <p:txBody>
          <a:bodyPr wrap="square">
            <a:spAutoFit/>
          </a:bodyPr>
          <a:lstStyle/>
          <a:p>
            <a:pPr algn="just">
              <a:lnSpc>
                <a:spcPct val="150000"/>
              </a:lnSpc>
            </a:pPr>
            <a:r>
              <a:rPr lang="en-US" altLang="zh-CN" sz="2400" dirty="0">
                <a:solidFill>
                  <a:schemeClr val="bg1"/>
                </a:solidFill>
                <a:latin typeface="方正正大黑简体" panose="02000000000000000000" pitchFamily="2" charset="-122"/>
                <a:ea typeface="方正正大黑简体" panose="02000000000000000000" pitchFamily="2" charset="-122"/>
              </a:rPr>
              <a:t>Telnet</a:t>
            </a:r>
            <a:r>
              <a:rPr lang="zh-CN" altLang="en-US" sz="2400" dirty="0">
                <a:solidFill>
                  <a:schemeClr val="bg1"/>
                </a:solidFill>
                <a:latin typeface="方正正大黑简体" panose="02000000000000000000" pitchFamily="2" charset="-122"/>
                <a:ea typeface="方正正大黑简体" panose="02000000000000000000" pitchFamily="2" charset="-122"/>
              </a:rPr>
              <a:t>不进行会话完整性检查，容易被非法篡改。</a:t>
            </a:r>
            <a:endParaRPr lang="zh-CN" altLang="en-US" sz="2400" dirty="0">
              <a:solidFill>
                <a:schemeClr val="bg1"/>
              </a:solidFill>
              <a:latin typeface="方正正大黑简体" panose="02000000000000000000" pitchFamily="2" charset="-122"/>
              <a:ea typeface="方正正大黑简体" panose="02000000000000000000" pitchFamily="2" charset="-122"/>
            </a:endParaRPr>
          </a:p>
        </p:txBody>
      </p:sp>
      <p:grpSp>
        <p:nvGrpSpPr>
          <p:cNvPr id="21" name="组合 20"/>
          <p:cNvGrpSpPr/>
          <p:nvPr/>
        </p:nvGrpSpPr>
        <p:grpSpPr>
          <a:xfrm>
            <a:off x="3443527" y="1494091"/>
            <a:ext cx="910589" cy="872798"/>
            <a:chOff x="1823973" y="2129051"/>
            <a:chExt cx="1009934" cy="1009934"/>
          </a:xfrm>
        </p:grpSpPr>
        <p:sp>
          <p:nvSpPr>
            <p:cNvPr id="22" name="椭圆 21"/>
            <p:cNvSpPr/>
            <p:nvPr/>
          </p:nvSpPr>
          <p:spPr>
            <a:xfrm>
              <a:off x="1823973" y="2129051"/>
              <a:ext cx="1009934" cy="1009934"/>
            </a:xfrm>
            <a:prstGeom prst="ellipse">
              <a:avLst/>
            </a:prstGeom>
            <a:gradFill flip="none" rotWithShape="1">
              <a:gsLst>
                <a:gs pos="31000">
                  <a:srgbClr val="1659B5"/>
                </a:gs>
                <a:gs pos="85000">
                  <a:srgbClr val="153B95"/>
                </a:gs>
              </a:gsLst>
              <a:path path="circle">
                <a:fillToRect l="100000" t="100000"/>
              </a:path>
              <a:tileRect r="-100000" b="-100000"/>
            </a:gra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23" name="组合 22"/>
            <p:cNvGrpSpPr/>
            <p:nvPr/>
          </p:nvGrpSpPr>
          <p:grpSpPr>
            <a:xfrm>
              <a:off x="2076586" y="2362899"/>
              <a:ext cx="544442" cy="536576"/>
              <a:chOff x="7603929" y="2084388"/>
              <a:chExt cx="544442" cy="536576"/>
            </a:xfrm>
            <a:solidFill>
              <a:schemeClr val="bg1"/>
            </a:solidFill>
          </p:grpSpPr>
          <p:sp>
            <p:nvSpPr>
              <p:cNvPr id="24" name="Freeform 11"/>
              <p:cNvSpPr>
                <a:spLocks noEditPoints="1"/>
              </p:cNvSpPr>
              <p:nvPr/>
            </p:nvSpPr>
            <p:spPr bwMode="auto">
              <a:xfrm>
                <a:off x="8021388" y="2314577"/>
                <a:ext cx="126983" cy="104775"/>
              </a:xfrm>
              <a:custGeom>
                <a:avLst/>
                <a:gdLst>
                  <a:gd name="T0" fmla="*/ 0 w 45"/>
                  <a:gd name="T1" fmla="*/ 37 h 37"/>
                  <a:gd name="T2" fmla="*/ 45 w 45"/>
                  <a:gd name="T3" fmla="*/ 37 h 37"/>
                  <a:gd name="T4" fmla="*/ 45 w 45"/>
                  <a:gd name="T5" fmla="*/ 0 h 37"/>
                  <a:gd name="T6" fmla="*/ 0 w 45"/>
                  <a:gd name="T7" fmla="*/ 0 h 37"/>
                  <a:gd name="T8" fmla="*/ 0 w 45"/>
                  <a:gd name="T9" fmla="*/ 37 h 37"/>
                  <a:gd name="T10" fmla="*/ 20 w 45"/>
                  <a:gd name="T11" fmla="*/ 12 h 37"/>
                  <a:gd name="T12" fmla="*/ 26 w 45"/>
                  <a:gd name="T13" fmla="*/ 19 h 37"/>
                  <a:gd name="T14" fmla="*/ 20 w 45"/>
                  <a:gd name="T15" fmla="*/ 26 h 37"/>
                  <a:gd name="T16" fmla="*/ 14 w 45"/>
                  <a:gd name="T17" fmla="*/ 19 h 37"/>
                  <a:gd name="T18" fmla="*/ 20 w 45"/>
                  <a:gd name="T19" fmla="*/ 1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7">
                    <a:moveTo>
                      <a:pt x="0" y="37"/>
                    </a:moveTo>
                    <a:cubicBezTo>
                      <a:pt x="45" y="37"/>
                      <a:pt x="45" y="37"/>
                      <a:pt x="45" y="37"/>
                    </a:cubicBezTo>
                    <a:cubicBezTo>
                      <a:pt x="45" y="0"/>
                      <a:pt x="45" y="0"/>
                      <a:pt x="45" y="0"/>
                    </a:cubicBezTo>
                    <a:cubicBezTo>
                      <a:pt x="0" y="0"/>
                      <a:pt x="0" y="0"/>
                      <a:pt x="0" y="0"/>
                    </a:cubicBezTo>
                    <a:lnTo>
                      <a:pt x="0" y="37"/>
                    </a:lnTo>
                    <a:close/>
                    <a:moveTo>
                      <a:pt x="20" y="12"/>
                    </a:moveTo>
                    <a:cubicBezTo>
                      <a:pt x="23" y="12"/>
                      <a:pt x="26" y="15"/>
                      <a:pt x="26" y="19"/>
                    </a:cubicBezTo>
                    <a:cubicBezTo>
                      <a:pt x="26" y="23"/>
                      <a:pt x="23" y="26"/>
                      <a:pt x="20" y="26"/>
                    </a:cubicBezTo>
                    <a:cubicBezTo>
                      <a:pt x="17" y="26"/>
                      <a:pt x="14" y="23"/>
                      <a:pt x="14" y="19"/>
                    </a:cubicBezTo>
                    <a:cubicBezTo>
                      <a:pt x="14" y="15"/>
                      <a:pt x="17" y="12"/>
                      <a:pt x="20" y="12"/>
                    </a:cubicBez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25" name="Freeform 14"/>
              <p:cNvSpPr>
                <a:spLocks noEditPoints="1"/>
              </p:cNvSpPr>
              <p:nvPr/>
            </p:nvSpPr>
            <p:spPr bwMode="auto">
              <a:xfrm>
                <a:off x="7694405" y="2084388"/>
                <a:ext cx="453966" cy="463550"/>
              </a:xfrm>
              <a:custGeom>
                <a:avLst/>
                <a:gdLst>
                  <a:gd name="T0" fmla="*/ 111 w 160"/>
                  <a:gd name="T1" fmla="*/ 75 h 163"/>
                  <a:gd name="T2" fmla="*/ 160 w 160"/>
                  <a:gd name="T3" fmla="*/ 75 h 163"/>
                  <a:gd name="T4" fmla="*/ 160 w 160"/>
                  <a:gd name="T5" fmla="*/ 48 h 163"/>
                  <a:gd name="T6" fmla="*/ 150 w 160"/>
                  <a:gd name="T7" fmla="*/ 36 h 163"/>
                  <a:gd name="T8" fmla="*/ 140 w 160"/>
                  <a:gd name="T9" fmla="*/ 36 h 163"/>
                  <a:gd name="T10" fmla="*/ 135 w 160"/>
                  <a:gd name="T11" fmla="*/ 13 h 163"/>
                  <a:gd name="T12" fmla="*/ 129 w 160"/>
                  <a:gd name="T13" fmla="*/ 2 h 163"/>
                  <a:gd name="T14" fmla="*/ 120 w 160"/>
                  <a:gd name="T15" fmla="*/ 1 h 163"/>
                  <a:gd name="T16" fmla="*/ 9 w 160"/>
                  <a:gd name="T17" fmla="*/ 35 h 163"/>
                  <a:gd name="T18" fmla="*/ 1 w 160"/>
                  <a:gd name="T19" fmla="*/ 41 h 163"/>
                  <a:gd name="T20" fmla="*/ 1 w 160"/>
                  <a:gd name="T21" fmla="*/ 41 h 163"/>
                  <a:gd name="T22" fmla="*/ 0 w 160"/>
                  <a:gd name="T23" fmla="*/ 48 h 163"/>
                  <a:gd name="T24" fmla="*/ 0 w 160"/>
                  <a:gd name="T25" fmla="*/ 62 h 163"/>
                  <a:gd name="T26" fmla="*/ 6 w 160"/>
                  <a:gd name="T27" fmla="*/ 62 h 163"/>
                  <a:gd name="T28" fmla="*/ 8 w 160"/>
                  <a:gd name="T29" fmla="*/ 62 h 163"/>
                  <a:gd name="T30" fmla="*/ 41 w 160"/>
                  <a:gd name="T31" fmla="*/ 98 h 163"/>
                  <a:gd name="T32" fmla="*/ 41 w 160"/>
                  <a:gd name="T33" fmla="*/ 106 h 163"/>
                  <a:gd name="T34" fmla="*/ 26 w 160"/>
                  <a:gd name="T35" fmla="*/ 106 h 163"/>
                  <a:gd name="T36" fmla="*/ 54 w 160"/>
                  <a:gd name="T37" fmla="*/ 149 h 163"/>
                  <a:gd name="T38" fmla="*/ 52 w 160"/>
                  <a:gd name="T39" fmla="*/ 163 h 163"/>
                  <a:gd name="T40" fmla="*/ 150 w 160"/>
                  <a:gd name="T41" fmla="*/ 163 h 163"/>
                  <a:gd name="T42" fmla="*/ 160 w 160"/>
                  <a:gd name="T43" fmla="*/ 151 h 163"/>
                  <a:gd name="T44" fmla="*/ 160 w 160"/>
                  <a:gd name="T45" fmla="*/ 125 h 163"/>
                  <a:gd name="T46" fmla="*/ 111 w 160"/>
                  <a:gd name="T47" fmla="*/ 125 h 163"/>
                  <a:gd name="T48" fmla="*/ 108 w 160"/>
                  <a:gd name="T49" fmla="*/ 121 h 163"/>
                  <a:gd name="T50" fmla="*/ 108 w 160"/>
                  <a:gd name="T51" fmla="*/ 78 h 163"/>
                  <a:gd name="T52" fmla="*/ 111 w 160"/>
                  <a:gd name="T53" fmla="*/ 75 h 163"/>
                  <a:gd name="T54" fmla="*/ 30 w 160"/>
                  <a:gd name="T55" fmla="*/ 36 h 163"/>
                  <a:gd name="T56" fmla="*/ 122 w 160"/>
                  <a:gd name="T57" fmla="*/ 7 h 163"/>
                  <a:gd name="T58" fmla="*/ 125 w 160"/>
                  <a:gd name="T59" fmla="*/ 8 h 163"/>
                  <a:gd name="T60" fmla="*/ 129 w 160"/>
                  <a:gd name="T61" fmla="*/ 14 h 163"/>
                  <a:gd name="T62" fmla="*/ 133 w 160"/>
                  <a:gd name="T63" fmla="*/ 36 h 163"/>
                  <a:gd name="T64" fmla="*/ 30 w 160"/>
                  <a:gd name="T65" fmla="*/ 3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63">
                    <a:moveTo>
                      <a:pt x="111" y="75"/>
                    </a:moveTo>
                    <a:cubicBezTo>
                      <a:pt x="160" y="75"/>
                      <a:pt x="160" y="75"/>
                      <a:pt x="160" y="75"/>
                    </a:cubicBezTo>
                    <a:cubicBezTo>
                      <a:pt x="160" y="48"/>
                      <a:pt x="160" y="48"/>
                      <a:pt x="160" y="48"/>
                    </a:cubicBezTo>
                    <a:cubicBezTo>
                      <a:pt x="160" y="41"/>
                      <a:pt x="155" y="36"/>
                      <a:pt x="150" y="36"/>
                    </a:cubicBezTo>
                    <a:cubicBezTo>
                      <a:pt x="140" y="36"/>
                      <a:pt x="140" y="36"/>
                      <a:pt x="140" y="36"/>
                    </a:cubicBezTo>
                    <a:cubicBezTo>
                      <a:pt x="135" y="13"/>
                      <a:pt x="135" y="13"/>
                      <a:pt x="135" y="13"/>
                    </a:cubicBezTo>
                    <a:cubicBezTo>
                      <a:pt x="135" y="8"/>
                      <a:pt x="132" y="4"/>
                      <a:pt x="129" y="2"/>
                    </a:cubicBezTo>
                    <a:cubicBezTo>
                      <a:pt x="126" y="0"/>
                      <a:pt x="123" y="0"/>
                      <a:pt x="120" y="1"/>
                    </a:cubicBezTo>
                    <a:cubicBezTo>
                      <a:pt x="9" y="35"/>
                      <a:pt x="9" y="35"/>
                      <a:pt x="9" y="35"/>
                    </a:cubicBezTo>
                    <a:cubicBezTo>
                      <a:pt x="6" y="36"/>
                      <a:pt x="3" y="38"/>
                      <a:pt x="1" y="41"/>
                    </a:cubicBezTo>
                    <a:cubicBezTo>
                      <a:pt x="1" y="41"/>
                      <a:pt x="1" y="41"/>
                      <a:pt x="1" y="41"/>
                    </a:cubicBezTo>
                    <a:cubicBezTo>
                      <a:pt x="0" y="43"/>
                      <a:pt x="0" y="45"/>
                      <a:pt x="0" y="48"/>
                    </a:cubicBezTo>
                    <a:cubicBezTo>
                      <a:pt x="0" y="62"/>
                      <a:pt x="0" y="62"/>
                      <a:pt x="0" y="62"/>
                    </a:cubicBezTo>
                    <a:cubicBezTo>
                      <a:pt x="2" y="62"/>
                      <a:pt x="4" y="62"/>
                      <a:pt x="6" y="62"/>
                    </a:cubicBezTo>
                    <a:cubicBezTo>
                      <a:pt x="8" y="62"/>
                      <a:pt x="8" y="62"/>
                      <a:pt x="8" y="62"/>
                    </a:cubicBezTo>
                    <a:cubicBezTo>
                      <a:pt x="26" y="62"/>
                      <a:pt x="41" y="78"/>
                      <a:pt x="41" y="98"/>
                    </a:cubicBezTo>
                    <a:cubicBezTo>
                      <a:pt x="41" y="106"/>
                      <a:pt x="41" y="106"/>
                      <a:pt x="41" y="106"/>
                    </a:cubicBezTo>
                    <a:cubicBezTo>
                      <a:pt x="26" y="106"/>
                      <a:pt x="26" y="106"/>
                      <a:pt x="26" y="106"/>
                    </a:cubicBezTo>
                    <a:cubicBezTo>
                      <a:pt x="43" y="114"/>
                      <a:pt x="54" y="130"/>
                      <a:pt x="54" y="149"/>
                    </a:cubicBezTo>
                    <a:cubicBezTo>
                      <a:pt x="54" y="154"/>
                      <a:pt x="53" y="159"/>
                      <a:pt x="52" y="163"/>
                    </a:cubicBezTo>
                    <a:cubicBezTo>
                      <a:pt x="150" y="163"/>
                      <a:pt x="150" y="163"/>
                      <a:pt x="150" y="163"/>
                    </a:cubicBezTo>
                    <a:cubicBezTo>
                      <a:pt x="155" y="163"/>
                      <a:pt x="160" y="158"/>
                      <a:pt x="160" y="151"/>
                    </a:cubicBezTo>
                    <a:cubicBezTo>
                      <a:pt x="160" y="125"/>
                      <a:pt x="160" y="125"/>
                      <a:pt x="160" y="125"/>
                    </a:cubicBezTo>
                    <a:cubicBezTo>
                      <a:pt x="111" y="125"/>
                      <a:pt x="111" y="125"/>
                      <a:pt x="111" y="125"/>
                    </a:cubicBezTo>
                    <a:cubicBezTo>
                      <a:pt x="109" y="125"/>
                      <a:pt x="108" y="123"/>
                      <a:pt x="108" y="121"/>
                    </a:cubicBezTo>
                    <a:cubicBezTo>
                      <a:pt x="108" y="78"/>
                      <a:pt x="108" y="78"/>
                      <a:pt x="108" y="78"/>
                    </a:cubicBezTo>
                    <a:cubicBezTo>
                      <a:pt x="108" y="76"/>
                      <a:pt x="109" y="75"/>
                      <a:pt x="111" y="75"/>
                    </a:cubicBezTo>
                    <a:close/>
                    <a:moveTo>
                      <a:pt x="30" y="36"/>
                    </a:moveTo>
                    <a:cubicBezTo>
                      <a:pt x="122" y="7"/>
                      <a:pt x="122" y="7"/>
                      <a:pt x="122" y="7"/>
                    </a:cubicBezTo>
                    <a:cubicBezTo>
                      <a:pt x="123" y="7"/>
                      <a:pt x="124" y="7"/>
                      <a:pt x="125" y="8"/>
                    </a:cubicBezTo>
                    <a:cubicBezTo>
                      <a:pt x="127" y="9"/>
                      <a:pt x="128" y="11"/>
                      <a:pt x="129" y="14"/>
                    </a:cubicBezTo>
                    <a:cubicBezTo>
                      <a:pt x="133" y="36"/>
                      <a:pt x="133" y="36"/>
                      <a:pt x="133" y="36"/>
                    </a:cubicBezTo>
                    <a:lnTo>
                      <a:pt x="30" y="36"/>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26" name="Freeform 15"/>
              <p:cNvSpPr>
                <a:spLocks noEditPoints="1"/>
              </p:cNvSpPr>
              <p:nvPr/>
            </p:nvSpPr>
            <p:spPr bwMode="auto">
              <a:xfrm>
                <a:off x="7603929" y="2282826"/>
                <a:ext cx="220634" cy="338138"/>
              </a:xfrm>
              <a:custGeom>
                <a:avLst/>
                <a:gdLst>
                  <a:gd name="T0" fmla="*/ 39 w 78"/>
                  <a:gd name="T1" fmla="*/ 40 h 119"/>
                  <a:gd name="T2" fmla="*/ 21 w 78"/>
                  <a:gd name="T3" fmla="*/ 44 h 119"/>
                  <a:gd name="T4" fmla="*/ 21 w 78"/>
                  <a:gd name="T5" fmla="*/ 28 h 119"/>
                  <a:gd name="T6" fmla="*/ 38 w 78"/>
                  <a:gd name="T7" fmla="*/ 8 h 119"/>
                  <a:gd name="T8" fmla="*/ 40 w 78"/>
                  <a:gd name="T9" fmla="*/ 8 h 119"/>
                  <a:gd name="T10" fmla="*/ 57 w 78"/>
                  <a:gd name="T11" fmla="*/ 28 h 119"/>
                  <a:gd name="T12" fmla="*/ 65 w 78"/>
                  <a:gd name="T13" fmla="*/ 28 h 119"/>
                  <a:gd name="T14" fmla="*/ 40 w 78"/>
                  <a:gd name="T15" fmla="*/ 0 h 119"/>
                  <a:gd name="T16" fmla="*/ 38 w 78"/>
                  <a:gd name="T17" fmla="*/ 0 h 119"/>
                  <a:gd name="T18" fmla="*/ 13 w 78"/>
                  <a:gd name="T19" fmla="*/ 28 h 119"/>
                  <a:gd name="T20" fmla="*/ 13 w 78"/>
                  <a:gd name="T21" fmla="*/ 50 h 119"/>
                  <a:gd name="T22" fmla="*/ 0 w 78"/>
                  <a:gd name="T23" fmla="*/ 79 h 119"/>
                  <a:gd name="T24" fmla="*/ 39 w 78"/>
                  <a:gd name="T25" fmla="*/ 119 h 119"/>
                  <a:gd name="T26" fmla="*/ 78 w 78"/>
                  <a:gd name="T27" fmla="*/ 79 h 119"/>
                  <a:gd name="T28" fmla="*/ 39 w 78"/>
                  <a:gd name="T29" fmla="*/ 40 h 119"/>
                  <a:gd name="T30" fmla="*/ 43 w 78"/>
                  <a:gd name="T31" fmla="*/ 85 h 119"/>
                  <a:gd name="T32" fmla="*/ 43 w 78"/>
                  <a:gd name="T33" fmla="*/ 101 h 119"/>
                  <a:gd name="T34" fmla="*/ 35 w 78"/>
                  <a:gd name="T35" fmla="*/ 101 h 119"/>
                  <a:gd name="T36" fmla="*/ 35 w 78"/>
                  <a:gd name="T37" fmla="*/ 85 h 119"/>
                  <a:gd name="T38" fmla="*/ 28 w 78"/>
                  <a:gd name="T39" fmla="*/ 75 h 119"/>
                  <a:gd name="T40" fmla="*/ 39 w 78"/>
                  <a:gd name="T41" fmla="*/ 64 h 119"/>
                  <a:gd name="T42" fmla="*/ 50 w 78"/>
                  <a:gd name="T43" fmla="*/ 75 h 119"/>
                  <a:gd name="T44" fmla="*/ 43 w 78"/>
                  <a:gd name="T45" fmla="*/ 8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19">
                    <a:moveTo>
                      <a:pt x="39" y="40"/>
                    </a:moveTo>
                    <a:cubicBezTo>
                      <a:pt x="33" y="40"/>
                      <a:pt x="26" y="42"/>
                      <a:pt x="21" y="44"/>
                    </a:cubicBezTo>
                    <a:cubicBezTo>
                      <a:pt x="21" y="28"/>
                      <a:pt x="21" y="28"/>
                      <a:pt x="21" y="28"/>
                    </a:cubicBezTo>
                    <a:cubicBezTo>
                      <a:pt x="21" y="17"/>
                      <a:pt x="29" y="8"/>
                      <a:pt x="38" y="8"/>
                    </a:cubicBezTo>
                    <a:cubicBezTo>
                      <a:pt x="40" y="8"/>
                      <a:pt x="40" y="8"/>
                      <a:pt x="40" y="8"/>
                    </a:cubicBezTo>
                    <a:cubicBezTo>
                      <a:pt x="50" y="8"/>
                      <a:pt x="57" y="17"/>
                      <a:pt x="57" y="28"/>
                    </a:cubicBezTo>
                    <a:cubicBezTo>
                      <a:pt x="65" y="28"/>
                      <a:pt x="65" y="28"/>
                      <a:pt x="65" y="28"/>
                    </a:cubicBezTo>
                    <a:cubicBezTo>
                      <a:pt x="65" y="12"/>
                      <a:pt x="54" y="0"/>
                      <a:pt x="40" y="0"/>
                    </a:cubicBezTo>
                    <a:cubicBezTo>
                      <a:pt x="38" y="0"/>
                      <a:pt x="38" y="0"/>
                      <a:pt x="38" y="0"/>
                    </a:cubicBezTo>
                    <a:cubicBezTo>
                      <a:pt x="24" y="0"/>
                      <a:pt x="13" y="12"/>
                      <a:pt x="13" y="28"/>
                    </a:cubicBezTo>
                    <a:cubicBezTo>
                      <a:pt x="13" y="50"/>
                      <a:pt x="13" y="50"/>
                      <a:pt x="13" y="50"/>
                    </a:cubicBezTo>
                    <a:cubicBezTo>
                      <a:pt x="5" y="57"/>
                      <a:pt x="0" y="68"/>
                      <a:pt x="0" y="79"/>
                    </a:cubicBezTo>
                    <a:cubicBezTo>
                      <a:pt x="0" y="101"/>
                      <a:pt x="18" y="119"/>
                      <a:pt x="39" y="119"/>
                    </a:cubicBezTo>
                    <a:cubicBezTo>
                      <a:pt x="61" y="119"/>
                      <a:pt x="78" y="101"/>
                      <a:pt x="78" y="79"/>
                    </a:cubicBezTo>
                    <a:cubicBezTo>
                      <a:pt x="78" y="58"/>
                      <a:pt x="61" y="40"/>
                      <a:pt x="39" y="40"/>
                    </a:cubicBezTo>
                    <a:close/>
                    <a:moveTo>
                      <a:pt x="43" y="85"/>
                    </a:moveTo>
                    <a:cubicBezTo>
                      <a:pt x="43" y="101"/>
                      <a:pt x="43" y="101"/>
                      <a:pt x="43" y="101"/>
                    </a:cubicBezTo>
                    <a:cubicBezTo>
                      <a:pt x="35" y="101"/>
                      <a:pt x="35" y="101"/>
                      <a:pt x="35" y="101"/>
                    </a:cubicBezTo>
                    <a:cubicBezTo>
                      <a:pt x="35" y="85"/>
                      <a:pt x="35" y="85"/>
                      <a:pt x="35" y="85"/>
                    </a:cubicBezTo>
                    <a:cubicBezTo>
                      <a:pt x="31" y="84"/>
                      <a:pt x="28" y="80"/>
                      <a:pt x="28" y="75"/>
                    </a:cubicBezTo>
                    <a:cubicBezTo>
                      <a:pt x="28" y="69"/>
                      <a:pt x="33" y="64"/>
                      <a:pt x="39" y="64"/>
                    </a:cubicBezTo>
                    <a:cubicBezTo>
                      <a:pt x="45" y="64"/>
                      <a:pt x="50" y="69"/>
                      <a:pt x="50" y="75"/>
                    </a:cubicBezTo>
                    <a:cubicBezTo>
                      <a:pt x="50" y="80"/>
                      <a:pt x="47" y="84"/>
                      <a:pt x="43" y="85"/>
                    </a:cubicBez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grpSp>
      </p:grpSp>
      <p:grpSp>
        <p:nvGrpSpPr>
          <p:cNvPr id="27" name="组合 26"/>
          <p:cNvGrpSpPr/>
          <p:nvPr/>
        </p:nvGrpSpPr>
        <p:grpSpPr>
          <a:xfrm>
            <a:off x="7973073" y="1494091"/>
            <a:ext cx="910589" cy="872798"/>
            <a:chOff x="6846721" y="2129051"/>
            <a:chExt cx="1009934" cy="1009934"/>
          </a:xfrm>
        </p:grpSpPr>
        <p:sp>
          <p:nvSpPr>
            <p:cNvPr id="28" name="椭圆 27"/>
            <p:cNvSpPr/>
            <p:nvPr/>
          </p:nvSpPr>
          <p:spPr>
            <a:xfrm>
              <a:off x="6846721" y="2129051"/>
              <a:ext cx="1009934" cy="1009934"/>
            </a:xfrm>
            <a:prstGeom prst="ellipse">
              <a:avLst/>
            </a:prstGeom>
            <a:gradFill flip="none" rotWithShape="1">
              <a:gsLst>
                <a:gs pos="31000">
                  <a:srgbClr val="1659B5"/>
                </a:gs>
                <a:gs pos="85000">
                  <a:srgbClr val="153B95"/>
                </a:gs>
              </a:gsLst>
              <a:path path="circle">
                <a:fillToRect l="100000" t="100000"/>
              </a:path>
              <a:tileRect r="-100000" b="-100000"/>
            </a:gra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Freeform 145"/>
            <p:cNvSpPr>
              <a:spLocks noEditPoints="1"/>
            </p:cNvSpPr>
            <p:nvPr/>
          </p:nvSpPr>
          <p:spPr bwMode="auto">
            <a:xfrm>
              <a:off x="7170582" y="2358137"/>
              <a:ext cx="423807" cy="546100"/>
            </a:xfrm>
            <a:custGeom>
              <a:avLst/>
              <a:gdLst>
                <a:gd name="T0" fmla="*/ 147 w 149"/>
                <a:gd name="T1" fmla="*/ 48 h 192"/>
                <a:gd name="T2" fmla="*/ 94 w 149"/>
                <a:gd name="T3" fmla="*/ 0 h 192"/>
                <a:gd name="T4" fmla="*/ 3 w 149"/>
                <a:gd name="T5" fmla="*/ 0 h 192"/>
                <a:gd name="T6" fmla="*/ 0 w 149"/>
                <a:gd name="T7" fmla="*/ 188 h 192"/>
                <a:gd name="T8" fmla="*/ 145 w 149"/>
                <a:gd name="T9" fmla="*/ 192 h 192"/>
                <a:gd name="T10" fmla="*/ 149 w 149"/>
                <a:gd name="T11" fmla="*/ 52 h 192"/>
                <a:gd name="T12" fmla="*/ 137 w 149"/>
                <a:gd name="T13" fmla="*/ 49 h 192"/>
                <a:gd name="T14" fmla="*/ 96 w 149"/>
                <a:gd name="T15" fmla="*/ 11 h 192"/>
                <a:gd name="T16" fmla="*/ 27 w 149"/>
                <a:gd name="T17" fmla="*/ 26 h 192"/>
                <a:gd name="T18" fmla="*/ 71 w 149"/>
                <a:gd name="T19" fmla="*/ 30 h 192"/>
                <a:gd name="T20" fmla="*/ 27 w 149"/>
                <a:gd name="T21" fmla="*/ 34 h 192"/>
                <a:gd name="T22" fmla="*/ 27 w 149"/>
                <a:gd name="T23" fmla="*/ 26 h 192"/>
                <a:gd name="T24" fmla="*/ 67 w 149"/>
                <a:gd name="T25" fmla="*/ 43 h 192"/>
                <a:gd name="T26" fmla="*/ 67 w 149"/>
                <a:gd name="T27" fmla="*/ 51 h 192"/>
                <a:gd name="T28" fmla="*/ 23 w 149"/>
                <a:gd name="T29" fmla="*/ 47 h 192"/>
                <a:gd name="T30" fmla="*/ 27 w 149"/>
                <a:gd name="T31" fmla="*/ 61 h 192"/>
                <a:gd name="T32" fmla="*/ 71 w 149"/>
                <a:gd name="T33" fmla="*/ 65 h 192"/>
                <a:gd name="T34" fmla="*/ 27 w 149"/>
                <a:gd name="T35" fmla="*/ 68 h 192"/>
                <a:gd name="T36" fmla="*/ 27 w 149"/>
                <a:gd name="T37" fmla="*/ 61 h 192"/>
                <a:gd name="T38" fmla="*/ 81 w 149"/>
                <a:gd name="T39" fmla="*/ 169 h 192"/>
                <a:gd name="T40" fmla="*/ 81 w 149"/>
                <a:gd name="T41" fmla="*/ 161 h 192"/>
                <a:gd name="T42" fmla="*/ 125 w 149"/>
                <a:gd name="T43" fmla="*/ 165 h 192"/>
                <a:gd name="T44" fmla="*/ 121 w 149"/>
                <a:gd name="T45" fmla="*/ 153 h 192"/>
                <a:gd name="T46" fmla="*/ 77 w 149"/>
                <a:gd name="T47" fmla="*/ 149 h 192"/>
                <a:gd name="T48" fmla="*/ 121 w 149"/>
                <a:gd name="T49" fmla="*/ 145 h 192"/>
                <a:gd name="T50" fmla="*/ 121 w 149"/>
                <a:gd name="T51" fmla="*/ 153 h 192"/>
                <a:gd name="T52" fmla="*/ 96 w 149"/>
                <a:gd name="T53" fmla="*/ 121 h 192"/>
                <a:gd name="T54" fmla="*/ 90 w 149"/>
                <a:gd name="T55" fmla="*/ 121 h 192"/>
                <a:gd name="T56" fmla="*/ 58 w 149"/>
                <a:gd name="T57" fmla="*/ 155 h 192"/>
                <a:gd name="T58" fmla="*/ 55 w 149"/>
                <a:gd name="T59" fmla="*/ 157 h 192"/>
                <a:gd name="T60" fmla="*/ 40 w 149"/>
                <a:gd name="T61" fmla="*/ 132 h 192"/>
                <a:gd name="T62" fmla="*/ 22 w 149"/>
                <a:gd name="T63" fmla="*/ 164 h 192"/>
                <a:gd name="T64" fmla="*/ 18 w 149"/>
                <a:gd name="T65" fmla="*/ 158 h 192"/>
                <a:gd name="T66" fmla="*/ 41 w 149"/>
                <a:gd name="T67" fmla="*/ 119 h 192"/>
                <a:gd name="T68" fmla="*/ 55 w 149"/>
                <a:gd name="T69" fmla="*/ 143 h 192"/>
                <a:gd name="T70" fmla="*/ 78 w 149"/>
                <a:gd name="T71" fmla="*/ 95 h 192"/>
                <a:gd name="T72" fmla="*/ 93 w 149"/>
                <a:gd name="T73" fmla="*/ 112 h 192"/>
                <a:gd name="T74" fmla="*/ 130 w 149"/>
                <a:gd name="T75" fmla="*/ 7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9" h="192">
                  <a:moveTo>
                    <a:pt x="149" y="51"/>
                  </a:moveTo>
                  <a:cubicBezTo>
                    <a:pt x="149" y="50"/>
                    <a:pt x="148" y="49"/>
                    <a:pt x="147" y="48"/>
                  </a:cubicBezTo>
                  <a:cubicBezTo>
                    <a:pt x="96" y="1"/>
                    <a:pt x="96" y="1"/>
                    <a:pt x="96" y="1"/>
                  </a:cubicBezTo>
                  <a:cubicBezTo>
                    <a:pt x="95" y="0"/>
                    <a:pt x="94" y="0"/>
                    <a:pt x="94" y="0"/>
                  </a:cubicBezTo>
                  <a:cubicBezTo>
                    <a:pt x="93" y="0"/>
                    <a:pt x="92" y="0"/>
                    <a:pt x="92" y="0"/>
                  </a:cubicBezTo>
                  <a:cubicBezTo>
                    <a:pt x="3" y="0"/>
                    <a:pt x="3" y="0"/>
                    <a:pt x="3" y="0"/>
                  </a:cubicBezTo>
                  <a:cubicBezTo>
                    <a:pt x="1" y="0"/>
                    <a:pt x="0" y="1"/>
                    <a:pt x="0" y="4"/>
                  </a:cubicBezTo>
                  <a:cubicBezTo>
                    <a:pt x="0" y="188"/>
                    <a:pt x="0" y="188"/>
                    <a:pt x="0" y="188"/>
                  </a:cubicBezTo>
                  <a:cubicBezTo>
                    <a:pt x="0" y="190"/>
                    <a:pt x="1" y="192"/>
                    <a:pt x="3" y="192"/>
                  </a:cubicBezTo>
                  <a:cubicBezTo>
                    <a:pt x="145" y="192"/>
                    <a:pt x="145" y="192"/>
                    <a:pt x="145" y="192"/>
                  </a:cubicBezTo>
                  <a:cubicBezTo>
                    <a:pt x="147" y="192"/>
                    <a:pt x="149" y="190"/>
                    <a:pt x="149" y="188"/>
                  </a:cubicBezTo>
                  <a:cubicBezTo>
                    <a:pt x="149" y="52"/>
                    <a:pt x="149" y="52"/>
                    <a:pt x="149" y="52"/>
                  </a:cubicBezTo>
                  <a:cubicBezTo>
                    <a:pt x="149" y="52"/>
                    <a:pt x="149" y="52"/>
                    <a:pt x="149" y="51"/>
                  </a:cubicBezTo>
                  <a:close/>
                  <a:moveTo>
                    <a:pt x="137" y="49"/>
                  </a:moveTo>
                  <a:cubicBezTo>
                    <a:pt x="96" y="49"/>
                    <a:pt x="96" y="49"/>
                    <a:pt x="96" y="49"/>
                  </a:cubicBezTo>
                  <a:cubicBezTo>
                    <a:pt x="96" y="11"/>
                    <a:pt x="96" y="11"/>
                    <a:pt x="96" y="11"/>
                  </a:cubicBezTo>
                  <a:lnTo>
                    <a:pt x="137" y="49"/>
                  </a:lnTo>
                  <a:close/>
                  <a:moveTo>
                    <a:pt x="27" y="26"/>
                  </a:moveTo>
                  <a:cubicBezTo>
                    <a:pt x="67" y="26"/>
                    <a:pt x="67" y="26"/>
                    <a:pt x="67" y="26"/>
                  </a:cubicBezTo>
                  <a:cubicBezTo>
                    <a:pt x="69" y="26"/>
                    <a:pt x="71" y="28"/>
                    <a:pt x="71" y="30"/>
                  </a:cubicBezTo>
                  <a:cubicBezTo>
                    <a:pt x="71" y="32"/>
                    <a:pt x="69" y="34"/>
                    <a:pt x="67" y="34"/>
                  </a:cubicBezTo>
                  <a:cubicBezTo>
                    <a:pt x="27" y="34"/>
                    <a:pt x="27" y="34"/>
                    <a:pt x="27" y="34"/>
                  </a:cubicBezTo>
                  <a:cubicBezTo>
                    <a:pt x="25" y="34"/>
                    <a:pt x="23" y="32"/>
                    <a:pt x="23" y="30"/>
                  </a:cubicBezTo>
                  <a:cubicBezTo>
                    <a:pt x="23" y="28"/>
                    <a:pt x="25" y="26"/>
                    <a:pt x="27" y="26"/>
                  </a:cubicBezTo>
                  <a:close/>
                  <a:moveTo>
                    <a:pt x="27" y="43"/>
                  </a:moveTo>
                  <a:cubicBezTo>
                    <a:pt x="67" y="43"/>
                    <a:pt x="67" y="43"/>
                    <a:pt x="67" y="43"/>
                  </a:cubicBezTo>
                  <a:cubicBezTo>
                    <a:pt x="69" y="43"/>
                    <a:pt x="71" y="45"/>
                    <a:pt x="71" y="47"/>
                  </a:cubicBezTo>
                  <a:cubicBezTo>
                    <a:pt x="71" y="50"/>
                    <a:pt x="69" y="51"/>
                    <a:pt x="67" y="51"/>
                  </a:cubicBezTo>
                  <a:cubicBezTo>
                    <a:pt x="27" y="51"/>
                    <a:pt x="27" y="51"/>
                    <a:pt x="27" y="51"/>
                  </a:cubicBezTo>
                  <a:cubicBezTo>
                    <a:pt x="25" y="51"/>
                    <a:pt x="23" y="50"/>
                    <a:pt x="23" y="47"/>
                  </a:cubicBezTo>
                  <a:cubicBezTo>
                    <a:pt x="23" y="45"/>
                    <a:pt x="25" y="43"/>
                    <a:pt x="27" y="43"/>
                  </a:cubicBezTo>
                  <a:close/>
                  <a:moveTo>
                    <a:pt x="27" y="61"/>
                  </a:moveTo>
                  <a:cubicBezTo>
                    <a:pt x="67" y="61"/>
                    <a:pt x="67" y="61"/>
                    <a:pt x="67" y="61"/>
                  </a:cubicBezTo>
                  <a:cubicBezTo>
                    <a:pt x="69" y="61"/>
                    <a:pt x="71" y="62"/>
                    <a:pt x="71" y="65"/>
                  </a:cubicBezTo>
                  <a:cubicBezTo>
                    <a:pt x="71" y="67"/>
                    <a:pt x="69" y="68"/>
                    <a:pt x="67" y="68"/>
                  </a:cubicBezTo>
                  <a:cubicBezTo>
                    <a:pt x="27" y="68"/>
                    <a:pt x="27" y="68"/>
                    <a:pt x="27" y="68"/>
                  </a:cubicBezTo>
                  <a:cubicBezTo>
                    <a:pt x="25" y="68"/>
                    <a:pt x="23" y="67"/>
                    <a:pt x="23" y="65"/>
                  </a:cubicBezTo>
                  <a:cubicBezTo>
                    <a:pt x="23" y="62"/>
                    <a:pt x="25" y="61"/>
                    <a:pt x="27" y="61"/>
                  </a:cubicBezTo>
                  <a:close/>
                  <a:moveTo>
                    <a:pt x="121" y="169"/>
                  </a:moveTo>
                  <a:cubicBezTo>
                    <a:pt x="81" y="169"/>
                    <a:pt x="81" y="169"/>
                    <a:pt x="81" y="169"/>
                  </a:cubicBezTo>
                  <a:cubicBezTo>
                    <a:pt x="79" y="169"/>
                    <a:pt x="77" y="168"/>
                    <a:pt x="77" y="165"/>
                  </a:cubicBezTo>
                  <a:cubicBezTo>
                    <a:pt x="77" y="163"/>
                    <a:pt x="79" y="161"/>
                    <a:pt x="81" y="161"/>
                  </a:cubicBezTo>
                  <a:cubicBezTo>
                    <a:pt x="121" y="161"/>
                    <a:pt x="121" y="161"/>
                    <a:pt x="121" y="161"/>
                  </a:cubicBezTo>
                  <a:cubicBezTo>
                    <a:pt x="123" y="161"/>
                    <a:pt x="125" y="163"/>
                    <a:pt x="125" y="165"/>
                  </a:cubicBezTo>
                  <a:cubicBezTo>
                    <a:pt x="125" y="168"/>
                    <a:pt x="123" y="169"/>
                    <a:pt x="121" y="169"/>
                  </a:cubicBezTo>
                  <a:close/>
                  <a:moveTo>
                    <a:pt x="121" y="153"/>
                  </a:moveTo>
                  <a:cubicBezTo>
                    <a:pt x="81" y="153"/>
                    <a:pt x="81" y="153"/>
                    <a:pt x="81" y="153"/>
                  </a:cubicBezTo>
                  <a:cubicBezTo>
                    <a:pt x="79" y="153"/>
                    <a:pt x="77" y="151"/>
                    <a:pt x="77" y="149"/>
                  </a:cubicBezTo>
                  <a:cubicBezTo>
                    <a:pt x="77" y="147"/>
                    <a:pt x="79" y="145"/>
                    <a:pt x="81" y="145"/>
                  </a:cubicBezTo>
                  <a:cubicBezTo>
                    <a:pt x="121" y="145"/>
                    <a:pt x="121" y="145"/>
                    <a:pt x="121" y="145"/>
                  </a:cubicBezTo>
                  <a:cubicBezTo>
                    <a:pt x="123" y="145"/>
                    <a:pt x="125" y="147"/>
                    <a:pt x="125" y="149"/>
                  </a:cubicBezTo>
                  <a:cubicBezTo>
                    <a:pt x="125" y="151"/>
                    <a:pt x="123" y="153"/>
                    <a:pt x="121" y="153"/>
                  </a:cubicBezTo>
                  <a:close/>
                  <a:moveTo>
                    <a:pt x="130" y="77"/>
                  </a:moveTo>
                  <a:cubicBezTo>
                    <a:pt x="96" y="121"/>
                    <a:pt x="96" y="121"/>
                    <a:pt x="96" y="121"/>
                  </a:cubicBezTo>
                  <a:cubicBezTo>
                    <a:pt x="96" y="122"/>
                    <a:pt x="94" y="123"/>
                    <a:pt x="93" y="123"/>
                  </a:cubicBezTo>
                  <a:cubicBezTo>
                    <a:pt x="92" y="123"/>
                    <a:pt x="91" y="122"/>
                    <a:pt x="90" y="121"/>
                  </a:cubicBezTo>
                  <a:cubicBezTo>
                    <a:pt x="79" y="107"/>
                    <a:pt x="79" y="107"/>
                    <a:pt x="79" y="107"/>
                  </a:cubicBezTo>
                  <a:cubicBezTo>
                    <a:pt x="58" y="155"/>
                    <a:pt x="58" y="155"/>
                    <a:pt x="58" y="155"/>
                  </a:cubicBezTo>
                  <a:cubicBezTo>
                    <a:pt x="58" y="156"/>
                    <a:pt x="56" y="157"/>
                    <a:pt x="55" y="157"/>
                  </a:cubicBezTo>
                  <a:cubicBezTo>
                    <a:pt x="55" y="157"/>
                    <a:pt x="55" y="157"/>
                    <a:pt x="55" y="157"/>
                  </a:cubicBezTo>
                  <a:cubicBezTo>
                    <a:pt x="53" y="157"/>
                    <a:pt x="52" y="156"/>
                    <a:pt x="51" y="155"/>
                  </a:cubicBezTo>
                  <a:cubicBezTo>
                    <a:pt x="40" y="132"/>
                    <a:pt x="40" y="132"/>
                    <a:pt x="40" y="132"/>
                  </a:cubicBezTo>
                  <a:cubicBezTo>
                    <a:pt x="25" y="162"/>
                    <a:pt x="25" y="162"/>
                    <a:pt x="25" y="162"/>
                  </a:cubicBezTo>
                  <a:cubicBezTo>
                    <a:pt x="24" y="163"/>
                    <a:pt x="23" y="164"/>
                    <a:pt x="22" y="164"/>
                  </a:cubicBezTo>
                  <a:cubicBezTo>
                    <a:pt x="21" y="164"/>
                    <a:pt x="20" y="164"/>
                    <a:pt x="20" y="163"/>
                  </a:cubicBezTo>
                  <a:cubicBezTo>
                    <a:pt x="18" y="162"/>
                    <a:pt x="17" y="160"/>
                    <a:pt x="18" y="158"/>
                  </a:cubicBezTo>
                  <a:cubicBezTo>
                    <a:pt x="37" y="121"/>
                    <a:pt x="37" y="121"/>
                    <a:pt x="37" y="121"/>
                  </a:cubicBezTo>
                  <a:cubicBezTo>
                    <a:pt x="38" y="120"/>
                    <a:pt x="39" y="119"/>
                    <a:pt x="41" y="119"/>
                  </a:cubicBezTo>
                  <a:cubicBezTo>
                    <a:pt x="42" y="119"/>
                    <a:pt x="44" y="120"/>
                    <a:pt x="44" y="121"/>
                  </a:cubicBezTo>
                  <a:cubicBezTo>
                    <a:pt x="55" y="143"/>
                    <a:pt x="55" y="143"/>
                    <a:pt x="55" y="143"/>
                  </a:cubicBezTo>
                  <a:cubicBezTo>
                    <a:pt x="75" y="98"/>
                    <a:pt x="75" y="98"/>
                    <a:pt x="75" y="98"/>
                  </a:cubicBezTo>
                  <a:cubicBezTo>
                    <a:pt x="75" y="96"/>
                    <a:pt x="76" y="95"/>
                    <a:pt x="78" y="95"/>
                  </a:cubicBezTo>
                  <a:cubicBezTo>
                    <a:pt x="79" y="95"/>
                    <a:pt x="81" y="96"/>
                    <a:pt x="81" y="97"/>
                  </a:cubicBezTo>
                  <a:cubicBezTo>
                    <a:pt x="93" y="112"/>
                    <a:pt x="93" y="112"/>
                    <a:pt x="93" y="112"/>
                  </a:cubicBezTo>
                  <a:cubicBezTo>
                    <a:pt x="124" y="72"/>
                    <a:pt x="124" y="72"/>
                    <a:pt x="124" y="72"/>
                  </a:cubicBezTo>
                  <a:cubicBezTo>
                    <a:pt x="125" y="70"/>
                    <a:pt x="128" y="70"/>
                    <a:pt x="130" y="71"/>
                  </a:cubicBezTo>
                  <a:cubicBezTo>
                    <a:pt x="131" y="72"/>
                    <a:pt x="132" y="75"/>
                    <a:pt x="130" y="77"/>
                  </a:cubicBezTo>
                  <a:close/>
                </a:path>
              </a:pathLst>
            </a:custGeom>
            <a:solidFill>
              <a:schemeClr val="bg1"/>
            </a:solidFill>
            <a:ln>
              <a:solidFill>
                <a:schemeClr val="bg1"/>
              </a:solidFill>
            </a:ln>
          </p:spPr>
          <p:txBody>
            <a:bodyPr vert="horz" wrap="square" lIns="91440" tIns="45720" rIns="91440" bIns="45720" numCol="1" anchor="t" anchorCtr="0" compatLnSpc="1"/>
            <a:lstStyle/>
            <a:p>
              <a:endParaRPr lang="zh-CN" altLang="en-US">
                <a:cs typeface="+mn-ea"/>
                <a:sym typeface="+mn-lt"/>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 calcmode="lin" valueType="num">
                                      <p:cBhvr>
                                        <p:cTn id="14" dur="500" fill="hold"/>
                                        <p:tgtEl>
                                          <p:spTgt spid="21"/>
                                        </p:tgtEl>
                                        <p:attrNameLst>
                                          <p:attrName>ppt_w</p:attrName>
                                        </p:attrNameLst>
                                      </p:cBhvr>
                                      <p:tavLst>
                                        <p:tav tm="0">
                                          <p:val>
                                            <p:fltVal val="0"/>
                                          </p:val>
                                        </p:tav>
                                        <p:tav tm="100000">
                                          <p:val>
                                            <p:strVal val="#ppt_w"/>
                                          </p:val>
                                        </p:tav>
                                      </p:tavLst>
                                    </p:anim>
                                    <p:anim calcmode="lin" valueType="num">
                                      <p:cBhvr>
                                        <p:cTn id="15" dur="500" fill="hold"/>
                                        <p:tgtEl>
                                          <p:spTgt spid="21"/>
                                        </p:tgtEl>
                                        <p:attrNameLst>
                                          <p:attrName>ppt_h</p:attrName>
                                        </p:attrNameLst>
                                      </p:cBhvr>
                                      <p:tavLst>
                                        <p:tav tm="0">
                                          <p:val>
                                            <p:fltVal val="0"/>
                                          </p:val>
                                        </p:tav>
                                        <p:tav tm="100000">
                                          <p:val>
                                            <p:strVal val="#ppt_h"/>
                                          </p:val>
                                        </p:tav>
                                      </p:tavLst>
                                    </p:anim>
                                    <p:animEffect transition="in" filter="fade">
                                      <p:cBhvr>
                                        <p:cTn id="16" dur="500"/>
                                        <p:tgtEl>
                                          <p:spTgt spid="21"/>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down)">
                                      <p:cBhvr>
                                        <p:cTn id="19" dur="500"/>
                                        <p:tgtEl>
                                          <p:spTgt spid="14"/>
                                        </p:tgtEl>
                                      </p:cBhvr>
                                    </p:animEffect>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500"/>
                                        <p:tgtEl>
                                          <p:spTgt spid="18"/>
                                        </p:tgtEl>
                                      </p:cBhvr>
                                    </p:animEffect>
                                  </p:childTnLst>
                                </p:cTn>
                              </p:par>
                              <p:par>
                                <p:cTn id="24" presetID="53" presetClass="entr" presetSubtype="16" fill="hold" nodeType="withEffect">
                                  <p:stCondLst>
                                    <p:cond delay="0"/>
                                  </p:stCondLst>
                                  <p:childTnLst>
                                    <p:set>
                                      <p:cBhvr>
                                        <p:cTn id="25" dur="1" fill="hold">
                                          <p:stCondLst>
                                            <p:cond delay="0"/>
                                          </p:stCondLst>
                                        </p:cTn>
                                        <p:tgtEl>
                                          <p:spTgt spid="27"/>
                                        </p:tgtEl>
                                        <p:attrNameLst>
                                          <p:attrName>style.visibility</p:attrName>
                                        </p:attrNameLst>
                                      </p:cBhvr>
                                      <p:to>
                                        <p:strVal val="visible"/>
                                      </p:to>
                                    </p:set>
                                    <p:anim calcmode="lin" valueType="num">
                                      <p:cBhvr>
                                        <p:cTn id="26" dur="500" fill="hold"/>
                                        <p:tgtEl>
                                          <p:spTgt spid="27"/>
                                        </p:tgtEl>
                                        <p:attrNameLst>
                                          <p:attrName>ppt_w</p:attrName>
                                        </p:attrNameLst>
                                      </p:cBhvr>
                                      <p:tavLst>
                                        <p:tav tm="0">
                                          <p:val>
                                            <p:fltVal val="0"/>
                                          </p:val>
                                        </p:tav>
                                        <p:tav tm="100000">
                                          <p:val>
                                            <p:strVal val="#ppt_w"/>
                                          </p:val>
                                        </p:tav>
                                      </p:tavLst>
                                    </p:anim>
                                    <p:anim calcmode="lin" valueType="num">
                                      <p:cBhvr>
                                        <p:cTn id="27" dur="500" fill="hold"/>
                                        <p:tgtEl>
                                          <p:spTgt spid="27"/>
                                        </p:tgtEl>
                                        <p:attrNameLst>
                                          <p:attrName>ppt_h</p:attrName>
                                        </p:attrNameLst>
                                      </p:cBhvr>
                                      <p:tavLst>
                                        <p:tav tm="0">
                                          <p:val>
                                            <p:fltVal val="0"/>
                                          </p:val>
                                        </p:tav>
                                        <p:tav tm="100000">
                                          <p:val>
                                            <p:strVal val="#ppt_h"/>
                                          </p:val>
                                        </p:tav>
                                      </p:tavLst>
                                    </p:anim>
                                    <p:animEffect transition="in" filter="fade">
                                      <p:cBhvr>
                                        <p:cTn id="28" dur="500"/>
                                        <p:tgtEl>
                                          <p:spTgt spid="27"/>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down)">
                                      <p:cBhvr>
                                        <p:cTn id="31" dur="500"/>
                                        <p:tgtEl>
                                          <p:spTgt spid="19"/>
                                        </p:tgtEl>
                                      </p:cBhvr>
                                    </p:animEffect>
                                  </p:childTnLst>
                                </p:cTn>
                              </p:par>
                            </p:childTnLst>
                          </p:cTn>
                        </p:par>
                        <p:par>
                          <p:cTn id="32" fill="hold">
                            <p:stCondLst>
                              <p:cond delay="1000"/>
                            </p:stCondLst>
                            <p:childTnLst>
                              <p:par>
                                <p:cTn id="33" presetID="22" presetClass="entr" presetSubtype="8"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14" grpId="0" animBg="1"/>
      <p:bldP spid="18" grpId="0"/>
      <p:bldP spid="19" grpId="0" animBg="1"/>
      <p:bldP spid="2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spcBef>
                <a:spcPts val="100"/>
              </a:spcBef>
              <a:spcAft>
                <a:spcPts val="100"/>
              </a:spcAft>
            </a:pPr>
            <a:endParaRPr lang="zh-CN" altLang="en-US"/>
          </a:p>
        </p:txBody>
      </p:sp>
      <p:sp>
        <p:nvSpPr>
          <p:cNvPr id="59" name="文本框 58"/>
          <p:cNvSpPr txBox="1"/>
          <p:nvPr/>
        </p:nvSpPr>
        <p:spPr>
          <a:xfrm>
            <a:off x="4050567" y="653569"/>
            <a:ext cx="4090863"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Telnet</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的安全问题</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14" name="矩形: 圆角 13"/>
          <p:cNvSpPr/>
          <p:nvPr/>
        </p:nvSpPr>
        <p:spPr>
          <a:xfrm>
            <a:off x="2422495" y="1882421"/>
            <a:ext cx="2952655" cy="3641109"/>
          </a:xfrm>
          <a:prstGeom prst="roundRect">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文本框 17"/>
          <p:cNvSpPr txBox="1"/>
          <p:nvPr/>
        </p:nvSpPr>
        <p:spPr>
          <a:xfrm>
            <a:off x="2877258" y="2736837"/>
            <a:ext cx="2043125" cy="2260491"/>
          </a:xfrm>
          <a:prstGeom prst="rect">
            <a:avLst/>
          </a:prstGeom>
          <a:noFill/>
        </p:spPr>
        <p:txBody>
          <a:bodyPr wrap="square">
            <a:spAutoFit/>
          </a:bodyPr>
          <a:lstStyle/>
          <a:p>
            <a:pPr>
              <a:lnSpc>
                <a:spcPct val="150000"/>
              </a:lnSpc>
            </a:pPr>
            <a:r>
              <a:rPr lang="en-US" altLang="zh-CN" sz="2400" dirty="0">
                <a:solidFill>
                  <a:schemeClr val="bg1"/>
                </a:solidFill>
                <a:latin typeface="方正正大黑简体" panose="02000000000000000000" pitchFamily="2" charset="-122"/>
                <a:ea typeface="方正正大黑简体" panose="02000000000000000000" pitchFamily="2" charset="-122"/>
              </a:rPr>
              <a:t>Telnet</a:t>
            </a:r>
            <a:r>
              <a:rPr lang="zh-CN" altLang="en-US" sz="2400" dirty="0">
                <a:solidFill>
                  <a:schemeClr val="bg1"/>
                </a:solidFill>
                <a:latin typeface="方正正大黑简体" panose="02000000000000000000" pitchFamily="2" charset="-122"/>
                <a:ea typeface="方正正大黑简体" panose="02000000000000000000" pitchFamily="2" charset="-122"/>
              </a:rPr>
              <a:t>基于</a:t>
            </a:r>
            <a:r>
              <a:rPr lang="en-US" altLang="zh-CN" sz="2300" spc="-300" dirty="0">
                <a:solidFill>
                  <a:schemeClr val="bg1"/>
                </a:solidFill>
                <a:latin typeface="方正正大黑简体" panose="02000000000000000000" pitchFamily="2" charset="-122"/>
                <a:ea typeface="方正正大黑简体" panose="02000000000000000000" pitchFamily="2" charset="-122"/>
              </a:rPr>
              <a:t>TCP</a:t>
            </a:r>
            <a:r>
              <a:rPr lang="zh-CN" altLang="en-US" sz="2400" dirty="0">
                <a:solidFill>
                  <a:schemeClr val="bg1"/>
                </a:solidFill>
                <a:latin typeface="方正正大黑简体" panose="02000000000000000000" pitchFamily="2" charset="-122"/>
                <a:ea typeface="方正正大黑简体" panose="02000000000000000000" pitchFamily="2" charset="-122"/>
              </a:rPr>
              <a:t>，容易遭受会话劫持攻击。</a:t>
            </a:r>
            <a:endParaRPr lang="zh-CN" altLang="en-US" sz="2400" dirty="0">
              <a:solidFill>
                <a:schemeClr val="bg1"/>
              </a:solidFill>
              <a:latin typeface="方正正大黑简体" panose="02000000000000000000" pitchFamily="2" charset="-122"/>
              <a:ea typeface="方正正大黑简体" panose="02000000000000000000" pitchFamily="2" charset="-122"/>
            </a:endParaRPr>
          </a:p>
        </p:txBody>
      </p:sp>
      <p:sp>
        <p:nvSpPr>
          <p:cNvPr id="19" name="矩形: 圆角 18"/>
          <p:cNvSpPr/>
          <p:nvPr/>
        </p:nvSpPr>
        <p:spPr>
          <a:xfrm>
            <a:off x="6952041" y="1882421"/>
            <a:ext cx="2952655" cy="3641109"/>
          </a:xfrm>
          <a:prstGeom prst="roundRect">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文本框 19"/>
          <p:cNvSpPr txBox="1"/>
          <p:nvPr/>
        </p:nvSpPr>
        <p:spPr>
          <a:xfrm>
            <a:off x="7294165" y="2630752"/>
            <a:ext cx="2323941" cy="2511457"/>
          </a:xfrm>
          <a:prstGeom prst="rect">
            <a:avLst/>
          </a:prstGeom>
          <a:noFill/>
        </p:spPr>
        <p:txBody>
          <a:bodyPr wrap="square">
            <a:spAutoFit/>
          </a:bodyPr>
          <a:lstStyle/>
          <a:p>
            <a:pPr>
              <a:lnSpc>
                <a:spcPct val="120000"/>
              </a:lnSpc>
            </a:pPr>
            <a:r>
              <a:rPr lang="zh-CN" altLang="en-US" sz="2200" dirty="0">
                <a:solidFill>
                  <a:schemeClr val="bg1"/>
                </a:solidFill>
                <a:latin typeface="方正正大黑简体" panose="02000000000000000000" pitchFamily="2" charset="-122"/>
                <a:ea typeface="方正正大黑简体" panose="02000000000000000000" pitchFamily="2" charset="-122"/>
              </a:rPr>
              <a:t>有些对</a:t>
            </a:r>
            <a:r>
              <a:rPr lang="en-US" altLang="zh-CN" sz="2200" dirty="0">
                <a:solidFill>
                  <a:schemeClr val="bg1"/>
                </a:solidFill>
                <a:latin typeface="方正正大黑简体" panose="02000000000000000000" pitchFamily="2" charset="-122"/>
                <a:ea typeface="方正正大黑简体" panose="02000000000000000000" pitchFamily="2" charset="-122"/>
              </a:rPr>
              <a:t>telnet</a:t>
            </a:r>
            <a:r>
              <a:rPr lang="zh-CN" altLang="en-US" sz="2200" dirty="0">
                <a:solidFill>
                  <a:schemeClr val="bg1"/>
                </a:solidFill>
                <a:latin typeface="方正正大黑简体" panose="02000000000000000000" pitchFamily="2" charset="-122"/>
                <a:ea typeface="方正正大黑简体" panose="02000000000000000000" pitchFamily="2" charset="-122"/>
              </a:rPr>
              <a:t>会话进行加密的办法，如 </a:t>
            </a:r>
            <a:r>
              <a:rPr lang="en-US" altLang="zh-CN" sz="2200" dirty="0">
                <a:solidFill>
                  <a:schemeClr val="bg1"/>
                </a:solidFill>
                <a:latin typeface="方正正大黑简体" panose="02000000000000000000" pitchFamily="2" charset="-122"/>
                <a:ea typeface="方正正大黑简体" panose="02000000000000000000" pitchFamily="2" charset="-122"/>
              </a:rPr>
              <a:t>STEL</a:t>
            </a:r>
            <a:r>
              <a:rPr lang="zh-CN" altLang="en-US" sz="2200" dirty="0">
                <a:solidFill>
                  <a:schemeClr val="bg1"/>
                </a:solidFill>
                <a:latin typeface="方正正大黑简体" panose="02000000000000000000" pitchFamily="2" charset="-122"/>
                <a:ea typeface="方正正大黑简体" panose="02000000000000000000" pitchFamily="2" charset="-122"/>
              </a:rPr>
              <a:t>，</a:t>
            </a:r>
            <a:r>
              <a:rPr lang="en-US" altLang="zh-CN" sz="2200" dirty="0">
                <a:solidFill>
                  <a:schemeClr val="bg1"/>
                </a:solidFill>
                <a:latin typeface="方正正大黑简体" panose="02000000000000000000" pitchFamily="2" charset="-122"/>
                <a:ea typeface="方正正大黑简体" panose="02000000000000000000" pitchFamily="2" charset="-122"/>
              </a:rPr>
              <a:t>SRA Telnet</a:t>
            </a:r>
            <a:r>
              <a:rPr lang="zh-CN" altLang="en-US" sz="2200" dirty="0">
                <a:solidFill>
                  <a:schemeClr val="bg1"/>
                </a:solidFill>
                <a:latin typeface="方正正大黑简体" panose="02000000000000000000" pitchFamily="2" charset="-122"/>
                <a:ea typeface="方正正大黑简体" panose="02000000000000000000" pitchFamily="2" charset="-122"/>
              </a:rPr>
              <a:t>，</a:t>
            </a:r>
            <a:r>
              <a:rPr lang="en-US" altLang="zh-CN" sz="2200" dirty="0">
                <a:solidFill>
                  <a:schemeClr val="bg1"/>
                </a:solidFill>
                <a:latin typeface="方正正大黑简体" panose="02000000000000000000" pitchFamily="2" charset="-122"/>
                <a:ea typeface="方正正大黑简体" panose="02000000000000000000" pitchFamily="2" charset="-122"/>
              </a:rPr>
              <a:t>SRP Telnet</a:t>
            </a:r>
            <a:r>
              <a:rPr lang="zh-CN" altLang="en-US" sz="2200" dirty="0">
                <a:solidFill>
                  <a:schemeClr val="bg1"/>
                </a:solidFill>
                <a:latin typeface="方正正大黑简体" panose="02000000000000000000" pitchFamily="2" charset="-122"/>
                <a:ea typeface="方正正大黑简体" panose="02000000000000000000" pitchFamily="2" charset="-122"/>
              </a:rPr>
              <a:t>，以及</a:t>
            </a:r>
            <a:r>
              <a:rPr lang="en-US" altLang="zh-CN" sz="2200" dirty="0">
                <a:solidFill>
                  <a:schemeClr val="bg1"/>
                </a:solidFill>
                <a:latin typeface="方正正大黑简体" panose="02000000000000000000" pitchFamily="2" charset="-122"/>
                <a:ea typeface="方正正大黑简体" panose="02000000000000000000" pitchFamily="2" charset="-122"/>
              </a:rPr>
              <a:t>SSH</a:t>
            </a:r>
            <a:r>
              <a:rPr lang="zh-CN" altLang="en-US" sz="2200" dirty="0">
                <a:solidFill>
                  <a:schemeClr val="bg1"/>
                </a:solidFill>
                <a:latin typeface="方正正大黑简体" panose="02000000000000000000" pitchFamily="2" charset="-122"/>
                <a:ea typeface="方正正大黑简体" panose="02000000000000000000" pitchFamily="2" charset="-122"/>
              </a:rPr>
              <a:t>。</a:t>
            </a:r>
            <a:endParaRPr lang="zh-CN" altLang="en-US" sz="2200" dirty="0">
              <a:solidFill>
                <a:schemeClr val="bg1"/>
              </a:solidFill>
              <a:latin typeface="方正正大黑简体" panose="02000000000000000000" pitchFamily="2" charset="-122"/>
              <a:ea typeface="方正正大黑简体" panose="02000000000000000000" pitchFamily="2" charset="-122"/>
            </a:endParaRPr>
          </a:p>
        </p:txBody>
      </p:sp>
      <p:grpSp>
        <p:nvGrpSpPr>
          <p:cNvPr id="21" name="组合 20"/>
          <p:cNvGrpSpPr/>
          <p:nvPr/>
        </p:nvGrpSpPr>
        <p:grpSpPr>
          <a:xfrm>
            <a:off x="3443527" y="1494091"/>
            <a:ext cx="910589" cy="872798"/>
            <a:chOff x="1823973" y="2129051"/>
            <a:chExt cx="1009934" cy="1009934"/>
          </a:xfrm>
        </p:grpSpPr>
        <p:sp>
          <p:nvSpPr>
            <p:cNvPr id="22" name="椭圆 21"/>
            <p:cNvSpPr/>
            <p:nvPr/>
          </p:nvSpPr>
          <p:spPr>
            <a:xfrm>
              <a:off x="1823973" y="2129051"/>
              <a:ext cx="1009934" cy="1009934"/>
            </a:xfrm>
            <a:prstGeom prst="ellipse">
              <a:avLst/>
            </a:prstGeom>
            <a:gradFill flip="none" rotWithShape="1">
              <a:gsLst>
                <a:gs pos="31000">
                  <a:srgbClr val="1659B5"/>
                </a:gs>
                <a:gs pos="85000">
                  <a:srgbClr val="153B95"/>
                </a:gs>
              </a:gsLst>
              <a:path path="circle">
                <a:fillToRect l="100000" t="100000"/>
              </a:path>
              <a:tileRect r="-100000" b="-100000"/>
            </a:gra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23" name="组合 22"/>
            <p:cNvGrpSpPr/>
            <p:nvPr/>
          </p:nvGrpSpPr>
          <p:grpSpPr>
            <a:xfrm>
              <a:off x="2076586" y="2362899"/>
              <a:ext cx="544442" cy="536576"/>
              <a:chOff x="7603929" y="2084388"/>
              <a:chExt cx="544442" cy="536576"/>
            </a:xfrm>
            <a:solidFill>
              <a:schemeClr val="bg1"/>
            </a:solidFill>
          </p:grpSpPr>
          <p:sp>
            <p:nvSpPr>
              <p:cNvPr id="24" name="Freeform 11"/>
              <p:cNvSpPr>
                <a:spLocks noEditPoints="1"/>
              </p:cNvSpPr>
              <p:nvPr/>
            </p:nvSpPr>
            <p:spPr bwMode="auto">
              <a:xfrm>
                <a:off x="8021388" y="2314577"/>
                <a:ext cx="126983" cy="104775"/>
              </a:xfrm>
              <a:custGeom>
                <a:avLst/>
                <a:gdLst>
                  <a:gd name="T0" fmla="*/ 0 w 45"/>
                  <a:gd name="T1" fmla="*/ 37 h 37"/>
                  <a:gd name="T2" fmla="*/ 45 w 45"/>
                  <a:gd name="T3" fmla="*/ 37 h 37"/>
                  <a:gd name="T4" fmla="*/ 45 w 45"/>
                  <a:gd name="T5" fmla="*/ 0 h 37"/>
                  <a:gd name="T6" fmla="*/ 0 w 45"/>
                  <a:gd name="T7" fmla="*/ 0 h 37"/>
                  <a:gd name="T8" fmla="*/ 0 w 45"/>
                  <a:gd name="T9" fmla="*/ 37 h 37"/>
                  <a:gd name="T10" fmla="*/ 20 w 45"/>
                  <a:gd name="T11" fmla="*/ 12 h 37"/>
                  <a:gd name="T12" fmla="*/ 26 w 45"/>
                  <a:gd name="T13" fmla="*/ 19 h 37"/>
                  <a:gd name="T14" fmla="*/ 20 w 45"/>
                  <a:gd name="T15" fmla="*/ 26 h 37"/>
                  <a:gd name="T16" fmla="*/ 14 w 45"/>
                  <a:gd name="T17" fmla="*/ 19 h 37"/>
                  <a:gd name="T18" fmla="*/ 20 w 45"/>
                  <a:gd name="T19" fmla="*/ 1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7">
                    <a:moveTo>
                      <a:pt x="0" y="37"/>
                    </a:moveTo>
                    <a:cubicBezTo>
                      <a:pt x="45" y="37"/>
                      <a:pt x="45" y="37"/>
                      <a:pt x="45" y="37"/>
                    </a:cubicBezTo>
                    <a:cubicBezTo>
                      <a:pt x="45" y="0"/>
                      <a:pt x="45" y="0"/>
                      <a:pt x="45" y="0"/>
                    </a:cubicBezTo>
                    <a:cubicBezTo>
                      <a:pt x="0" y="0"/>
                      <a:pt x="0" y="0"/>
                      <a:pt x="0" y="0"/>
                    </a:cubicBezTo>
                    <a:lnTo>
                      <a:pt x="0" y="37"/>
                    </a:lnTo>
                    <a:close/>
                    <a:moveTo>
                      <a:pt x="20" y="12"/>
                    </a:moveTo>
                    <a:cubicBezTo>
                      <a:pt x="23" y="12"/>
                      <a:pt x="26" y="15"/>
                      <a:pt x="26" y="19"/>
                    </a:cubicBezTo>
                    <a:cubicBezTo>
                      <a:pt x="26" y="23"/>
                      <a:pt x="23" y="26"/>
                      <a:pt x="20" y="26"/>
                    </a:cubicBezTo>
                    <a:cubicBezTo>
                      <a:pt x="17" y="26"/>
                      <a:pt x="14" y="23"/>
                      <a:pt x="14" y="19"/>
                    </a:cubicBezTo>
                    <a:cubicBezTo>
                      <a:pt x="14" y="15"/>
                      <a:pt x="17" y="12"/>
                      <a:pt x="20" y="12"/>
                    </a:cubicBez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25" name="Freeform 14"/>
              <p:cNvSpPr>
                <a:spLocks noEditPoints="1"/>
              </p:cNvSpPr>
              <p:nvPr/>
            </p:nvSpPr>
            <p:spPr bwMode="auto">
              <a:xfrm>
                <a:off x="7694405" y="2084388"/>
                <a:ext cx="453966" cy="463550"/>
              </a:xfrm>
              <a:custGeom>
                <a:avLst/>
                <a:gdLst>
                  <a:gd name="T0" fmla="*/ 111 w 160"/>
                  <a:gd name="T1" fmla="*/ 75 h 163"/>
                  <a:gd name="T2" fmla="*/ 160 w 160"/>
                  <a:gd name="T3" fmla="*/ 75 h 163"/>
                  <a:gd name="T4" fmla="*/ 160 w 160"/>
                  <a:gd name="T5" fmla="*/ 48 h 163"/>
                  <a:gd name="T6" fmla="*/ 150 w 160"/>
                  <a:gd name="T7" fmla="*/ 36 h 163"/>
                  <a:gd name="T8" fmla="*/ 140 w 160"/>
                  <a:gd name="T9" fmla="*/ 36 h 163"/>
                  <a:gd name="T10" fmla="*/ 135 w 160"/>
                  <a:gd name="T11" fmla="*/ 13 h 163"/>
                  <a:gd name="T12" fmla="*/ 129 w 160"/>
                  <a:gd name="T13" fmla="*/ 2 h 163"/>
                  <a:gd name="T14" fmla="*/ 120 w 160"/>
                  <a:gd name="T15" fmla="*/ 1 h 163"/>
                  <a:gd name="T16" fmla="*/ 9 w 160"/>
                  <a:gd name="T17" fmla="*/ 35 h 163"/>
                  <a:gd name="T18" fmla="*/ 1 w 160"/>
                  <a:gd name="T19" fmla="*/ 41 h 163"/>
                  <a:gd name="T20" fmla="*/ 1 w 160"/>
                  <a:gd name="T21" fmla="*/ 41 h 163"/>
                  <a:gd name="T22" fmla="*/ 0 w 160"/>
                  <a:gd name="T23" fmla="*/ 48 h 163"/>
                  <a:gd name="T24" fmla="*/ 0 w 160"/>
                  <a:gd name="T25" fmla="*/ 62 h 163"/>
                  <a:gd name="T26" fmla="*/ 6 w 160"/>
                  <a:gd name="T27" fmla="*/ 62 h 163"/>
                  <a:gd name="T28" fmla="*/ 8 w 160"/>
                  <a:gd name="T29" fmla="*/ 62 h 163"/>
                  <a:gd name="T30" fmla="*/ 41 w 160"/>
                  <a:gd name="T31" fmla="*/ 98 h 163"/>
                  <a:gd name="T32" fmla="*/ 41 w 160"/>
                  <a:gd name="T33" fmla="*/ 106 h 163"/>
                  <a:gd name="T34" fmla="*/ 26 w 160"/>
                  <a:gd name="T35" fmla="*/ 106 h 163"/>
                  <a:gd name="T36" fmla="*/ 54 w 160"/>
                  <a:gd name="T37" fmla="*/ 149 h 163"/>
                  <a:gd name="T38" fmla="*/ 52 w 160"/>
                  <a:gd name="T39" fmla="*/ 163 h 163"/>
                  <a:gd name="T40" fmla="*/ 150 w 160"/>
                  <a:gd name="T41" fmla="*/ 163 h 163"/>
                  <a:gd name="T42" fmla="*/ 160 w 160"/>
                  <a:gd name="T43" fmla="*/ 151 h 163"/>
                  <a:gd name="T44" fmla="*/ 160 w 160"/>
                  <a:gd name="T45" fmla="*/ 125 h 163"/>
                  <a:gd name="T46" fmla="*/ 111 w 160"/>
                  <a:gd name="T47" fmla="*/ 125 h 163"/>
                  <a:gd name="T48" fmla="*/ 108 w 160"/>
                  <a:gd name="T49" fmla="*/ 121 h 163"/>
                  <a:gd name="T50" fmla="*/ 108 w 160"/>
                  <a:gd name="T51" fmla="*/ 78 h 163"/>
                  <a:gd name="T52" fmla="*/ 111 w 160"/>
                  <a:gd name="T53" fmla="*/ 75 h 163"/>
                  <a:gd name="T54" fmla="*/ 30 w 160"/>
                  <a:gd name="T55" fmla="*/ 36 h 163"/>
                  <a:gd name="T56" fmla="*/ 122 w 160"/>
                  <a:gd name="T57" fmla="*/ 7 h 163"/>
                  <a:gd name="T58" fmla="*/ 125 w 160"/>
                  <a:gd name="T59" fmla="*/ 8 h 163"/>
                  <a:gd name="T60" fmla="*/ 129 w 160"/>
                  <a:gd name="T61" fmla="*/ 14 h 163"/>
                  <a:gd name="T62" fmla="*/ 133 w 160"/>
                  <a:gd name="T63" fmla="*/ 36 h 163"/>
                  <a:gd name="T64" fmla="*/ 30 w 160"/>
                  <a:gd name="T65" fmla="*/ 3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63">
                    <a:moveTo>
                      <a:pt x="111" y="75"/>
                    </a:moveTo>
                    <a:cubicBezTo>
                      <a:pt x="160" y="75"/>
                      <a:pt x="160" y="75"/>
                      <a:pt x="160" y="75"/>
                    </a:cubicBezTo>
                    <a:cubicBezTo>
                      <a:pt x="160" y="48"/>
                      <a:pt x="160" y="48"/>
                      <a:pt x="160" y="48"/>
                    </a:cubicBezTo>
                    <a:cubicBezTo>
                      <a:pt x="160" y="41"/>
                      <a:pt x="155" y="36"/>
                      <a:pt x="150" y="36"/>
                    </a:cubicBezTo>
                    <a:cubicBezTo>
                      <a:pt x="140" y="36"/>
                      <a:pt x="140" y="36"/>
                      <a:pt x="140" y="36"/>
                    </a:cubicBezTo>
                    <a:cubicBezTo>
                      <a:pt x="135" y="13"/>
                      <a:pt x="135" y="13"/>
                      <a:pt x="135" y="13"/>
                    </a:cubicBezTo>
                    <a:cubicBezTo>
                      <a:pt x="135" y="8"/>
                      <a:pt x="132" y="4"/>
                      <a:pt x="129" y="2"/>
                    </a:cubicBezTo>
                    <a:cubicBezTo>
                      <a:pt x="126" y="0"/>
                      <a:pt x="123" y="0"/>
                      <a:pt x="120" y="1"/>
                    </a:cubicBezTo>
                    <a:cubicBezTo>
                      <a:pt x="9" y="35"/>
                      <a:pt x="9" y="35"/>
                      <a:pt x="9" y="35"/>
                    </a:cubicBezTo>
                    <a:cubicBezTo>
                      <a:pt x="6" y="36"/>
                      <a:pt x="3" y="38"/>
                      <a:pt x="1" y="41"/>
                    </a:cubicBezTo>
                    <a:cubicBezTo>
                      <a:pt x="1" y="41"/>
                      <a:pt x="1" y="41"/>
                      <a:pt x="1" y="41"/>
                    </a:cubicBezTo>
                    <a:cubicBezTo>
                      <a:pt x="0" y="43"/>
                      <a:pt x="0" y="45"/>
                      <a:pt x="0" y="48"/>
                    </a:cubicBezTo>
                    <a:cubicBezTo>
                      <a:pt x="0" y="62"/>
                      <a:pt x="0" y="62"/>
                      <a:pt x="0" y="62"/>
                    </a:cubicBezTo>
                    <a:cubicBezTo>
                      <a:pt x="2" y="62"/>
                      <a:pt x="4" y="62"/>
                      <a:pt x="6" y="62"/>
                    </a:cubicBezTo>
                    <a:cubicBezTo>
                      <a:pt x="8" y="62"/>
                      <a:pt x="8" y="62"/>
                      <a:pt x="8" y="62"/>
                    </a:cubicBezTo>
                    <a:cubicBezTo>
                      <a:pt x="26" y="62"/>
                      <a:pt x="41" y="78"/>
                      <a:pt x="41" y="98"/>
                    </a:cubicBezTo>
                    <a:cubicBezTo>
                      <a:pt x="41" y="106"/>
                      <a:pt x="41" y="106"/>
                      <a:pt x="41" y="106"/>
                    </a:cubicBezTo>
                    <a:cubicBezTo>
                      <a:pt x="26" y="106"/>
                      <a:pt x="26" y="106"/>
                      <a:pt x="26" y="106"/>
                    </a:cubicBezTo>
                    <a:cubicBezTo>
                      <a:pt x="43" y="114"/>
                      <a:pt x="54" y="130"/>
                      <a:pt x="54" y="149"/>
                    </a:cubicBezTo>
                    <a:cubicBezTo>
                      <a:pt x="54" y="154"/>
                      <a:pt x="53" y="159"/>
                      <a:pt x="52" y="163"/>
                    </a:cubicBezTo>
                    <a:cubicBezTo>
                      <a:pt x="150" y="163"/>
                      <a:pt x="150" y="163"/>
                      <a:pt x="150" y="163"/>
                    </a:cubicBezTo>
                    <a:cubicBezTo>
                      <a:pt x="155" y="163"/>
                      <a:pt x="160" y="158"/>
                      <a:pt x="160" y="151"/>
                    </a:cubicBezTo>
                    <a:cubicBezTo>
                      <a:pt x="160" y="125"/>
                      <a:pt x="160" y="125"/>
                      <a:pt x="160" y="125"/>
                    </a:cubicBezTo>
                    <a:cubicBezTo>
                      <a:pt x="111" y="125"/>
                      <a:pt x="111" y="125"/>
                      <a:pt x="111" y="125"/>
                    </a:cubicBezTo>
                    <a:cubicBezTo>
                      <a:pt x="109" y="125"/>
                      <a:pt x="108" y="123"/>
                      <a:pt x="108" y="121"/>
                    </a:cubicBezTo>
                    <a:cubicBezTo>
                      <a:pt x="108" y="78"/>
                      <a:pt x="108" y="78"/>
                      <a:pt x="108" y="78"/>
                    </a:cubicBezTo>
                    <a:cubicBezTo>
                      <a:pt x="108" y="76"/>
                      <a:pt x="109" y="75"/>
                      <a:pt x="111" y="75"/>
                    </a:cubicBezTo>
                    <a:close/>
                    <a:moveTo>
                      <a:pt x="30" y="36"/>
                    </a:moveTo>
                    <a:cubicBezTo>
                      <a:pt x="122" y="7"/>
                      <a:pt x="122" y="7"/>
                      <a:pt x="122" y="7"/>
                    </a:cubicBezTo>
                    <a:cubicBezTo>
                      <a:pt x="123" y="7"/>
                      <a:pt x="124" y="7"/>
                      <a:pt x="125" y="8"/>
                    </a:cubicBezTo>
                    <a:cubicBezTo>
                      <a:pt x="127" y="9"/>
                      <a:pt x="128" y="11"/>
                      <a:pt x="129" y="14"/>
                    </a:cubicBezTo>
                    <a:cubicBezTo>
                      <a:pt x="133" y="36"/>
                      <a:pt x="133" y="36"/>
                      <a:pt x="133" y="36"/>
                    </a:cubicBezTo>
                    <a:lnTo>
                      <a:pt x="30" y="36"/>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26" name="Freeform 15"/>
              <p:cNvSpPr>
                <a:spLocks noEditPoints="1"/>
              </p:cNvSpPr>
              <p:nvPr/>
            </p:nvSpPr>
            <p:spPr bwMode="auto">
              <a:xfrm>
                <a:off x="7603929" y="2282826"/>
                <a:ext cx="220634" cy="338138"/>
              </a:xfrm>
              <a:custGeom>
                <a:avLst/>
                <a:gdLst>
                  <a:gd name="T0" fmla="*/ 39 w 78"/>
                  <a:gd name="T1" fmla="*/ 40 h 119"/>
                  <a:gd name="T2" fmla="*/ 21 w 78"/>
                  <a:gd name="T3" fmla="*/ 44 h 119"/>
                  <a:gd name="T4" fmla="*/ 21 w 78"/>
                  <a:gd name="T5" fmla="*/ 28 h 119"/>
                  <a:gd name="T6" fmla="*/ 38 w 78"/>
                  <a:gd name="T7" fmla="*/ 8 h 119"/>
                  <a:gd name="T8" fmla="*/ 40 w 78"/>
                  <a:gd name="T9" fmla="*/ 8 h 119"/>
                  <a:gd name="T10" fmla="*/ 57 w 78"/>
                  <a:gd name="T11" fmla="*/ 28 h 119"/>
                  <a:gd name="T12" fmla="*/ 65 w 78"/>
                  <a:gd name="T13" fmla="*/ 28 h 119"/>
                  <a:gd name="T14" fmla="*/ 40 w 78"/>
                  <a:gd name="T15" fmla="*/ 0 h 119"/>
                  <a:gd name="T16" fmla="*/ 38 w 78"/>
                  <a:gd name="T17" fmla="*/ 0 h 119"/>
                  <a:gd name="T18" fmla="*/ 13 w 78"/>
                  <a:gd name="T19" fmla="*/ 28 h 119"/>
                  <a:gd name="T20" fmla="*/ 13 w 78"/>
                  <a:gd name="T21" fmla="*/ 50 h 119"/>
                  <a:gd name="T22" fmla="*/ 0 w 78"/>
                  <a:gd name="T23" fmla="*/ 79 h 119"/>
                  <a:gd name="T24" fmla="*/ 39 w 78"/>
                  <a:gd name="T25" fmla="*/ 119 h 119"/>
                  <a:gd name="T26" fmla="*/ 78 w 78"/>
                  <a:gd name="T27" fmla="*/ 79 h 119"/>
                  <a:gd name="T28" fmla="*/ 39 w 78"/>
                  <a:gd name="T29" fmla="*/ 40 h 119"/>
                  <a:gd name="T30" fmla="*/ 43 w 78"/>
                  <a:gd name="T31" fmla="*/ 85 h 119"/>
                  <a:gd name="T32" fmla="*/ 43 w 78"/>
                  <a:gd name="T33" fmla="*/ 101 h 119"/>
                  <a:gd name="T34" fmla="*/ 35 w 78"/>
                  <a:gd name="T35" fmla="*/ 101 h 119"/>
                  <a:gd name="T36" fmla="*/ 35 w 78"/>
                  <a:gd name="T37" fmla="*/ 85 h 119"/>
                  <a:gd name="T38" fmla="*/ 28 w 78"/>
                  <a:gd name="T39" fmla="*/ 75 h 119"/>
                  <a:gd name="T40" fmla="*/ 39 w 78"/>
                  <a:gd name="T41" fmla="*/ 64 h 119"/>
                  <a:gd name="T42" fmla="*/ 50 w 78"/>
                  <a:gd name="T43" fmla="*/ 75 h 119"/>
                  <a:gd name="T44" fmla="*/ 43 w 78"/>
                  <a:gd name="T45" fmla="*/ 8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19">
                    <a:moveTo>
                      <a:pt x="39" y="40"/>
                    </a:moveTo>
                    <a:cubicBezTo>
                      <a:pt x="33" y="40"/>
                      <a:pt x="26" y="42"/>
                      <a:pt x="21" y="44"/>
                    </a:cubicBezTo>
                    <a:cubicBezTo>
                      <a:pt x="21" y="28"/>
                      <a:pt x="21" y="28"/>
                      <a:pt x="21" y="28"/>
                    </a:cubicBezTo>
                    <a:cubicBezTo>
                      <a:pt x="21" y="17"/>
                      <a:pt x="29" y="8"/>
                      <a:pt x="38" y="8"/>
                    </a:cubicBezTo>
                    <a:cubicBezTo>
                      <a:pt x="40" y="8"/>
                      <a:pt x="40" y="8"/>
                      <a:pt x="40" y="8"/>
                    </a:cubicBezTo>
                    <a:cubicBezTo>
                      <a:pt x="50" y="8"/>
                      <a:pt x="57" y="17"/>
                      <a:pt x="57" y="28"/>
                    </a:cubicBezTo>
                    <a:cubicBezTo>
                      <a:pt x="65" y="28"/>
                      <a:pt x="65" y="28"/>
                      <a:pt x="65" y="28"/>
                    </a:cubicBezTo>
                    <a:cubicBezTo>
                      <a:pt x="65" y="12"/>
                      <a:pt x="54" y="0"/>
                      <a:pt x="40" y="0"/>
                    </a:cubicBezTo>
                    <a:cubicBezTo>
                      <a:pt x="38" y="0"/>
                      <a:pt x="38" y="0"/>
                      <a:pt x="38" y="0"/>
                    </a:cubicBezTo>
                    <a:cubicBezTo>
                      <a:pt x="24" y="0"/>
                      <a:pt x="13" y="12"/>
                      <a:pt x="13" y="28"/>
                    </a:cubicBezTo>
                    <a:cubicBezTo>
                      <a:pt x="13" y="50"/>
                      <a:pt x="13" y="50"/>
                      <a:pt x="13" y="50"/>
                    </a:cubicBezTo>
                    <a:cubicBezTo>
                      <a:pt x="5" y="57"/>
                      <a:pt x="0" y="68"/>
                      <a:pt x="0" y="79"/>
                    </a:cubicBezTo>
                    <a:cubicBezTo>
                      <a:pt x="0" y="101"/>
                      <a:pt x="18" y="119"/>
                      <a:pt x="39" y="119"/>
                    </a:cubicBezTo>
                    <a:cubicBezTo>
                      <a:pt x="61" y="119"/>
                      <a:pt x="78" y="101"/>
                      <a:pt x="78" y="79"/>
                    </a:cubicBezTo>
                    <a:cubicBezTo>
                      <a:pt x="78" y="58"/>
                      <a:pt x="61" y="40"/>
                      <a:pt x="39" y="40"/>
                    </a:cubicBezTo>
                    <a:close/>
                    <a:moveTo>
                      <a:pt x="43" y="85"/>
                    </a:moveTo>
                    <a:cubicBezTo>
                      <a:pt x="43" y="101"/>
                      <a:pt x="43" y="101"/>
                      <a:pt x="43" y="101"/>
                    </a:cubicBezTo>
                    <a:cubicBezTo>
                      <a:pt x="35" y="101"/>
                      <a:pt x="35" y="101"/>
                      <a:pt x="35" y="101"/>
                    </a:cubicBezTo>
                    <a:cubicBezTo>
                      <a:pt x="35" y="85"/>
                      <a:pt x="35" y="85"/>
                      <a:pt x="35" y="85"/>
                    </a:cubicBezTo>
                    <a:cubicBezTo>
                      <a:pt x="31" y="84"/>
                      <a:pt x="28" y="80"/>
                      <a:pt x="28" y="75"/>
                    </a:cubicBezTo>
                    <a:cubicBezTo>
                      <a:pt x="28" y="69"/>
                      <a:pt x="33" y="64"/>
                      <a:pt x="39" y="64"/>
                    </a:cubicBezTo>
                    <a:cubicBezTo>
                      <a:pt x="45" y="64"/>
                      <a:pt x="50" y="69"/>
                      <a:pt x="50" y="75"/>
                    </a:cubicBezTo>
                    <a:cubicBezTo>
                      <a:pt x="50" y="80"/>
                      <a:pt x="47" y="84"/>
                      <a:pt x="43" y="85"/>
                    </a:cubicBez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grpSp>
      </p:grpSp>
      <p:grpSp>
        <p:nvGrpSpPr>
          <p:cNvPr id="27" name="组合 26"/>
          <p:cNvGrpSpPr/>
          <p:nvPr/>
        </p:nvGrpSpPr>
        <p:grpSpPr>
          <a:xfrm>
            <a:off x="7973073" y="1494091"/>
            <a:ext cx="910589" cy="872798"/>
            <a:chOff x="6846721" y="2129051"/>
            <a:chExt cx="1009934" cy="1009934"/>
          </a:xfrm>
        </p:grpSpPr>
        <p:sp>
          <p:nvSpPr>
            <p:cNvPr id="28" name="椭圆 27"/>
            <p:cNvSpPr/>
            <p:nvPr/>
          </p:nvSpPr>
          <p:spPr>
            <a:xfrm>
              <a:off x="6846721" y="2129051"/>
              <a:ext cx="1009934" cy="1009934"/>
            </a:xfrm>
            <a:prstGeom prst="ellipse">
              <a:avLst/>
            </a:prstGeom>
            <a:gradFill flip="none" rotWithShape="1">
              <a:gsLst>
                <a:gs pos="31000">
                  <a:srgbClr val="1659B5"/>
                </a:gs>
                <a:gs pos="85000">
                  <a:srgbClr val="153B95"/>
                </a:gs>
              </a:gsLst>
              <a:path path="circle">
                <a:fillToRect l="100000" t="100000"/>
              </a:path>
              <a:tileRect r="-100000" b="-100000"/>
            </a:gra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Freeform 145"/>
            <p:cNvSpPr>
              <a:spLocks noEditPoints="1"/>
            </p:cNvSpPr>
            <p:nvPr/>
          </p:nvSpPr>
          <p:spPr bwMode="auto">
            <a:xfrm>
              <a:off x="7170582" y="2358137"/>
              <a:ext cx="423807" cy="546100"/>
            </a:xfrm>
            <a:custGeom>
              <a:avLst/>
              <a:gdLst>
                <a:gd name="T0" fmla="*/ 147 w 149"/>
                <a:gd name="T1" fmla="*/ 48 h 192"/>
                <a:gd name="T2" fmla="*/ 94 w 149"/>
                <a:gd name="T3" fmla="*/ 0 h 192"/>
                <a:gd name="T4" fmla="*/ 3 w 149"/>
                <a:gd name="T5" fmla="*/ 0 h 192"/>
                <a:gd name="T6" fmla="*/ 0 w 149"/>
                <a:gd name="T7" fmla="*/ 188 h 192"/>
                <a:gd name="T8" fmla="*/ 145 w 149"/>
                <a:gd name="T9" fmla="*/ 192 h 192"/>
                <a:gd name="T10" fmla="*/ 149 w 149"/>
                <a:gd name="T11" fmla="*/ 52 h 192"/>
                <a:gd name="T12" fmla="*/ 137 w 149"/>
                <a:gd name="T13" fmla="*/ 49 h 192"/>
                <a:gd name="T14" fmla="*/ 96 w 149"/>
                <a:gd name="T15" fmla="*/ 11 h 192"/>
                <a:gd name="T16" fmla="*/ 27 w 149"/>
                <a:gd name="T17" fmla="*/ 26 h 192"/>
                <a:gd name="T18" fmla="*/ 71 w 149"/>
                <a:gd name="T19" fmla="*/ 30 h 192"/>
                <a:gd name="T20" fmla="*/ 27 w 149"/>
                <a:gd name="T21" fmla="*/ 34 h 192"/>
                <a:gd name="T22" fmla="*/ 27 w 149"/>
                <a:gd name="T23" fmla="*/ 26 h 192"/>
                <a:gd name="T24" fmla="*/ 67 w 149"/>
                <a:gd name="T25" fmla="*/ 43 h 192"/>
                <a:gd name="T26" fmla="*/ 67 w 149"/>
                <a:gd name="T27" fmla="*/ 51 h 192"/>
                <a:gd name="T28" fmla="*/ 23 w 149"/>
                <a:gd name="T29" fmla="*/ 47 h 192"/>
                <a:gd name="T30" fmla="*/ 27 w 149"/>
                <a:gd name="T31" fmla="*/ 61 h 192"/>
                <a:gd name="T32" fmla="*/ 71 w 149"/>
                <a:gd name="T33" fmla="*/ 65 h 192"/>
                <a:gd name="T34" fmla="*/ 27 w 149"/>
                <a:gd name="T35" fmla="*/ 68 h 192"/>
                <a:gd name="T36" fmla="*/ 27 w 149"/>
                <a:gd name="T37" fmla="*/ 61 h 192"/>
                <a:gd name="T38" fmla="*/ 81 w 149"/>
                <a:gd name="T39" fmla="*/ 169 h 192"/>
                <a:gd name="T40" fmla="*/ 81 w 149"/>
                <a:gd name="T41" fmla="*/ 161 h 192"/>
                <a:gd name="T42" fmla="*/ 125 w 149"/>
                <a:gd name="T43" fmla="*/ 165 h 192"/>
                <a:gd name="T44" fmla="*/ 121 w 149"/>
                <a:gd name="T45" fmla="*/ 153 h 192"/>
                <a:gd name="T46" fmla="*/ 77 w 149"/>
                <a:gd name="T47" fmla="*/ 149 h 192"/>
                <a:gd name="T48" fmla="*/ 121 w 149"/>
                <a:gd name="T49" fmla="*/ 145 h 192"/>
                <a:gd name="T50" fmla="*/ 121 w 149"/>
                <a:gd name="T51" fmla="*/ 153 h 192"/>
                <a:gd name="T52" fmla="*/ 96 w 149"/>
                <a:gd name="T53" fmla="*/ 121 h 192"/>
                <a:gd name="T54" fmla="*/ 90 w 149"/>
                <a:gd name="T55" fmla="*/ 121 h 192"/>
                <a:gd name="T56" fmla="*/ 58 w 149"/>
                <a:gd name="T57" fmla="*/ 155 h 192"/>
                <a:gd name="T58" fmla="*/ 55 w 149"/>
                <a:gd name="T59" fmla="*/ 157 h 192"/>
                <a:gd name="T60" fmla="*/ 40 w 149"/>
                <a:gd name="T61" fmla="*/ 132 h 192"/>
                <a:gd name="T62" fmla="*/ 22 w 149"/>
                <a:gd name="T63" fmla="*/ 164 h 192"/>
                <a:gd name="T64" fmla="*/ 18 w 149"/>
                <a:gd name="T65" fmla="*/ 158 h 192"/>
                <a:gd name="T66" fmla="*/ 41 w 149"/>
                <a:gd name="T67" fmla="*/ 119 h 192"/>
                <a:gd name="T68" fmla="*/ 55 w 149"/>
                <a:gd name="T69" fmla="*/ 143 h 192"/>
                <a:gd name="T70" fmla="*/ 78 w 149"/>
                <a:gd name="T71" fmla="*/ 95 h 192"/>
                <a:gd name="T72" fmla="*/ 93 w 149"/>
                <a:gd name="T73" fmla="*/ 112 h 192"/>
                <a:gd name="T74" fmla="*/ 130 w 149"/>
                <a:gd name="T75" fmla="*/ 7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9" h="192">
                  <a:moveTo>
                    <a:pt x="149" y="51"/>
                  </a:moveTo>
                  <a:cubicBezTo>
                    <a:pt x="149" y="50"/>
                    <a:pt x="148" y="49"/>
                    <a:pt x="147" y="48"/>
                  </a:cubicBezTo>
                  <a:cubicBezTo>
                    <a:pt x="96" y="1"/>
                    <a:pt x="96" y="1"/>
                    <a:pt x="96" y="1"/>
                  </a:cubicBezTo>
                  <a:cubicBezTo>
                    <a:pt x="95" y="0"/>
                    <a:pt x="94" y="0"/>
                    <a:pt x="94" y="0"/>
                  </a:cubicBezTo>
                  <a:cubicBezTo>
                    <a:pt x="93" y="0"/>
                    <a:pt x="92" y="0"/>
                    <a:pt x="92" y="0"/>
                  </a:cubicBezTo>
                  <a:cubicBezTo>
                    <a:pt x="3" y="0"/>
                    <a:pt x="3" y="0"/>
                    <a:pt x="3" y="0"/>
                  </a:cubicBezTo>
                  <a:cubicBezTo>
                    <a:pt x="1" y="0"/>
                    <a:pt x="0" y="1"/>
                    <a:pt x="0" y="4"/>
                  </a:cubicBezTo>
                  <a:cubicBezTo>
                    <a:pt x="0" y="188"/>
                    <a:pt x="0" y="188"/>
                    <a:pt x="0" y="188"/>
                  </a:cubicBezTo>
                  <a:cubicBezTo>
                    <a:pt x="0" y="190"/>
                    <a:pt x="1" y="192"/>
                    <a:pt x="3" y="192"/>
                  </a:cubicBezTo>
                  <a:cubicBezTo>
                    <a:pt x="145" y="192"/>
                    <a:pt x="145" y="192"/>
                    <a:pt x="145" y="192"/>
                  </a:cubicBezTo>
                  <a:cubicBezTo>
                    <a:pt x="147" y="192"/>
                    <a:pt x="149" y="190"/>
                    <a:pt x="149" y="188"/>
                  </a:cubicBezTo>
                  <a:cubicBezTo>
                    <a:pt x="149" y="52"/>
                    <a:pt x="149" y="52"/>
                    <a:pt x="149" y="52"/>
                  </a:cubicBezTo>
                  <a:cubicBezTo>
                    <a:pt x="149" y="52"/>
                    <a:pt x="149" y="52"/>
                    <a:pt x="149" y="51"/>
                  </a:cubicBezTo>
                  <a:close/>
                  <a:moveTo>
                    <a:pt x="137" y="49"/>
                  </a:moveTo>
                  <a:cubicBezTo>
                    <a:pt x="96" y="49"/>
                    <a:pt x="96" y="49"/>
                    <a:pt x="96" y="49"/>
                  </a:cubicBezTo>
                  <a:cubicBezTo>
                    <a:pt x="96" y="11"/>
                    <a:pt x="96" y="11"/>
                    <a:pt x="96" y="11"/>
                  </a:cubicBezTo>
                  <a:lnTo>
                    <a:pt x="137" y="49"/>
                  </a:lnTo>
                  <a:close/>
                  <a:moveTo>
                    <a:pt x="27" y="26"/>
                  </a:moveTo>
                  <a:cubicBezTo>
                    <a:pt x="67" y="26"/>
                    <a:pt x="67" y="26"/>
                    <a:pt x="67" y="26"/>
                  </a:cubicBezTo>
                  <a:cubicBezTo>
                    <a:pt x="69" y="26"/>
                    <a:pt x="71" y="28"/>
                    <a:pt x="71" y="30"/>
                  </a:cubicBezTo>
                  <a:cubicBezTo>
                    <a:pt x="71" y="32"/>
                    <a:pt x="69" y="34"/>
                    <a:pt x="67" y="34"/>
                  </a:cubicBezTo>
                  <a:cubicBezTo>
                    <a:pt x="27" y="34"/>
                    <a:pt x="27" y="34"/>
                    <a:pt x="27" y="34"/>
                  </a:cubicBezTo>
                  <a:cubicBezTo>
                    <a:pt x="25" y="34"/>
                    <a:pt x="23" y="32"/>
                    <a:pt x="23" y="30"/>
                  </a:cubicBezTo>
                  <a:cubicBezTo>
                    <a:pt x="23" y="28"/>
                    <a:pt x="25" y="26"/>
                    <a:pt x="27" y="26"/>
                  </a:cubicBezTo>
                  <a:close/>
                  <a:moveTo>
                    <a:pt x="27" y="43"/>
                  </a:moveTo>
                  <a:cubicBezTo>
                    <a:pt x="67" y="43"/>
                    <a:pt x="67" y="43"/>
                    <a:pt x="67" y="43"/>
                  </a:cubicBezTo>
                  <a:cubicBezTo>
                    <a:pt x="69" y="43"/>
                    <a:pt x="71" y="45"/>
                    <a:pt x="71" y="47"/>
                  </a:cubicBezTo>
                  <a:cubicBezTo>
                    <a:pt x="71" y="50"/>
                    <a:pt x="69" y="51"/>
                    <a:pt x="67" y="51"/>
                  </a:cubicBezTo>
                  <a:cubicBezTo>
                    <a:pt x="27" y="51"/>
                    <a:pt x="27" y="51"/>
                    <a:pt x="27" y="51"/>
                  </a:cubicBezTo>
                  <a:cubicBezTo>
                    <a:pt x="25" y="51"/>
                    <a:pt x="23" y="50"/>
                    <a:pt x="23" y="47"/>
                  </a:cubicBezTo>
                  <a:cubicBezTo>
                    <a:pt x="23" y="45"/>
                    <a:pt x="25" y="43"/>
                    <a:pt x="27" y="43"/>
                  </a:cubicBezTo>
                  <a:close/>
                  <a:moveTo>
                    <a:pt x="27" y="61"/>
                  </a:moveTo>
                  <a:cubicBezTo>
                    <a:pt x="67" y="61"/>
                    <a:pt x="67" y="61"/>
                    <a:pt x="67" y="61"/>
                  </a:cubicBezTo>
                  <a:cubicBezTo>
                    <a:pt x="69" y="61"/>
                    <a:pt x="71" y="62"/>
                    <a:pt x="71" y="65"/>
                  </a:cubicBezTo>
                  <a:cubicBezTo>
                    <a:pt x="71" y="67"/>
                    <a:pt x="69" y="68"/>
                    <a:pt x="67" y="68"/>
                  </a:cubicBezTo>
                  <a:cubicBezTo>
                    <a:pt x="27" y="68"/>
                    <a:pt x="27" y="68"/>
                    <a:pt x="27" y="68"/>
                  </a:cubicBezTo>
                  <a:cubicBezTo>
                    <a:pt x="25" y="68"/>
                    <a:pt x="23" y="67"/>
                    <a:pt x="23" y="65"/>
                  </a:cubicBezTo>
                  <a:cubicBezTo>
                    <a:pt x="23" y="62"/>
                    <a:pt x="25" y="61"/>
                    <a:pt x="27" y="61"/>
                  </a:cubicBezTo>
                  <a:close/>
                  <a:moveTo>
                    <a:pt x="121" y="169"/>
                  </a:moveTo>
                  <a:cubicBezTo>
                    <a:pt x="81" y="169"/>
                    <a:pt x="81" y="169"/>
                    <a:pt x="81" y="169"/>
                  </a:cubicBezTo>
                  <a:cubicBezTo>
                    <a:pt x="79" y="169"/>
                    <a:pt x="77" y="168"/>
                    <a:pt x="77" y="165"/>
                  </a:cubicBezTo>
                  <a:cubicBezTo>
                    <a:pt x="77" y="163"/>
                    <a:pt x="79" y="161"/>
                    <a:pt x="81" y="161"/>
                  </a:cubicBezTo>
                  <a:cubicBezTo>
                    <a:pt x="121" y="161"/>
                    <a:pt x="121" y="161"/>
                    <a:pt x="121" y="161"/>
                  </a:cubicBezTo>
                  <a:cubicBezTo>
                    <a:pt x="123" y="161"/>
                    <a:pt x="125" y="163"/>
                    <a:pt x="125" y="165"/>
                  </a:cubicBezTo>
                  <a:cubicBezTo>
                    <a:pt x="125" y="168"/>
                    <a:pt x="123" y="169"/>
                    <a:pt x="121" y="169"/>
                  </a:cubicBezTo>
                  <a:close/>
                  <a:moveTo>
                    <a:pt x="121" y="153"/>
                  </a:moveTo>
                  <a:cubicBezTo>
                    <a:pt x="81" y="153"/>
                    <a:pt x="81" y="153"/>
                    <a:pt x="81" y="153"/>
                  </a:cubicBezTo>
                  <a:cubicBezTo>
                    <a:pt x="79" y="153"/>
                    <a:pt x="77" y="151"/>
                    <a:pt x="77" y="149"/>
                  </a:cubicBezTo>
                  <a:cubicBezTo>
                    <a:pt x="77" y="147"/>
                    <a:pt x="79" y="145"/>
                    <a:pt x="81" y="145"/>
                  </a:cubicBezTo>
                  <a:cubicBezTo>
                    <a:pt x="121" y="145"/>
                    <a:pt x="121" y="145"/>
                    <a:pt x="121" y="145"/>
                  </a:cubicBezTo>
                  <a:cubicBezTo>
                    <a:pt x="123" y="145"/>
                    <a:pt x="125" y="147"/>
                    <a:pt x="125" y="149"/>
                  </a:cubicBezTo>
                  <a:cubicBezTo>
                    <a:pt x="125" y="151"/>
                    <a:pt x="123" y="153"/>
                    <a:pt x="121" y="153"/>
                  </a:cubicBezTo>
                  <a:close/>
                  <a:moveTo>
                    <a:pt x="130" y="77"/>
                  </a:moveTo>
                  <a:cubicBezTo>
                    <a:pt x="96" y="121"/>
                    <a:pt x="96" y="121"/>
                    <a:pt x="96" y="121"/>
                  </a:cubicBezTo>
                  <a:cubicBezTo>
                    <a:pt x="96" y="122"/>
                    <a:pt x="94" y="123"/>
                    <a:pt x="93" y="123"/>
                  </a:cubicBezTo>
                  <a:cubicBezTo>
                    <a:pt x="92" y="123"/>
                    <a:pt x="91" y="122"/>
                    <a:pt x="90" y="121"/>
                  </a:cubicBezTo>
                  <a:cubicBezTo>
                    <a:pt x="79" y="107"/>
                    <a:pt x="79" y="107"/>
                    <a:pt x="79" y="107"/>
                  </a:cubicBezTo>
                  <a:cubicBezTo>
                    <a:pt x="58" y="155"/>
                    <a:pt x="58" y="155"/>
                    <a:pt x="58" y="155"/>
                  </a:cubicBezTo>
                  <a:cubicBezTo>
                    <a:pt x="58" y="156"/>
                    <a:pt x="56" y="157"/>
                    <a:pt x="55" y="157"/>
                  </a:cubicBezTo>
                  <a:cubicBezTo>
                    <a:pt x="55" y="157"/>
                    <a:pt x="55" y="157"/>
                    <a:pt x="55" y="157"/>
                  </a:cubicBezTo>
                  <a:cubicBezTo>
                    <a:pt x="53" y="157"/>
                    <a:pt x="52" y="156"/>
                    <a:pt x="51" y="155"/>
                  </a:cubicBezTo>
                  <a:cubicBezTo>
                    <a:pt x="40" y="132"/>
                    <a:pt x="40" y="132"/>
                    <a:pt x="40" y="132"/>
                  </a:cubicBezTo>
                  <a:cubicBezTo>
                    <a:pt x="25" y="162"/>
                    <a:pt x="25" y="162"/>
                    <a:pt x="25" y="162"/>
                  </a:cubicBezTo>
                  <a:cubicBezTo>
                    <a:pt x="24" y="163"/>
                    <a:pt x="23" y="164"/>
                    <a:pt x="22" y="164"/>
                  </a:cubicBezTo>
                  <a:cubicBezTo>
                    <a:pt x="21" y="164"/>
                    <a:pt x="20" y="164"/>
                    <a:pt x="20" y="163"/>
                  </a:cubicBezTo>
                  <a:cubicBezTo>
                    <a:pt x="18" y="162"/>
                    <a:pt x="17" y="160"/>
                    <a:pt x="18" y="158"/>
                  </a:cubicBezTo>
                  <a:cubicBezTo>
                    <a:pt x="37" y="121"/>
                    <a:pt x="37" y="121"/>
                    <a:pt x="37" y="121"/>
                  </a:cubicBezTo>
                  <a:cubicBezTo>
                    <a:pt x="38" y="120"/>
                    <a:pt x="39" y="119"/>
                    <a:pt x="41" y="119"/>
                  </a:cubicBezTo>
                  <a:cubicBezTo>
                    <a:pt x="42" y="119"/>
                    <a:pt x="44" y="120"/>
                    <a:pt x="44" y="121"/>
                  </a:cubicBezTo>
                  <a:cubicBezTo>
                    <a:pt x="55" y="143"/>
                    <a:pt x="55" y="143"/>
                    <a:pt x="55" y="143"/>
                  </a:cubicBezTo>
                  <a:cubicBezTo>
                    <a:pt x="75" y="98"/>
                    <a:pt x="75" y="98"/>
                    <a:pt x="75" y="98"/>
                  </a:cubicBezTo>
                  <a:cubicBezTo>
                    <a:pt x="75" y="96"/>
                    <a:pt x="76" y="95"/>
                    <a:pt x="78" y="95"/>
                  </a:cubicBezTo>
                  <a:cubicBezTo>
                    <a:pt x="79" y="95"/>
                    <a:pt x="81" y="96"/>
                    <a:pt x="81" y="97"/>
                  </a:cubicBezTo>
                  <a:cubicBezTo>
                    <a:pt x="93" y="112"/>
                    <a:pt x="93" y="112"/>
                    <a:pt x="93" y="112"/>
                  </a:cubicBezTo>
                  <a:cubicBezTo>
                    <a:pt x="124" y="72"/>
                    <a:pt x="124" y="72"/>
                    <a:pt x="124" y="72"/>
                  </a:cubicBezTo>
                  <a:cubicBezTo>
                    <a:pt x="125" y="70"/>
                    <a:pt x="128" y="70"/>
                    <a:pt x="130" y="71"/>
                  </a:cubicBezTo>
                  <a:cubicBezTo>
                    <a:pt x="131" y="72"/>
                    <a:pt x="132" y="75"/>
                    <a:pt x="130" y="77"/>
                  </a:cubicBezTo>
                  <a:close/>
                </a:path>
              </a:pathLst>
            </a:custGeom>
            <a:solidFill>
              <a:schemeClr val="bg1"/>
            </a:solidFill>
            <a:ln>
              <a:solidFill>
                <a:schemeClr val="bg1"/>
              </a:solidFill>
            </a:ln>
          </p:spPr>
          <p:txBody>
            <a:bodyPr vert="horz" wrap="square" lIns="91440" tIns="45720" rIns="91440" bIns="45720" numCol="1" anchor="t" anchorCtr="0" compatLnSpc="1"/>
            <a:lstStyle/>
            <a:p>
              <a:endParaRPr lang="zh-CN" altLang="en-US">
                <a:cs typeface="+mn-ea"/>
                <a:sym typeface="+mn-lt"/>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 calcmode="lin" valueType="num">
                                      <p:cBhvr>
                                        <p:cTn id="14" dur="500" fill="hold"/>
                                        <p:tgtEl>
                                          <p:spTgt spid="21"/>
                                        </p:tgtEl>
                                        <p:attrNameLst>
                                          <p:attrName>ppt_w</p:attrName>
                                        </p:attrNameLst>
                                      </p:cBhvr>
                                      <p:tavLst>
                                        <p:tav tm="0">
                                          <p:val>
                                            <p:fltVal val="0"/>
                                          </p:val>
                                        </p:tav>
                                        <p:tav tm="100000">
                                          <p:val>
                                            <p:strVal val="#ppt_w"/>
                                          </p:val>
                                        </p:tav>
                                      </p:tavLst>
                                    </p:anim>
                                    <p:anim calcmode="lin" valueType="num">
                                      <p:cBhvr>
                                        <p:cTn id="15" dur="500" fill="hold"/>
                                        <p:tgtEl>
                                          <p:spTgt spid="21"/>
                                        </p:tgtEl>
                                        <p:attrNameLst>
                                          <p:attrName>ppt_h</p:attrName>
                                        </p:attrNameLst>
                                      </p:cBhvr>
                                      <p:tavLst>
                                        <p:tav tm="0">
                                          <p:val>
                                            <p:fltVal val="0"/>
                                          </p:val>
                                        </p:tav>
                                        <p:tav tm="100000">
                                          <p:val>
                                            <p:strVal val="#ppt_h"/>
                                          </p:val>
                                        </p:tav>
                                      </p:tavLst>
                                    </p:anim>
                                    <p:animEffect transition="in" filter="fade">
                                      <p:cBhvr>
                                        <p:cTn id="16" dur="500"/>
                                        <p:tgtEl>
                                          <p:spTgt spid="21"/>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down)">
                                      <p:cBhvr>
                                        <p:cTn id="19" dur="500"/>
                                        <p:tgtEl>
                                          <p:spTgt spid="14"/>
                                        </p:tgtEl>
                                      </p:cBhvr>
                                    </p:animEffect>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500"/>
                                        <p:tgtEl>
                                          <p:spTgt spid="18"/>
                                        </p:tgtEl>
                                      </p:cBhvr>
                                    </p:animEffect>
                                  </p:childTnLst>
                                </p:cTn>
                              </p:par>
                              <p:par>
                                <p:cTn id="24" presetID="53" presetClass="entr" presetSubtype="16" fill="hold" nodeType="withEffect">
                                  <p:stCondLst>
                                    <p:cond delay="0"/>
                                  </p:stCondLst>
                                  <p:childTnLst>
                                    <p:set>
                                      <p:cBhvr>
                                        <p:cTn id="25" dur="1" fill="hold">
                                          <p:stCondLst>
                                            <p:cond delay="0"/>
                                          </p:stCondLst>
                                        </p:cTn>
                                        <p:tgtEl>
                                          <p:spTgt spid="27"/>
                                        </p:tgtEl>
                                        <p:attrNameLst>
                                          <p:attrName>style.visibility</p:attrName>
                                        </p:attrNameLst>
                                      </p:cBhvr>
                                      <p:to>
                                        <p:strVal val="visible"/>
                                      </p:to>
                                    </p:set>
                                    <p:anim calcmode="lin" valueType="num">
                                      <p:cBhvr>
                                        <p:cTn id="26" dur="500" fill="hold"/>
                                        <p:tgtEl>
                                          <p:spTgt spid="27"/>
                                        </p:tgtEl>
                                        <p:attrNameLst>
                                          <p:attrName>ppt_w</p:attrName>
                                        </p:attrNameLst>
                                      </p:cBhvr>
                                      <p:tavLst>
                                        <p:tav tm="0">
                                          <p:val>
                                            <p:fltVal val="0"/>
                                          </p:val>
                                        </p:tav>
                                        <p:tav tm="100000">
                                          <p:val>
                                            <p:strVal val="#ppt_w"/>
                                          </p:val>
                                        </p:tav>
                                      </p:tavLst>
                                    </p:anim>
                                    <p:anim calcmode="lin" valueType="num">
                                      <p:cBhvr>
                                        <p:cTn id="27" dur="500" fill="hold"/>
                                        <p:tgtEl>
                                          <p:spTgt spid="27"/>
                                        </p:tgtEl>
                                        <p:attrNameLst>
                                          <p:attrName>ppt_h</p:attrName>
                                        </p:attrNameLst>
                                      </p:cBhvr>
                                      <p:tavLst>
                                        <p:tav tm="0">
                                          <p:val>
                                            <p:fltVal val="0"/>
                                          </p:val>
                                        </p:tav>
                                        <p:tav tm="100000">
                                          <p:val>
                                            <p:strVal val="#ppt_h"/>
                                          </p:val>
                                        </p:tav>
                                      </p:tavLst>
                                    </p:anim>
                                    <p:animEffect transition="in" filter="fade">
                                      <p:cBhvr>
                                        <p:cTn id="28" dur="500"/>
                                        <p:tgtEl>
                                          <p:spTgt spid="27"/>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down)">
                                      <p:cBhvr>
                                        <p:cTn id="31" dur="500"/>
                                        <p:tgtEl>
                                          <p:spTgt spid="19"/>
                                        </p:tgtEl>
                                      </p:cBhvr>
                                    </p:animEffect>
                                  </p:childTnLst>
                                </p:cTn>
                              </p:par>
                            </p:childTnLst>
                          </p:cTn>
                        </p:par>
                        <p:par>
                          <p:cTn id="32" fill="hold">
                            <p:stCondLst>
                              <p:cond delay="1000"/>
                            </p:stCondLst>
                            <p:childTnLst>
                              <p:par>
                                <p:cTn id="33" presetID="22" presetClass="entr" presetSubtype="8"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14" grpId="0" animBg="1"/>
      <p:bldP spid="18" grpId="0"/>
      <p:bldP spid="19" grpId="0" animBg="1"/>
      <p:bldP spid="2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3924730" y="653569"/>
            <a:ext cx="4342535" cy="553998"/>
          </a:xfrm>
          <a:prstGeom prst="rect">
            <a:avLst/>
          </a:prstGeom>
          <a:noFill/>
        </p:spPr>
        <p:txBody>
          <a:bodyPr wrap="none" lIns="0" tIns="0" rIns="0" bIns="0" rtlCol="0">
            <a:spAutoFit/>
          </a:bodyPr>
          <a:lstStyle/>
          <a:p>
            <a:pPr algn="ct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安全</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Shell——SSH</a:t>
            </a:r>
            <a:endPar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27" name="文本框 26"/>
          <p:cNvSpPr txBox="1"/>
          <p:nvPr/>
        </p:nvSpPr>
        <p:spPr>
          <a:xfrm>
            <a:off x="1491464" y="1516209"/>
            <a:ext cx="8997242" cy="523220"/>
          </a:xfrm>
          <a:prstGeom prst="rect">
            <a:avLst/>
          </a:prstGeom>
          <a:noFill/>
        </p:spPr>
        <p:txBody>
          <a:bodyPr wrap="square">
            <a:spAutoFit/>
          </a:bodyPr>
          <a:lstStyle/>
          <a:p>
            <a:pPr marL="457200" indent="-457200">
              <a:buSzPct val="150000"/>
              <a:buBlip>
                <a:blip r:embed="rId2"/>
              </a:buBlip>
            </a:pP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安全</a:t>
            </a:r>
            <a:r>
              <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Shell——SSH</a:t>
            </a: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28" name="PA-矩形 4"/>
          <p:cNvSpPr>
            <a:spLocks noChangeArrowheads="1"/>
          </p:cNvSpPr>
          <p:nvPr>
            <p:custDataLst>
              <p:tags r:id="rId3"/>
            </p:custDataLst>
          </p:nvPr>
        </p:nvSpPr>
        <p:spPr bwMode="auto">
          <a:xfrm>
            <a:off x="1491464" y="2244805"/>
            <a:ext cx="9279296" cy="3506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50000"/>
              </a:lnSpc>
              <a:spcAft>
                <a:spcPts val="600"/>
              </a:spcAft>
              <a:buClr>
                <a:srgbClr val="15449F"/>
              </a:buClr>
              <a:buFont typeface="Wingdings" panose="05000000000000000000" pitchFamily="2" charset="2"/>
              <a:buChar char="l"/>
              <a:defRPr/>
            </a:pP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SSH</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提供安全登陆和远程命令执行，是为替代</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rlogin</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r>
              <a:rPr lang="en-US" altLang="zh-CN" sz="2400" dirty="0" err="1">
                <a:solidFill>
                  <a:schemeClr val="tx1">
                    <a:lumMod val="85000"/>
                    <a:lumOff val="15000"/>
                  </a:schemeClr>
                </a:solidFill>
                <a:latin typeface="方正正大黑简体" panose="02000000000000000000" pitchFamily="2" charset="-122"/>
                <a:ea typeface="方正正大黑简体" panose="02000000000000000000" pitchFamily="2" charset="-122"/>
              </a:rPr>
              <a:t>rsh</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而设计的，默认采用</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TCP 22</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端口。</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914400" lvl="2" indent="-342900">
              <a:lnSpc>
                <a:spcPct val="150000"/>
              </a:lnSpc>
              <a:spcAft>
                <a:spcPts val="600"/>
              </a:spcAft>
              <a:buClr>
                <a:srgbClr val="15449F"/>
              </a:buClr>
              <a:buFont typeface="Wingdings" panose="05000000000000000000" pitchFamily="2" charset="2"/>
              <a:buChar char="l"/>
              <a:defRPr/>
            </a:pP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SSH </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支持</a:t>
            </a:r>
            <a:r>
              <a:rPr lang="zh-CN" altLang="en-US" sz="2400" dirty="0">
                <a:solidFill>
                  <a:srgbClr val="FF0000"/>
                </a:solidFill>
                <a:latin typeface="方正正大黑简体" panose="02000000000000000000" pitchFamily="2" charset="-122"/>
                <a:ea typeface="方正正大黑简体" panose="02000000000000000000" pitchFamily="2" charset="-122"/>
              </a:rPr>
              <a:t>身份认证</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和</a:t>
            </a:r>
            <a:r>
              <a:rPr lang="zh-CN" altLang="en-US" sz="2400" dirty="0">
                <a:solidFill>
                  <a:srgbClr val="FF0000"/>
                </a:solidFill>
                <a:latin typeface="方正正大黑简体" panose="02000000000000000000" pitchFamily="2" charset="-122"/>
                <a:ea typeface="方正正大黑简体" panose="02000000000000000000" pitchFamily="2" charset="-122"/>
              </a:rPr>
              <a:t>数据加密</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，可代替</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Telnet</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作为安全的远程登录方式</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对传输</a:t>
            </a:r>
            <a:r>
              <a:rPr lang="zh-CN" altLang="en-US" sz="2400" dirty="0">
                <a:solidFill>
                  <a:srgbClr val="FF0000"/>
                </a:solidFill>
                <a:latin typeface="方正正大黑简体" panose="02000000000000000000" pitchFamily="2" charset="-122"/>
                <a:ea typeface="方正正大黑简体" panose="02000000000000000000" pitchFamily="2" charset="-122"/>
              </a:rPr>
              <a:t>数据</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进行</a:t>
            </a:r>
            <a:r>
              <a:rPr lang="zh-CN" altLang="en-US" sz="2400" dirty="0">
                <a:solidFill>
                  <a:srgbClr val="FF0000"/>
                </a:solidFill>
                <a:latin typeface="方正正大黑简体" panose="02000000000000000000" pitchFamily="2" charset="-122"/>
                <a:ea typeface="方正正大黑简体" panose="02000000000000000000" pitchFamily="2" charset="-122"/>
              </a:rPr>
              <a:t>压缩</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处理，加快数据传输的速度。</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可以为</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FTP</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POP</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等服务提供一个安全的“隧道”。</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27"/>
                                        </p:tgtEl>
                                        <p:attrNameLst>
                                          <p:attrName>style.visibility</p:attrName>
                                        </p:attrNameLst>
                                      </p:cBhvr>
                                      <p:to>
                                        <p:strVal val="visible"/>
                                      </p:to>
                                    </p:set>
                                    <p:anim to="0" calcmode="lin" valueType="num">
                                      <p:cBhvr>
                                        <p:cTn id="13" dur="500" decel="100000" fill="hold">
                                          <p:stCondLst>
                                            <p:cond delay="0"/>
                                          </p:stCondLst>
                                        </p:cTn>
                                        <p:tgtEl>
                                          <p:spTgt spid="27"/>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27"/>
                                        </p:tgtEl>
                                      </p:cBhvr>
                                    </p:animEffect>
                                    <p:animScale>
                                      <p:cBhvr>
                                        <p:cTn id="15" dur="500" decel="100000" fill="hold">
                                          <p:stCondLst>
                                            <p:cond delay="0"/>
                                          </p:stCondLst>
                                        </p:cTn>
                                        <p:tgtEl>
                                          <p:spTgt spid="27"/>
                                        </p:tgtEl>
                                      </p:cBhvr>
                                      <p:by x="100000" y="100000"/>
                                      <p:from x="110000" y="110000"/>
                                      <p:to x="100000" y="100000"/>
                                    </p:animScale>
                                  </p:childTnLst>
                                </p:cTn>
                              </p:par>
                            </p:childTnLst>
                          </p:cTn>
                        </p:par>
                        <p:par>
                          <p:cTn id="16" fill="hold">
                            <p:stCondLst>
                              <p:cond delay="104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28"/>
                                        </p:tgtEl>
                                        <p:attrNameLst>
                                          <p:attrName>style.visibility</p:attrName>
                                        </p:attrNameLst>
                                      </p:cBhvr>
                                      <p:to>
                                        <p:strVal val="visible"/>
                                      </p:to>
                                    </p:set>
                                    <p:anim to="0" calcmode="lin" valueType="num">
                                      <p:cBhvr>
                                        <p:cTn id="19" dur="500" decel="100000" fill="hold">
                                          <p:stCondLst>
                                            <p:cond delay="0"/>
                                          </p:stCondLst>
                                        </p:cTn>
                                        <p:tgtEl>
                                          <p:spTgt spid="28"/>
                                        </p:tgtEl>
                                        <p:attrNameLst>
                                          <p:attrName>ppt_y</p:attrName>
                                        </p:attrNameLst>
                                      </p:cBhvr>
                                      <p:tavLst>
                                        <p:tav tm="0">
                                          <p:val>
                                            <p:strVal val="ppt_y+0.02"/>
                                          </p:val>
                                        </p:tav>
                                        <p:tav tm="100000">
                                          <p:val>
                                            <p:strVal val="#ppt_y"/>
                                          </p:val>
                                        </p:tav>
                                      </p:tavLst>
                                    </p:anim>
                                    <p:animEffect transition="in" filter="fade">
                                      <p:cBhvr>
                                        <p:cTn id="20" dur="500">
                                          <p:stCondLst>
                                            <p:cond delay="0"/>
                                          </p:stCondLst>
                                        </p:cTn>
                                        <p:tgtEl>
                                          <p:spTgt spid="28"/>
                                        </p:tgtEl>
                                      </p:cBhvr>
                                    </p:animEffect>
                                    <p:animScale>
                                      <p:cBhvr>
                                        <p:cTn id="21" dur="500" decel="100000" fill="hold">
                                          <p:stCondLst>
                                            <p:cond delay="0"/>
                                          </p:stCondLst>
                                        </p:cTn>
                                        <p:tgtEl>
                                          <p:spTgt spid="28"/>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7" grpId="0"/>
      <p:bldP spid="2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3924730" y="653569"/>
            <a:ext cx="4342535" cy="553998"/>
          </a:xfrm>
          <a:prstGeom prst="rect">
            <a:avLst/>
          </a:prstGeom>
          <a:noFill/>
        </p:spPr>
        <p:txBody>
          <a:bodyPr wrap="none" lIns="0" tIns="0" rIns="0" bIns="0" rtlCol="0">
            <a:spAutoFit/>
          </a:bodyPr>
          <a:lstStyle/>
          <a:p>
            <a:pPr algn="ct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安全</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Shell——SSH</a:t>
            </a:r>
            <a:endPar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27" name="文本框 26"/>
          <p:cNvSpPr txBox="1"/>
          <p:nvPr/>
        </p:nvSpPr>
        <p:spPr>
          <a:xfrm>
            <a:off x="1491464" y="1516209"/>
            <a:ext cx="8997242" cy="523220"/>
          </a:xfrm>
          <a:prstGeom prst="rect">
            <a:avLst/>
          </a:prstGeom>
          <a:noFill/>
        </p:spPr>
        <p:txBody>
          <a:bodyPr wrap="square">
            <a:spAutoFit/>
          </a:bodyPr>
          <a:lstStyle/>
          <a:p>
            <a:pPr marL="457200" indent="-457200">
              <a:buSzPct val="150000"/>
              <a:buBlip>
                <a:blip r:embed="rId2"/>
              </a:buBlip>
            </a:pP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安全</a:t>
            </a:r>
            <a:r>
              <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Shell——SSH</a:t>
            </a: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17" name="PA-矩形 4"/>
          <p:cNvSpPr>
            <a:spLocks noChangeArrowheads="1"/>
          </p:cNvSpPr>
          <p:nvPr>
            <p:custDataLst>
              <p:tags r:id="rId3"/>
            </p:custDataLst>
          </p:nvPr>
        </p:nvSpPr>
        <p:spPr bwMode="auto">
          <a:xfrm>
            <a:off x="1491464" y="2244805"/>
            <a:ext cx="9495064" cy="3520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65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从客户端来看，</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SSH</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提供两种级别的安全验证。</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1332230" lvl="2" indent="-342900">
              <a:lnSpc>
                <a:spcPct val="165000"/>
              </a:lnSpc>
              <a:spcAft>
                <a:spcPts val="600"/>
              </a:spcAft>
              <a:buClr>
                <a:srgbClr val="15449F"/>
              </a:buClr>
              <a:buFont typeface="Wingdings" panose="05000000000000000000" pitchFamily="2" charset="2"/>
              <a:buChar char="ü"/>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第一种级别（基于口令的安全验证）：所有传输的数据都会被加密，但是不能保证服务器的真实性。</a:t>
            </a:r>
            <a:endPar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1332230" lvl="2" indent="-342900">
              <a:lnSpc>
                <a:spcPct val="165000"/>
              </a:lnSpc>
              <a:spcAft>
                <a:spcPts val="600"/>
              </a:spcAft>
              <a:buClr>
                <a:srgbClr val="15449F"/>
              </a:buClr>
              <a:buFont typeface="Wingdings" panose="05000000000000000000" pitchFamily="2" charset="2"/>
              <a:buChar char="ü"/>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第二种级别（基于公私钥的安全验证）：登录过程会稍慢。</a:t>
            </a:r>
            <a:endPar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914400" lvl="2" indent="-342900">
              <a:lnSpc>
                <a:spcPct val="165000"/>
              </a:lnSpc>
              <a:spcAft>
                <a:spcPts val="600"/>
              </a:spcAft>
              <a:buClr>
                <a:srgbClr val="15449F"/>
              </a:buClr>
              <a:buFont typeface="Wingdings" panose="05000000000000000000" pitchFamily="2" charset="2"/>
              <a:buChar char="l"/>
              <a:defRPr/>
            </a:pP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OpenSSH</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 </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SSH </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的替代，且免费开源，提供了服务端后台程序和客户端工具。</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27"/>
                                        </p:tgtEl>
                                        <p:attrNameLst>
                                          <p:attrName>style.visibility</p:attrName>
                                        </p:attrNameLst>
                                      </p:cBhvr>
                                      <p:to>
                                        <p:strVal val="visible"/>
                                      </p:to>
                                    </p:set>
                                    <p:anim to="0" calcmode="lin" valueType="num">
                                      <p:cBhvr>
                                        <p:cTn id="13" dur="500" decel="100000" fill="hold">
                                          <p:stCondLst>
                                            <p:cond delay="0"/>
                                          </p:stCondLst>
                                        </p:cTn>
                                        <p:tgtEl>
                                          <p:spTgt spid="27"/>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27"/>
                                        </p:tgtEl>
                                      </p:cBhvr>
                                    </p:animEffect>
                                    <p:animScale>
                                      <p:cBhvr>
                                        <p:cTn id="15" dur="500" decel="100000" fill="hold">
                                          <p:stCondLst>
                                            <p:cond delay="0"/>
                                          </p:stCondLst>
                                        </p:cTn>
                                        <p:tgtEl>
                                          <p:spTgt spid="27"/>
                                        </p:tgtEl>
                                      </p:cBhvr>
                                      <p:by x="100000" y="100000"/>
                                      <p:from x="110000" y="110000"/>
                                      <p:to x="100000" y="100000"/>
                                    </p:animScale>
                                  </p:childTnLst>
                                </p:cTn>
                              </p:par>
                            </p:childTnLst>
                          </p:cTn>
                        </p:par>
                        <p:par>
                          <p:cTn id="16" fill="hold">
                            <p:stCondLst>
                              <p:cond delay="104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17"/>
                                        </p:tgtEl>
                                        <p:attrNameLst>
                                          <p:attrName>style.visibility</p:attrName>
                                        </p:attrNameLst>
                                      </p:cBhvr>
                                      <p:to>
                                        <p:strVal val="visible"/>
                                      </p:to>
                                    </p:set>
                                    <p:anim to="0" calcmode="lin" valueType="num">
                                      <p:cBhvr>
                                        <p:cTn id="19" dur="500" decel="100000" fill="hold">
                                          <p:stCondLst>
                                            <p:cond delay="0"/>
                                          </p:stCondLst>
                                        </p:cTn>
                                        <p:tgtEl>
                                          <p:spTgt spid="17"/>
                                        </p:tgtEl>
                                        <p:attrNameLst>
                                          <p:attrName>ppt_y</p:attrName>
                                        </p:attrNameLst>
                                      </p:cBhvr>
                                      <p:tavLst>
                                        <p:tav tm="0">
                                          <p:val>
                                            <p:strVal val="ppt_y+0.02"/>
                                          </p:val>
                                        </p:tav>
                                        <p:tav tm="100000">
                                          <p:val>
                                            <p:strVal val="#ppt_y"/>
                                          </p:val>
                                        </p:tav>
                                      </p:tavLst>
                                    </p:anim>
                                    <p:animEffect transition="in" filter="fade">
                                      <p:cBhvr>
                                        <p:cTn id="20" dur="500">
                                          <p:stCondLst>
                                            <p:cond delay="0"/>
                                          </p:stCondLst>
                                        </p:cTn>
                                        <p:tgtEl>
                                          <p:spTgt spid="17"/>
                                        </p:tgtEl>
                                      </p:cBhvr>
                                    </p:animEffect>
                                    <p:animScale>
                                      <p:cBhvr>
                                        <p:cTn id="21" dur="500" decel="100000" fill="hold">
                                          <p:stCondLst>
                                            <p:cond delay="0"/>
                                          </p:stCondLst>
                                        </p:cTn>
                                        <p:tgtEl>
                                          <p:spTgt spid="17"/>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7" grpId="0"/>
      <p:bldP spid="1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3257644" y="694468"/>
            <a:ext cx="5766002"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SSH</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的安全问题及防护措施</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pic>
        <p:nvPicPr>
          <p:cNvPr id="17"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3392" y="1782301"/>
            <a:ext cx="7645215" cy="4101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spcBef>
                <a:spcPts val="100"/>
              </a:spcBef>
              <a:spcAft>
                <a:spcPts val="100"/>
              </a:spcAft>
            </a:pPr>
            <a:endParaRPr lang="zh-CN" altLang="en-US"/>
          </a:p>
        </p:txBody>
      </p:sp>
      <p:sp>
        <p:nvSpPr>
          <p:cNvPr id="59" name="文本框 58"/>
          <p:cNvSpPr txBox="1"/>
          <p:nvPr/>
        </p:nvSpPr>
        <p:spPr>
          <a:xfrm>
            <a:off x="4456128" y="683010"/>
            <a:ext cx="3279744" cy="553998"/>
          </a:xfrm>
          <a:prstGeom prst="rect">
            <a:avLst/>
          </a:prstGeom>
          <a:noFill/>
        </p:spPr>
        <p:txBody>
          <a:bodyPr wrap="none" lIns="0" tIns="0" rIns="0" bIns="0" rtlCol="0">
            <a:spAutoFit/>
          </a:bodyPr>
          <a:lstStyle/>
          <a:p>
            <a:pPr algn="ct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常见应用及协议</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17" name="文本框 16"/>
          <p:cNvSpPr txBox="1"/>
          <p:nvPr/>
        </p:nvSpPr>
        <p:spPr>
          <a:xfrm>
            <a:off x="1491464" y="1416626"/>
            <a:ext cx="8997242" cy="523220"/>
          </a:xfrm>
          <a:prstGeom prst="rect">
            <a:avLst/>
          </a:prstGeom>
          <a:noFill/>
        </p:spPr>
        <p:txBody>
          <a:bodyPr wrap="square">
            <a:spAutoFit/>
          </a:bodyPr>
          <a:lstStyle/>
          <a:p>
            <a:pPr marL="457200" indent="-457200">
              <a:buSzPct val="150000"/>
              <a:buBlip>
                <a:blip r:embed="rId2"/>
              </a:buBlip>
            </a:pP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常见应用及协议</a:t>
            </a:r>
            <a:endPar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18" name="矩形 17"/>
          <p:cNvSpPr/>
          <p:nvPr/>
        </p:nvSpPr>
        <p:spPr>
          <a:xfrm>
            <a:off x="968189" y="2031620"/>
            <a:ext cx="10018339" cy="4015073"/>
          </a:xfrm>
          <a:prstGeom prst="rect">
            <a:avLst/>
          </a:prstGeom>
        </p:spPr>
        <p:txBody>
          <a:bodyPr wrap="square">
            <a:spAutoFit/>
          </a:bodyPr>
          <a:lstStyle/>
          <a:p>
            <a:pPr marL="1257300" lvl="2" indent="-342900">
              <a:lnSpc>
                <a:spcPct val="120000"/>
              </a:lnSpc>
              <a:spcAft>
                <a:spcPts val="600"/>
              </a:spcAft>
              <a:buClr>
                <a:srgbClr val="15449F"/>
              </a:buClr>
              <a:buFont typeface="Wingdings" panose="05000000000000000000" pitchFamily="2" charset="2"/>
              <a:buChar char="l"/>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动态主机配置协议</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——DHCP</a:t>
            </a:r>
            <a:endPar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1257300" lvl="2" indent="-342900">
              <a:lnSpc>
                <a:spcPct val="120000"/>
              </a:lnSpc>
              <a:spcAft>
                <a:spcPts val="600"/>
              </a:spcAft>
              <a:buClr>
                <a:srgbClr val="15449F"/>
              </a:buClr>
              <a:buFont typeface="Wingdings" panose="05000000000000000000" pitchFamily="2" charset="2"/>
              <a:buChar char="l"/>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域名与用户查询</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——DNS</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 </a:t>
            </a:r>
            <a:r>
              <a:rPr lang="en-US" altLang="zh-CN" sz="2000" dirty="0" err="1">
                <a:solidFill>
                  <a:srgbClr val="FF0000"/>
                </a:solidFill>
                <a:latin typeface="方正正大黑简体" panose="02000000000000000000" pitchFamily="2" charset="-122"/>
                <a:ea typeface="方正正大黑简体" panose="02000000000000000000" pitchFamily="2" charset="-122"/>
              </a:rPr>
              <a:t>Whois</a:t>
            </a:r>
            <a:r>
              <a:rPr lang="zh-CN" altLang="en-US" sz="2000" dirty="0">
                <a:solidFill>
                  <a:srgbClr val="FF0000"/>
                </a:solidFill>
                <a:latin typeface="方正正大黑简体" panose="02000000000000000000" pitchFamily="2" charset="-122"/>
                <a:ea typeface="方正正大黑简体" panose="02000000000000000000" pitchFamily="2" charset="-122"/>
              </a:rPr>
              <a:t>、</a:t>
            </a:r>
            <a:r>
              <a:rPr lang="en-US" altLang="zh-CN" sz="2000" dirty="0">
                <a:solidFill>
                  <a:srgbClr val="FF0000"/>
                </a:solidFill>
                <a:latin typeface="方正正大黑简体" panose="02000000000000000000" pitchFamily="2" charset="-122"/>
                <a:ea typeface="方正正大黑简体" panose="02000000000000000000" pitchFamily="2" charset="-122"/>
              </a:rPr>
              <a:t>FINGER</a:t>
            </a:r>
            <a:endParaRPr lang="en-US" altLang="zh-CN" sz="2000" dirty="0">
              <a:solidFill>
                <a:srgbClr val="FF0000"/>
              </a:solidFill>
              <a:latin typeface="方正正大黑简体" panose="02000000000000000000" pitchFamily="2" charset="-122"/>
              <a:ea typeface="方正正大黑简体" panose="02000000000000000000" pitchFamily="2" charset="-122"/>
            </a:endParaRPr>
          </a:p>
          <a:p>
            <a:pPr marL="1257300" lvl="2" indent="-342900">
              <a:lnSpc>
                <a:spcPct val="120000"/>
              </a:lnSpc>
              <a:spcAft>
                <a:spcPts val="600"/>
              </a:spcAft>
              <a:buClr>
                <a:srgbClr val="15449F"/>
              </a:buClr>
              <a:buFont typeface="Wingdings" panose="05000000000000000000" pitchFamily="2" charset="2"/>
              <a:buChar char="l"/>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电子邮件系统</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——SMTP</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POP3</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r>
              <a:rPr lang="en-US" altLang="zh-CN" sz="2000" dirty="0">
                <a:solidFill>
                  <a:srgbClr val="FF0000"/>
                </a:solidFill>
                <a:latin typeface="方正正大黑简体" panose="02000000000000000000" pitchFamily="2" charset="-122"/>
                <a:ea typeface="方正正大黑简体" panose="02000000000000000000" pitchFamily="2" charset="-122"/>
              </a:rPr>
              <a:t>IMAP4</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MIME</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PGP</a:t>
            </a:r>
            <a:endPar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1257300" lvl="2" indent="-342900">
              <a:lnSpc>
                <a:spcPct val="120000"/>
              </a:lnSpc>
              <a:spcAft>
                <a:spcPts val="600"/>
              </a:spcAft>
              <a:buClr>
                <a:srgbClr val="15449F"/>
              </a:buClr>
              <a:buFont typeface="Wingdings" panose="05000000000000000000" pitchFamily="2" charset="2"/>
              <a:buChar char="l"/>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文件传输与文件共享</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——FTP</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TFTP</a:t>
            </a:r>
            <a:endPar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1257300" lvl="2" indent="-342900">
              <a:lnSpc>
                <a:spcPct val="120000"/>
              </a:lnSpc>
              <a:spcAft>
                <a:spcPts val="600"/>
              </a:spcAft>
              <a:buClr>
                <a:srgbClr val="15449F"/>
              </a:buClr>
              <a:buFont typeface="Wingdings" panose="05000000000000000000" pitchFamily="2" charset="2"/>
              <a:buChar char="l"/>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远程登录</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——TELNET</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SSH</a:t>
            </a:r>
            <a:endPar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1257300" lvl="2" indent="-342900">
              <a:lnSpc>
                <a:spcPct val="120000"/>
              </a:lnSpc>
              <a:spcAft>
                <a:spcPts val="600"/>
              </a:spcAft>
              <a:buClr>
                <a:srgbClr val="15449F"/>
              </a:buClr>
              <a:buFont typeface="Wingdings" panose="05000000000000000000" pitchFamily="2" charset="2"/>
              <a:buChar char="l"/>
              <a:defRPr/>
            </a:pP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Web</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服务</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——HTTP</a:t>
            </a:r>
            <a:endPar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1257300" lvl="2" indent="-342900">
              <a:lnSpc>
                <a:spcPct val="120000"/>
              </a:lnSpc>
              <a:spcAft>
                <a:spcPts val="600"/>
              </a:spcAft>
              <a:buClr>
                <a:srgbClr val="15449F"/>
              </a:buClr>
              <a:buFont typeface="Wingdings" panose="05000000000000000000" pitchFamily="2" charset="2"/>
              <a:buChar char="l"/>
              <a:defRPr/>
            </a:pPr>
            <a:r>
              <a:rPr lang="zh-CN" altLang="en-US" sz="2000" dirty="0">
                <a:solidFill>
                  <a:srgbClr val="FF0000"/>
                </a:solidFill>
                <a:latin typeface="方正正大黑简体" panose="02000000000000000000" pitchFamily="2" charset="-122"/>
                <a:ea typeface="方正正大黑简体" panose="02000000000000000000" pitchFamily="2" charset="-122"/>
              </a:rPr>
              <a:t>网络管理</a:t>
            </a:r>
            <a:r>
              <a:rPr lang="en-US" altLang="zh-CN" sz="2000" dirty="0">
                <a:solidFill>
                  <a:srgbClr val="FF0000"/>
                </a:solidFill>
                <a:latin typeface="方正正大黑简体" panose="02000000000000000000" pitchFamily="2" charset="-122"/>
                <a:ea typeface="方正正大黑简体" panose="02000000000000000000" pitchFamily="2" charset="-122"/>
              </a:rPr>
              <a:t>——SNMP</a:t>
            </a:r>
            <a:endParaRPr lang="en-US" altLang="zh-CN" sz="2000" dirty="0">
              <a:solidFill>
                <a:srgbClr val="FF0000"/>
              </a:solidFill>
              <a:latin typeface="方正正大黑简体" panose="02000000000000000000" pitchFamily="2" charset="-122"/>
              <a:ea typeface="方正正大黑简体" panose="02000000000000000000" pitchFamily="2" charset="-122"/>
            </a:endParaRPr>
          </a:p>
          <a:p>
            <a:pPr marL="1257300" lvl="2" indent="-342900">
              <a:lnSpc>
                <a:spcPct val="120000"/>
              </a:lnSpc>
              <a:spcAft>
                <a:spcPts val="600"/>
              </a:spcAft>
              <a:buClr>
                <a:srgbClr val="15449F"/>
              </a:buClr>
              <a:buFont typeface="Wingdings" panose="05000000000000000000" pitchFamily="2" charset="2"/>
              <a:buChar char="l"/>
              <a:defRPr/>
            </a:pPr>
            <a:r>
              <a:rPr lang="zh-CN" altLang="en-US" sz="2000" dirty="0">
                <a:solidFill>
                  <a:srgbClr val="FF0000"/>
                </a:solidFill>
                <a:latin typeface="方正正大黑简体" panose="02000000000000000000" pitchFamily="2" charset="-122"/>
                <a:ea typeface="方正正大黑简体" panose="02000000000000000000" pitchFamily="2" charset="-122"/>
              </a:rPr>
              <a:t>多媒体</a:t>
            </a:r>
            <a:r>
              <a:rPr lang="en-US" altLang="zh-CN" sz="2000" dirty="0">
                <a:solidFill>
                  <a:srgbClr val="FF0000"/>
                </a:solidFill>
                <a:latin typeface="方正正大黑简体" panose="02000000000000000000" pitchFamily="2" charset="-122"/>
                <a:ea typeface="方正正大黑简体" panose="02000000000000000000" pitchFamily="2" charset="-122"/>
              </a:rPr>
              <a:t>——H.323</a:t>
            </a:r>
            <a:r>
              <a:rPr lang="zh-CN" altLang="en-US" sz="2000" dirty="0">
                <a:solidFill>
                  <a:srgbClr val="FF0000"/>
                </a:solidFill>
                <a:latin typeface="方正正大黑简体" panose="02000000000000000000" pitchFamily="2" charset="-122"/>
                <a:ea typeface="方正正大黑简体" panose="02000000000000000000" pitchFamily="2" charset="-122"/>
              </a:rPr>
              <a:t>、</a:t>
            </a:r>
            <a:r>
              <a:rPr lang="en-US" altLang="zh-CN" sz="2000" dirty="0">
                <a:solidFill>
                  <a:srgbClr val="FF0000"/>
                </a:solidFill>
                <a:latin typeface="方正正大黑简体" panose="02000000000000000000" pitchFamily="2" charset="-122"/>
                <a:ea typeface="方正正大黑简体" panose="02000000000000000000" pitchFamily="2" charset="-122"/>
              </a:rPr>
              <a:t>SIP</a:t>
            </a:r>
            <a:endParaRPr lang="en-US" altLang="zh-CN" sz="2000" dirty="0">
              <a:solidFill>
                <a:srgbClr val="FF0000"/>
              </a:solidFill>
              <a:latin typeface="方正正大黑简体" panose="02000000000000000000" pitchFamily="2" charset="-122"/>
              <a:ea typeface="方正正大黑简体" panose="02000000000000000000" pitchFamily="2" charset="-122"/>
            </a:endParaRPr>
          </a:p>
          <a:p>
            <a:pPr marL="1257300" lvl="2" indent="-342900">
              <a:lnSpc>
                <a:spcPct val="120000"/>
              </a:lnSpc>
              <a:spcAft>
                <a:spcPts val="600"/>
              </a:spcAft>
              <a:buClr>
                <a:srgbClr val="15449F"/>
              </a:buClr>
              <a:buFont typeface="Wingdings" panose="05000000000000000000" pitchFamily="2" charset="2"/>
              <a:buChar char="l"/>
              <a:defRPr/>
            </a:pPr>
            <a:r>
              <a:rPr lang="zh-CN" altLang="en-US" sz="2000" dirty="0">
                <a:solidFill>
                  <a:srgbClr val="FF0000"/>
                </a:solidFill>
                <a:latin typeface="方正正大黑简体" panose="02000000000000000000" pitchFamily="2" charset="-122"/>
                <a:ea typeface="方正正大黑简体" panose="02000000000000000000" pitchFamily="2" charset="-122"/>
              </a:rPr>
              <a:t>其它网络应用</a:t>
            </a:r>
            <a:r>
              <a:rPr lang="en-US" altLang="zh-CN" sz="2000" dirty="0">
                <a:solidFill>
                  <a:srgbClr val="FF0000"/>
                </a:solidFill>
                <a:latin typeface="方正正大黑简体" panose="02000000000000000000" pitchFamily="2" charset="-122"/>
                <a:ea typeface="方正正大黑简体" panose="02000000000000000000" pitchFamily="2" charset="-122"/>
              </a:rPr>
              <a:t>——NNTP</a:t>
            </a:r>
            <a:r>
              <a:rPr lang="zh-CN" altLang="en-US" sz="2000" dirty="0">
                <a:solidFill>
                  <a:srgbClr val="FF0000"/>
                </a:solidFill>
                <a:latin typeface="方正正大黑简体" panose="02000000000000000000" pitchFamily="2" charset="-122"/>
                <a:ea typeface="方正正大黑简体" panose="02000000000000000000" pitchFamily="2" charset="-122"/>
              </a:rPr>
              <a:t>、</a:t>
            </a:r>
            <a:r>
              <a:rPr lang="en-US" altLang="zh-CN" sz="2000" dirty="0">
                <a:solidFill>
                  <a:srgbClr val="FF0000"/>
                </a:solidFill>
                <a:latin typeface="方正正大黑简体" panose="02000000000000000000" pitchFamily="2" charset="-122"/>
                <a:ea typeface="方正正大黑简体" panose="02000000000000000000" pitchFamily="2" charset="-122"/>
              </a:rPr>
              <a:t>LDAP</a:t>
            </a:r>
            <a:r>
              <a:rPr lang="zh-CN" altLang="en-US" sz="2000" dirty="0">
                <a:solidFill>
                  <a:srgbClr val="FF0000"/>
                </a:solidFill>
                <a:latin typeface="方正正大黑简体" panose="02000000000000000000" pitchFamily="2" charset="-122"/>
                <a:ea typeface="方正正大黑简体" panose="02000000000000000000" pitchFamily="2" charset="-122"/>
              </a:rPr>
              <a:t>、</a:t>
            </a:r>
            <a:r>
              <a:rPr lang="en-US" altLang="zh-CN" sz="2000" dirty="0">
                <a:solidFill>
                  <a:srgbClr val="FF0000"/>
                </a:solidFill>
                <a:latin typeface="方正正大黑简体" panose="02000000000000000000" pitchFamily="2" charset="-122"/>
                <a:ea typeface="方正正大黑简体" panose="02000000000000000000" pitchFamily="2" charset="-122"/>
              </a:rPr>
              <a:t>NTP</a:t>
            </a:r>
            <a:r>
              <a:rPr lang="zh-CN" altLang="en-US" sz="2000" dirty="0">
                <a:solidFill>
                  <a:srgbClr val="FF0000"/>
                </a:solidFill>
                <a:latin typeface="方正正大黑简体" panose="02000000000000000000" pitchFamily="2" charset="-122"/>
                <a:ea typeface="方正正大黑简体" panose="02000000000000000000" pitchFamily="2" charset="-122"/>
              </a:rPr>
              <a:t>、 </a:t>
            </a:r>
            <a:r>
              <a:rPr lang="en-US" altLang="zh-CN" sz="2000" dirty="0">
                <a:solidFill>
                  <a:srgbClr val="FF0000"/>
                </a:solidFill>
                <a:latin typeface="方正正大黑简体" panose="02000000000000000000" pitchFamily="2" charset="-122"/>
                <a:ea typeface="方正正大黑简体" panose="02000000000000000000" pitchFamily="2" charset="-122"/>
              </a:rPr>
              <a:t>NFS</a:t>
            </a:r>
            <a:endParaRPr lang="en-US" altLang="zh-CN" sz="2000" dirty="0">
              <a:solidFill>
                <a:srgbClr val="FF0000"/>
              </a:solidFill>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17"/>
                                        </p:tgtEl>
                                        <p:attrNameLst>
                                          <p:attrName>style.visibility</p:attrName>
                                        </p:attrNameLst>
                                      </p:cBhvr>
                                      <p:to>
                                        <p:strVal val="visible"/>
                                      </p:to>
                                    </p:set>
                                    <p:anim to="0" calcmode="lin" valueType="num">
                                      <p:cBhvr>
                                        <p:cTn id="13" dur="500" decel="100000" fill="hold">
                                          <p:stCondLst>
                                            <p:cond delay="0"/>
                                          </p:stCondLst>
                                        </p:cTn>
                                        <p:tgtEl>
                                          <p:spTgt spid="17"/>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17"/>
                                        </p:tgtEl>
                                      </p:cBhvr>
                                    </p:animEffect>
                                    <p:animScale>
                                      <p:cBhvr>
                                        <p:cTn id="15" dur="500" decel="100000" fill="hold">
                                          <p:stCondLst>
                                            <p:cond delay="0"/>
                                          </p:stCondLst>
                                        </p:cTn>
                                        <p:tgtEl>
                                          <p:spTgt spid="17"/>
                                        </p:tgtEl>
                                      </p:cBhvr>
                                      <p:by x="100000" y="100000"/>
                                      <p:from x="110000" y="110000"/>
                                      <p:to x="100000" y="100000"/>
                                    </p:animScale>
                                  </p:childTnLst>
                                </p:cTn>
                              </p:par>
                            </p:childTnLst>
                          </p:cTn>
                        </p:par>
                        <p:par>
                          <p:cTn id="16" fill="hold">
                            <p:stCondLst>
                              <p:cond delay="8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18"/>
                                        </p:tgtEl>
                                        <p:attrNameLst>
                                          <p:attrName>style.visibility</p:attrName>
                                        </p:attrNameLst>
                                      </p:cBhvr>
                                      <p:to>
                                        <p:strVal val="visible"/>
                                      </p:to>
                                    </p:set>
                                    <p:anim to="0" calcmode="lin" valueType="num">
                                      <p:cBhvr>
                                        <p:cTn id="19" dur="500" decel="100000" fill="hold">
                                          <p:stCondLst>
                                            <p:cond delay="0"/>
                                          </p:stCondLst>
                                        </p:cTn>
                                        <p:tgtEl>
                                          <p:spTgt spid="18"/>
                                        </p:tgtEl>
                                        <p:attrNameLst>
                                          <p:attrName>ppt_y</p:attrName>
                                        </p:attrNameLst>
                                      </p:cBhvr>
                                      <p:tavLst>
                                        <p:tav tm="0">
                                          <p:val>
                                            <p:strVal val="ppt_y+0.02"/>
                                          </p:val>
                                        </p:tav>
                                        <p:tav tm="100000">
                                          <p:val>
                                            <p:strVal val="#ppt_y"/>
                                          </p:val>
                                        </p:tav>
                                      </p:tavLst>
                                    </p:anim>
                                    <p:animEffect transition="in" filter="fade">
                                      <p:cBhvr>
                                        <p:cTn id="20" dur="500">
                                          <p:stCondLst>
                                            <p:cond delay="0"/>
                                          </p:stCondLst>
                                        </p:cTn>
                                        <p:tgtEl>
                                          <p:spTgt spid="18"/>
                                        </p:tgtEl>
                                      </p:cBhvr>
                                    </p:animEffect>
                                    <p:animScale>
                                      <p:cBhvr>
                                        <p:cTn id="21" dur="500" decel="100000" fill="hold">
                                          <p:stCondLst>
                                            <p:cond delay="0"/>
                                          </p:stCondLst>
                                        </p:cTn>
                                        <p:tgtEl>
                                          <p:spTgt spid="18"/>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17" grpId="0"/>
      <p:bldP spid="1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31462" t="41067" r="19510" b="14269"/>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grpSp>
        <p:nvGrpSpPr>
          <p:cNvPr id="9" name="组合 8"/>
          <p:cNvGrpSpPr/>
          <p:nvPr/>
        </p:nvGrpSpPr>
        <p:grpSpPr>
          <a:xfrm>
            <a:off x="426473" y="326002"/>
            <a:ext cx="7545335" cy="1023878"/>
            <a:chOff x="380753" y="256554"/>
            <a:chExt cx="7545335" cy="1023878"/>
          </a:xfrm>
        </p:grpSpPr>
        <p:sp>
          <p:nvSpPr>
            <p:cNvPr id="18" name="文本框 17"/>
            <p:cNvSpPr txBox="1"/>
            <p:nvPr/>
          </p:nvSpPr>
          <p:spPr>
            <a:xfrm>
              <a:off x="380753" y="256554"/>
              <a:ext cx="7545335" cy="677108"/>
            </a:xfrm>
            <a:prstGeom prst="rect">
              <a:avLst/>
            </a:prstGeom>
            <a:noFill/>
          </p:spPr>
          <p:txBody>
            <a:bodyPr wrap="none" lIns="0" tIns="0" rIns="0" bIns="0" rtlCol="0">
              <a:spAutoFit/>
            </a:bodyPr>
            <a:lstStyle/>
            <a:p>
              <a:r>
                <a:rPr lang="zh-CN" altLang="en-US"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第</a:t>
              </a:r>
              <a:r>
                <a:rPr lang="en-US" altLang="zh-CN"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2</a:t>
              </a:r>
              <a:r>
                <a:rPr lang="zh-CN" altLang="en-US"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章  </a:t>
              </a:r>
              <a:r>
                <a:rPr lang="en-US" altLang="zh-CN"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Internet</a:t>
              </a:r>
              <a:r>
                <a:rPr lang="zh-CN" altLang="en-US"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协议的安全性</a:t>
              </a:r>
              <a:endParaRPr lang="zh-CN" altLang="en-US"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26" name="文本框 25"/>
            <p:cNvSpPr txBox="1"/>
            <p:nvPr/>
          </p:nvSpPr>
          <p:spPr>
            <a:xfrm>
              <a:off x="500758" y="1064988"/>
              <a:ext cx="2121791" cy="215444"/>
            </a:xfrm>
            <a:prstGeom prst="rect">
              <a:avLst/>
            </a:prstGeom>
            <a:noFill/>
          </p:spPr>
          <p:txBody>
            <a:bodyPr wrap="square" lIns="0" tIns="0" rIns="0" bIns="0" rtlCol="0">
              <a:spAutoFit/>
            </a:bodyPr>
            <a:lstStyle/>
            <a:p>
              <a:pPr algn="dist"/>
              <a:endParaRPr lang="zh-CN" altLang="en-US" sz="1400" i="1" dirty="0">
                <a:solidFill>
                  <a:schemeClr val="bg1">
                    <a:lumMod val="65000"/>
                  </a:schemeClr>
                </a:solidFill>
                <a:latin typeface="方正正大黑简体" panose="02000000000000000000" pitchFamily="2" charset="-122"/>
                <a:ea typeface="方正正大黑简体" panose="02000000000000000000" pitchFamily="2" charset="-122"/>
              </a:endParaRPr>
            </a:p>
          </p:txBody>
        </p:sp>
      </p:grpSp>
      <p:sp>
        <p:nvSpPr>
          <p:cNvPr id="32" name="任意多边形: 形状 31"/>
          <p:cNvSpPr/>
          <p:nvPr/>
        </p:nvSpPr>
        <p:spPr>
          <a:xfrm>
            <a:off x="11328252" y="54207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rgbClr val="1B3B9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1" name="组合 10"/>
          <p:cNvGrpSpPr/>
          <p:nvPr/>
        </p:nvGrpSpPr>
        <p:grpSpPr>
          <a:xfrm>
            <a:off x="2654193" y="1740639"/>
            <a:ext cx="6536941" cy="1099688"/>
            <a:chOff x="1672155" y="1953172"/>
            <a:chExt cx="5943394" cy="999836"/>
          </a:xfrm>
        </p:grpSpPr>
        <p:grpSp>
          <p:nvGrpSpPr>
            <p:cNvPr id="10" name="组合 9"/>
            <p:cNvGrpSpPr/>
            <p:nvPr/>
          </p:nvGrpSpPr>
          <p:grpSpPr>
            <a:xfrm>
              <a:off x="1672155" y="1953172"/>
              <a:ext cx="5943394" cy="600299"/>
              <a:chOff x="1442976" y="2200774"/>
              <a:chExt cx="5943394" cy="600299"/>
            </a:xfrm>
          </p:grpSpPr>
          <p:sp>
            <p:nvSpPr>
              <p:cNvPr id="25" name="矩形: 圆角 24"/>
              <p:cNvSpPr/>
              <p:nvPr/>
            </p:nvSpPr>
            <p:spPr>
              <a:xfrm>
                <a:off x="1442976" y="2200774"/>
                <a:ext cx="5943394"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13" name="矩形: 圆角 12"/>
              <p:cNvSpPr/>
              <p:nvPr/>
            </p:nvSpPr>
            <p:spPr>
              <a:xfrm>
                <a:off x="1483658" y="2228867"/>
                <a:ext cx="730389"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01</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33" name="文本框 32"/>
            <p:cNvSpPr txBox="1"/>
            <p:nvPr/>
          </p:nvSpPr>
          <p:spPr>
            <a:xfrm>
              <a:off x="2547704" y="2057551"/>
              <a:ext cx="4993230" cy="895457"/>
            </a:xfrm>
            <a:prstGeom prst="rect">
              <a:avLst/>
            </a:prstGeom>
            <a:noFill/>
          </p:spPr>
          <p:txBody>
            <a:bodyPr wrap="none" lIns="0" tIns="0" rIns="0" bIns="0" rtlCol="0">
              <a:spAutoFit/>
            </a:bodyPr>
            <a:lstStyle/>
            <a:p>
              <a:pPr algn="ctr"/>
              <a:r>
                <a:rPr lang="zh-CN" altLang="en-US" sz="3200" dirty="0">
                  <a:solidFill>
                    <a:schemeClr val="bg1"/>
                  </a:solidFill>
                  <a:latin typeface="方正正大黑简体" panose="02000000000000000000" pitchFamily="2" charset="-122"/>
                  <a:ea typeface="方正正大黑简体" panose="02000000000000000000" pitchFamily="2" charset="-122"/>
                </a:rPr>
                <a:t>动态主机配置协议</a:t>
              </a:r>
              <a:r>
                <a:rPr lang="en-US" altLang="zh-CN" sz="3200" dirty="0">
                  <a:solidFill>
                    <a:schemeClr val="bg1"/>
                  </a:solidFill>
                  <a:latin typeface="方正正大黑简体" panose="02000000000000000000" pitchFamily="2" charset="-122"/>
                  <a:ea typeface="方正正大黑简体" panose="02000000000000000000" pitchFamily="2" charset="-122"/>
                </a:rPr>
                <a:t>——DHCP</a:t>
              </a:r>
              <a:endParaRPr lang="en-US" altLang="zh-CN" sz="3200" dirty="0">
                <a:solidFill>
                  <a:schemeClr val="bg1"/>
                </a:solidFill>
                <a:latin typeface="方正正大黑简体" panose="02000000000000000000" pitchFamily="2" charset="-122"/>
                <a:ea typeface="方正正大黑简体" panose="02000000000000000000" pitchFamily="2" charset="-122"/>
              </a:endParaRPr>
            </a:p>
            <a:p>
              <a:endParaRPr lang="zh-CN" altLang="en-US" sz="3200" dirty="0">
                <a:solidFill>
                  <a:srgbClr val="FFC000"/>
                </a:solidFill>
                <a:latin typeface="方正正大黑简体" panose="02000000000000000000" pitchFamily="2" charset="-122"/>
                <a:ea typeface="方正正大黑简体" panose="02000000000000000000" pitchFamily="2" charset="-122"/>
              </a:endParaRPr>
            </a:p>
          </p:txBody>
        </p:sp>
      </p:grpSp>
      <p:grpSp>
        <p:nvGrpSpPr>
          <p:cNvPr id="37" name="组合 36"/>
          <p:cNvGrpSpPr/>
          <p:nvPr/>
        </p:nvGrpSpPr>
        <p:grpSpPr>
          <a:xfrm>
            <a:off x="3972318" y="2662648"/>
            <a:ext cx="5923434" cy="660250"/>
            <a:chOff x="1672156" y="1953172"/>
            <a:chExt cx="5184161" cy="600299"/>
          </a:xfrm>
        </p:grpSpPr>
        <p:grpSp>
          <p:nvGrpSpPr>
            <p:cNvPr id="38" name="组合 37"/>
            <p:cNvGrpSpPr/>
            <p:nvPr/>
          </p:nvGrpSpPr>
          <p:grpSpPr>
            <a:xfrm>
              <a:off x="1672156" y="1953172"/>
              <a:ext cx="5184161" cy="600299"/>
              <a:chOff x="1442977" y="2200774"/>
              <a:chExt cx="5184161" cy="600299"/>
            </a:xfrm>
          </p:grpSpPr>
          <p:sp>
            <p:nvSpPr>
              <p:cNvPr id="40" name="矩形: 圆角 39"/>
              <p:cNvSpPr/>
              <p:nvPr/>
            </p:nvSpPr>
            <p:spPr>
              <a:xfrm>
                <a:off x="1442977" y="2200774"/>
                <a:ext cx="5184161"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1" name="矩形: 圆角 40"/>
              <p:cNvSpPr/>
              <p:nvPr/>
            </p:nvSpPr>
            <p:spPr>
              <a:xfrm>
                <a:off x="1475321" y="2228867"/>
                <a:ext cx="711155"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02</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39" name="文本框 38"/>
            <p:cNvSpPr txBox="1"/>
            <p:nvPr/>
          </p:nvSpPr>
          <p:spPr>
            <a:xfrm>
              <a:off x="3096689" y="2037878"/>
              <a:ext cx="3066827" cy="447729"/>
            </a:xfrm>
            <a:prstGeom prst="rect">
              <a:avLst/>
            </a:prstGeom>
            <a:noFill/>
          </p:spPr>
          <p:txBody>
            <a:bodyPr wrap="square" lIns="0" tIns="0" rIns="0" bIns="0" rtlCol="0">
              <a:spAutoFit/>
            </a:bodyPr>
            <a:lstStyle/>
            <a:p>
              <a:r>
                <a:rPr lang="zh-CN" altLang="en-US" sz="3200" dirty="0">
                  <a:solidFill>
                    <a:schemeClr val="bg1"/>
                  </a:solidFill>
                  <a:latin typeface="方正正大黑简体" panose="02000000000000000000" pitchFamily="2" charset="-122"/>
                  <a:ea typeface="方正正大黑简体" panose="02000000000000000000" pitchFamily="2" charset="-122"/>
                </a:rPr>
                <a:t>域名系统</a:t>
              </a:r>
              <a:r>
                <a:rPr lang="en-US" altLang="zh-CN" sz="3200" dirty="0">
                  <a:solidFill>
                    <a:schemeClr val="bg1"/>
                  </a:solidFill>
                  <a:latin typeface="方正正大黑简体" panose="02000000000000000000" pitchFamily="2" charset="-122"/>
                  <a:ea typeface="方正正大黑简体" panose="02000000000000000000" pitchFamily="2" charset="-122"/>
                </a:rPr>
                <a:t>——DNS</a:t>
              </a:r>
              <a:endParaRPr lang="en-US" altLang="zh-CN" sz="3200" dirty="0">
                <a:solidFill>
                  <a:schemeClr val="bg1"/>
                </a:solidFill>
                <a:latin typeface="方正正大黑简体" panose="02000000000000000000" pitchFamily="2" charset="-122"/>
                <a:ea typeface="方正正大黑简体" panose="02000000000000000000" pitchFamily="2" charset="-122"/>
              </a:endParaRPr>
            </a:p>
          </p:txBody>
        </p:sp>
      </p:grpSp>
      <p:grpSp>
        <p:nvGrpSpPr>
          <p:cNvPr id="42" name="组合 41"/>
          <p:cNvGrpSpPr/>
          <p:nvPr/>
        </p:nvGrpSpPr>
        <p:grpSpPr>
          <a:xfrm>
            <a:off x="2619688" y="3582163"/>
            <a:ext cx="6571446" cy="660250"/>
            <a:chOff x="1672156" y="1953172"/>
            <a:chExt cx="5516816" cy="600299"/>
          </a:xfrm>
        </p:grpSpPr>
        <p:grpSp>
          <p:nvGrpSpPr>
            <p:cNvPr id="43" name="组合 42"/>
            <p:cNvGrpSpPr/>
            <p:nvPr/>
          </p:nvGrpSpPr>
          <p:grpSpPr>
            <a:xfrm>
              <a:off x="1672156" y="1953172"/>
              <a:ext cx="5516816" cy="600299"/>
              <a:chOff x="1442977" y="2200774"/>
              <a:chExt cx="5516816" cy="600299"/>
            </a:xfrm>
          </p:grpSpPr>
          <p:sp>
            <p:nvSpPr>
              <p:cNvPr id="45" name="矩形: 圆角 44"/>
              <p:cNvSpPr/>
              <p:nvPr/>
            </p:nvSpPr>
            <p:spPr>
              <a:xfrm>
                <a:off x="1442977" y="2200774"/>
                <a:ext cx="5516816"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6" name="矩形: 圆角 45"/>
              <p:cNvSpPr/>
              <p:nvPr/>
            </p:nvSpPr>
            <p:spPr>
              <a:xfrm>
                <a:off x="1475662" y="2228867"/>
                <a:ext cx="729724"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03</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44" name="文本框 43"/>
            <p:cNvSpPr txBox="1"/>
            <p:nvPr/>
          </p:nvSpPr>
          <p:spPr>
            <a:xfrm>
              <a:off x="3792541" y="2058390"/>
              <a:ext cx="1596050" cy="447729"/>
            </a:xfrm>
            <a:prstGeom prst="rect">
              <a:avLst/>
            </a:prstGeom>
            <a:noFill/>
          </p:spPr>
          <p:txBody>
            <a:bodyPr wrap="none" lIns="0" tIns="0" rIns="0" bIns="0" rtlCol="0">
              <a:spAutoFit/>
            </a:bodyPr>
            <a:lstStyle/>
            <a:p>
              <a:r>
                <a:rPr lang="en-US" altLang="zh-CN" sz="3200" dirty="0">
                  <a:solidFill>
                    <a:schemeClr val="bg1"/>
                  </a:solidFill>
                  <a:latin typeface="方正正大黑简体" panose="02000000000000000000" pitchFamily="2" charset="-122"/>
                  <a:ea typeface="方正正大黑简体" panose="02000000000000000000" pitchFamily="2" charset="-122"/>
                </a:rPr>
                <a:t> FTP</a:t>
              </a:r>
              <a:r>
                <a:rPr lang="zh-CN" altLang="en-US" sz="3200" dirty="0">
                  <a:solidFill>
                    <a:schemeClr val="bg1"/>
                  </a:solidFill>
                  <a:latin typeface="方正正大黑简体" panose="02000000000000000000" pitchFamily="2" charset="-122"/>
                  <a:ea typeface="方正正大黑简体" panose="02000000000000000000" pitchFamily="2" charset="-122"/>
                </a:rPr>
                <a:t>协议</a:t>
              </a:r>
              <a:endParaRPr lang="zh-CN" altLang="en-US" sz="3200" dirty="0">
                <a:solidFill>
                  <a:schemeClr val="bg1"/>
                </a:solidFill>
                <a:latin typeface="方正正大黑简体" panose="02000000000000000000" pitchFamily="2" charset="-122"/>
                <a:ea typeface="方正正大黑简体" panose="02000000000000000000" pitchFamily="2" charset="-122"/>
              </a:endParaRPr>
            </a:p>
          </p:txBody>
        </p:sp>
      </p:grpSp>
      <p:grpSp>
        <p:nvGrpSpPr>
          <p:cNvPr id="47" name="组合 46"/>
          <p:cNvGrpSpPr/>
          <p:nvPr/>
        </p:nvGrpSpPr>
        <p:grpSpPr>
          <a:xfrm>
            <a:off x="3972318" y="4501678"/>
            <a:ext cx="5923434" cy="660250"/>
            <a:chOff x="1672156" y="1953171"/>
            <a:chExt cx="4490974" cy="600299"/>
          </a:xfrm>
        </p:grpSpPr>
        <p:grpSp>
          <p:nvGrpSpPr>
            <p:cNvPr id="48" name="组合 47"/>
            <p:cNvGrpSpPr/>
            <p:nvPr/>
          </p:nvGrpSpPr>
          <p:grpSpPr>
            <a:xfrm>
              <a:off x="1672156" y="1953171"/>
              <a:ext cx="4490974" cy="600299"/>
              <a:chOff x="1442977" y="2200773"/>
              <a:chExt cx="4490974" cy="600299"/>
            </a:xfrm>
          </p:grpSpPr>
          <p:sp>
            <p:nvSpPr>
              <p:cNvPr id="50" name="矩形: 圆角 49"/>
              <p:cNvSpPr/>
              <p:nvPr/>
            </p:nvSpPr>
            <p:spPr>
              <a:xfrm>
                <a:off x="1442977" y="2200773"/>
                <a:ext cx="4490974"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1" name="矩形: 圆角 50"/>
              <p:cNvSpPr/>
              <p:nvPr/>
            </p:nvSpPr>
            <p:spPr>
              <a:xfrm>
                <a:off x="1476912" y="2237858"/>
                <a:ext cx="636305" cy="53512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04</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49" name="文本框 48"/>
            <p:cNvSpPr txBox="1"/>
            <p:nvPr/>
          </p:nvSpPr>
          <p:spPr>
            <a:xfrm>
              <a:off x="2403123" y="2051235"/>
              <a:ext cx="3689802" cy="447729"/>
            </a:xfrm>
            <a:prstGeom prst="rect">
              <a:avLst/>
            </a:prstGeom>
            <a:noFill/>
          </p:spPr>
          <p:txBody>
            <a:bodyPr wrap="none" lIns="0" tIns="0" rIns="0" bIns="0" rtlCol="0">
              <a:spAutoFit/>
            </a:bodyPr>
            <a:lstStyle/>
            <a:p>
              <a:r>
                <a:rPr lang="zh-CN" altLang="en-US" sz="3200" dirty="0">
                  <a:solidFill>
                    <a:schemeClr val="bg1"/>
                  </a:solidFill>
                  <a:latin typeface="方正正大黑简体" panose="02000000000000000000" pitchFamily="2" charset="-122"/>
                  <a:ea typeface="方正正大黑简体" panose="02000000000000000000" pitchFamily="2" charset="-122"/>
                </a:rPr>
                <a:t>远程登录协议</a:t>
              </a:r>
              <a:r>
                <a:rPr lang="en-US" altLang="zh-CN" sz="3200" dirty="0">
                  <a:solidFill>
                    <a:schemeClr val="bg1"/>
                  </a:solidFill>
                  <a:latin typeface="方正正大黑简体" panose="02000000000000000000" pitchFamily="2" charset="-122"/>
                  <a:ea typeface="方正正大黑简体" panose="02000000000000000000" pitchFamily="2" charset="-122"/>
                </a:rPr>
                <a:t>——Telnet</a:t>
              </a:r>
              <a:endParaRPr lang="en-US" altLang="zh-CN" sz="3200" dirty="0">
                <a:solidFill>
                  <a:schemeClr val="bg1"/>
                </a:solidFill>
                <a:latin typeface="方正正大黑简体" panose="02000000000000000000" pitchFamily="2" charset="-122"/>
                <a:ea typeface="方正正大黑简体" panose="02000000000000000000" pitchFamily="2" charset="-122"/>
              </a:endParaRPr>
            </a:p>
          </p:txBody>
        </p:sp>
      </p:grpSp>
      <p:grpSp>
        <p:nvGrpSpPr>
          <p:cNvPr id="14" name="组合 13"/>
          <p:cNvGrpSpPr/>
          <p:nvPr/>
        </p:nvGrpSpPr>
        <p:grpSpPr>
          <a:xfrm>
            <a:off x="8671068" y="1502263"/>
            <a:ext cx="1261641" cy="914400"/>
            <a:chOff x="8171726" y="1006998"/>
            <a:chExt cx="1261641" cy="914400"/>
          </a:xfrm>
        </p:grpSpPr>
        <p:sp>
          <p:nvSpPr>
            <p:cNvPr id="12" name="椭圆 11"/>
            <p:cNvSpPr/>
            <p:nvPr/>
          </p:nvSpPr>
          <p:spPr>
            <a:xfrm>
              <a:off x="8171726" y="1006998"/>
              <a:ext cx="914400" cy="914400"/>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9248172" y="1516284"/>
              <a:ext cx="185195" cy="185195"/>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椭圆 16"/>
          <p:cNvSpPr/>
          <p:nvPr/>
        </p:nvSpPr>
        <p:spPr>
          <a:xfrm>
            <a:off x="1047812" y="6203212"/>
            <a:ext cx="1262459" cy="1262459"/>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字魂45号-冰宇雅宋" panose="00000500000000000000" pitchFamily="2" charset="-122"/>
              <a:ea typeface="字魂45号-冰宇雅宋" panose="00000500000000000000" pitchFamily="2" charset="-122"/>
            </a:endParaRPr>
          </a:p>
        </p:txBody>
      </p:sp>
      <p:grpSp>
        <p:nvGrpSpPr>
          <p:cNvPr id="55" name="组合 54"/>
          <p:cNvGrpSpPr/>
          <p:nvPr/>
        </p:nvGrpSpPr>
        <p:grpSpPr>
          <a:xfrm rot="7080203">
            <a:off x="1385110" y="3275645"/>
            <a:ext cx="569921" cy="413062"/>
            <a:chOff x="8171726" y="1006998"/>
            <a:chExt cx="1261641" cy="914400"/>
          </a:xfrm>
        </p:grpSpPr>
        <p:sp>
          <p:nvSpPr>
            <p:cNvPr id="56" name="椭圆 55"/>
            <p:cNvSpPr/>
            <p:nvPr/>
          </p:nvSpPr>
          <p:spPr>
            <a:xfrm>
              <a:off x="8171726" y="1006998"/>
              <a:ext cx="914400" cy="914400"/>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9248172" y="1516284"/>
              <a:ext cx="185195" cy="185195"/>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组合 52"/>
          <p:cNvGrpSpPr/>
          <p:nvPr/>
        </p:nvGrpSpPr>
        <p:grpSpPr>
          <a:xfrm>
            <a:off x="2635182" y="5375024"/>
            <a:ext cx="6555952" cy="1115227"/>
            <a:chOff x="1672156" y="1953172"/>
            <a:chExt cx="5503809" cy="1013964"/>
          </a:xfrm>
        </p:grpSpPr>
        <p:grpSp>
          <p:nvGrpSpPr>
            <p:cNvPr id="54" name="组合 53"/>
            <p:cNvGrpSpPr/>
            <p:nvPr/>
          </p:nvGrpSpPr>
          <p:grpSpPr>
            <a:xfrm>
              <a:off x="1672156" y="1953172"/>
              <a:ext cx="5503809" cy="600299"/>
              <a:chOff x="1442977" y="2200774"/>
              <a:chExt cx="5503809" cy="600299"/>
            </a:xfrm>
          </p:grpSpPr>
          <p:sp>
            <p:nvSpPr>
              <p:cNvPr id="59" name="矩形: 圆角 58"/>
              <p:cNvSpPr/>
              <p:nvPr/>
            </p:nvSpPr>
            <p:spPr>
              <a:xfrm>
                <a:off x="1442977" y="2200774"/>
                <a:ext cx="5503809"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0" name="矩形: 圆角 59"/>
              <p:cNvSpPr/>
              <p:nvPr/>
            </p:nvSpPr>
            <p:spPr>
              <a:xfrm>
                <a:off x="1475662" y="2228867"/>
                <a:ext cx="729724"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05</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58" name="文本框 57"/>
            <p:cNvSpPr txBox="1"/>
            <p:nvPr/>
          </p:nvSpPr>
          <p:spPr>
            <a:xfrm>
              <a:off x="2869772" y="2071679"/>
              <a:ext cx="3445101" cy="895457"/>
            </a:xfrm>
            <a:prstGeom prst="rect">
              <a:avLst/>
            </a:prstGeom>
            <a:noFill/>
          </p:spPr>
          <p:txBody>
            <a:bodyPr wrap="none" lIns="0" tIns="0" rIns="0" bIns="0" rtlCol="0">
              <a:spAutoFit/>
            </a:bodyPr>
            <a:lstStyle/>
            <a:p>
              <a:r>
                <a:rPr lang="zh-CN" altLang="en-US" sz="3200" dirty="0">
                  <a:solidFill>
                    <a:srgbClr val="FFC000"/>
                  </a:solidFill>
                  <a:latin typeface="方正正大黑简体" panose="02000000000000000000" pitchFamily="2" charset="-122"/>
                  <a:ea typeface="方正正大黑简体" panose="02000000000000000000" pitchFamily="2" charset="-122"/>
                </a:rPr>
                <a:t>电子邮件系统的安全性</a:t>
              </a:r>
              <a:endParaRPr lang="zh-CN" altLang="en-US" sz="3200" dirty="0">
                <a:solidFill>
                  <a:srgbClr val="FFC000"/>
                </a:solidFill>
                <a:latin typeface="方正正大黑简体" panose="02000000000000000000" pitchFamily="2" charset="-122"/>
                <a:ea typeface="方正正大黑简体" panose="02000000000000000000" pitchFamily="2" charset="-122"/>
              </a:endParaRPr>
            </a:p>
            <a:p>
              <a:endParaRPr lang="zh-CN" altLang="en-US" sz="3200" dirty="0">
                <a:solidFill>
                  <a:schemeClr val="bg1"/>
                </a:solidFill>
                <a:latin typeface="方正正大黑简体" panose="02000000000000000000" pitchFamily="2" charset="-122"/>
                <a:ea typeface="方正正大黑简体" panose="02000000000000000000" pitchFamily="2"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1000"/>
                                        <p:tgtEl>
                                          <p:spTgt spid="55"/>
                                        </p:tgtEl>
                                      </p:cBhvr>
                                    </p:animEffect>
                                    <p:anim calcmode="lin" valueType="num">
                                      <p:cBhvr>
                                        <p:cTn id="13" dur="1000" fill="hold"/>
                                        <p:tgtEl>
                                          <p:spTgt spid="55"/>
                                        </p:tgtEl>
                                        <p:attrNameLst>
                                          <p:attrName>ppt_x</p:attrName>
                                        </p:attrNameLst>
                                      </p:cBhvr>
                                      <p:tavLst>
                                        <p:tav tm="0">
                                          <p:val>
                                            <p:strVal val="#ppt_x"/>
                                          </p:val>
                                        </p:tav>
                                        <p:tav tm="100000">
                                          <p:val>
                                            <p:strVal val="#ppt_x"/>
                                          </p:val>
                                        </p:tav>
                                      </p:tavLst>
                                    </p:anim>
                                    <p:anim calcmode="lin" valueType="num">
                                      <p:cBhvr>
                                        <p:cTn id="14" dur="1000" fill="hold"/>
                                        <p:tgtEl>
                                          <p:spTgt spid="55"/>
                                        </p:tgtEl>
                                        <p:attrNameLst>
                                          <p:attrName>ppt_y</p:attrName>
                                        </p:attrNameLst>
                                      </p:cBhvr>
                                      <p:tavLst>
                                        <p:tav tm="0">
                                          <p:val>
                                            <p:strVal val="#ppt_y-.1"/>
                                          </p:val>
                                        </p:tav>
                                        <p:tav tm="100000">
                                          <p:val>
                                            <p:strVal val="#ppt_y"/>
                                          </p:val>
                                        </p:tav>
                                      </p:tavLst>
                                    </p:anim>
                                  </p:childTnLst>
                                </p:cTn>
                              </p:par>
                              <p:par>
                                <p:cTn id="15" presetID="22" presetClass="entr" presetSubtype="4"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00"/>
                                        <p:tgtEl>
                                          <p:spTgt spid="17"/>
                                        </p:tgtEl>
                                      </p:cBhvr>
                                    </p:animEffect>
                                  </p:childTnLst>
                                </p:cTn>
                              </p:par>
                              <p:par>
                                <p:cTn id="18" presetID="47"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anim calcmode="lin" valueType="num">
                                      <p:cBhvr>
                                        <p:cTn id="21" dur="1000" fill="hold"/>
                                        <p:tgtEl>
                                          <p:spTgt spid="14"/>
                                        </p:tgtEl>
                                        <p:attrNameLst>
                                          <p:attrName>ppt_x</p:attrName>
                                        </p:attrNameLst>
                                      </p:cBhvr>
                                      <p:tavLst>
                                        <p:tav tm="0">
                                          <p:val>
                                            <p:strVal val="#ppt_x"/>
                                          </p:val>
                                        </p:tav>
                                        <p:tav tm="100000">
                                          <p:val>
                                            <p:strVal val="#ppt_x"/>
                                          </p:val>
                                        </p:tav>
                                      </p:tavLst>
                                    </p:anim>
                                    <p:anim calcmode="lin" valueType="num">
                                      <p:cBhvr>
                                        <p:cTn id="22" dur="1000" fill="hold"/>
                                        <p:tgtEl>
                                          <p:spTgt spid="14"/>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2"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down)">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wipe(down)">
                                      <p:cBhvr>
                                        <p:cTn id="38" dur="500"/>
                                        <p:tgtEl>
                                          <p:spTgt spid="3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wipe(down)">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wipe(down)">
                                      <p:cBhvr>
                                        <p:cTn id="48" dur="500"/>
                                        <p:tgtEl>
                                          <p:spTgt spid="4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wipe(down)">
                                      <p:cBhvr>
                                        <p:cTn id="5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3104" t="7278" r="3104" b="7278"/>
          <a:stretch>
            <a:fillRect/>
          </a:stretch>
        </p:blipFill>
        <p:spPr>
          <a:xfrm flipV="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6" name="椭圆 35"/>
          <p:cNvSpPr/>
          <p:nvPr/>
        </p:nvSpPr>
        <p:spPr>
          <a:xfrm flipV="1">
            <a:off x="2645229" y="-108856"/>
            <a:ext cx="6901542" cy="6901542"/>
          </a:xfrm>
          <a:prstGeom prst="ellipse">
            <a:avLst/>
          </a:prstGeom>
          <a:gradFill flip="none" rotWithShape="1">
            <a:gsLst>
              <a:gs pos="0">
                <a:srgbClr val="FFFFFF"/>
              </a:gs>
              <a:gs pos="100000">
                <a:srgbClr val="FFFFFF">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966391" y="3255135"/>
            <a:ext cx="10259219" cy="1231106"/>
          </a:xfrm>
          <a:prstGeom prst="rect">
            <a:avLst/>
          </a:prstGeom>
          <a:noFill/>
        </p:spPr>
        <p:txBody>
          <a:bodyPr wrap="none" lIns="0" tIns="0" rIns="0" bIns="0" rtlCol="0">
            <a:spAutoFit/>
          </a:bodyPr>
          <a:lstStyle/>
          <a:p>
            <a:pPr algn="ctr"/>
            <a:r>
              <a:rPr lang="zh-CN" altLang="en-US" sz="80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电子邮件系统的安全性</a:t>
            </a:r>
            <a:endParaRPr lang="zh-CN" altLang="en-US" sz="9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26" name="文本框 25"/>
          <p:cNvSpPr txBox="1"/>
          <p:nvPr/>
        </p:nvSpPr>
        <p:spPr>
          <a:xfrm>
            <a:off x="4829200" y="2221472"/>
            <a:ext cx="2483437" cy="738664"/>
          </a:xfrm>
          <a:prstGeom prst="rect">
            <a:avLst/>
          </a:prstGeom>
          <a:noFill/>
        </p:spPr>
        <p:txBody>
          <a:bodyPr wrap="none" lIns="0" tIns="0" rIns="0" bIns="0" rtlCol="0">
            <a:spAutoFit/>
          </a:bodyPr>
          <a:lstStyle/>
          <a:p>
            <a:pPr algn="dist"/>
            <a:r>
              <a:rPr lang="en-US" altLang="zh-CN" sz="4800" dirty="0">
                <a:gradFill>
                  <a:gsLst>
                    <a:gs pos="63000">
                      <a:srgbClr val="153B95"/>
                    </a:gs>
                    <a:gs pos="100000">
                      <a:schemeClr val="bg1"/>
                    </a:gs>
                  </a:gsLst>
                  <a:lin ang="5400000" scaled="1"/>
                </a:gradFill>
                <a:latin typeface="字魂45号-冰宇雅宋" panose="00000500000000000000" pitchFamily="2" charset="-122"/>
                <a:ea typeface="字魂45号-冰宇雅宋" panose="00000500000000000000" pitchFamily="2" charset="-122"/>
              </a:rPr>
              <a:t>PART-05</a:t>
            </a:r>
            <a:endParaRPr lang="zh-CN" altLang="en-US" sz="4800" dirty="0">
              <a:gradFill>
                <a:gsLst>
                  <a:gs pos="63000">
                    <a:srgbClr val="153B95"/>
                  </a:gs>
                  <a:gs pos="100000">
                    <a:schemeClr val="bg1"/>
                  </a:gs>
                </a:gsLst>
                <a:lin ang="5400000" scaled="1"/>
              </a:gradFill>
              <a:latin typeface="字魂45号-冰宇雅宋" panose="00000500000000000000" pitchFamily="2" charset="-122"/>
              <a:ea typeface="字魂45号-冰宇雅宋" panose="00000500000000000000" pitchFamily="2" charset="-122"/>
            </a:endParaRPr>
          </a:p>
        </p:txBody>
      </p:sp>
      <p:sp>
        <p:nvSpPr>
          <p:cNvPr id="16" name="任意多边形: 形状 15"/>
          <p:cNvSpPr/>
          <p:nvPr/>
        </p:nvSpPr>
        <p:spPr>
          <a:xfrm>
            <a:off x="368152" y="4169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2" name="任意多边形: 形状 31"/>
          <p:cNvSpPr/>
          <p:nvPr/>
        </p:nvSpPr>
        <p:spPr>
          <a:xfrm>
            <a:off x="11328252" y="54207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rgbClr val="1B3B9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文本框 34"/>
          <p:cNvSpPr txBox="1"/>
          <p:nvPr/>
        </p:nvSpPr>
        <p:spPr>
          <a:xfrm rot="5400000">
            <a:off x="-104164" y="2007446"/>
            <a:ext cx="1012828" cy="153888"/>
          </a:xfrm>
          <a:prstGeom prst="rect">
            <a:avLst/>
          </a:prstGeom>
          <a:noFill/>
        </p:spPr>
        <p:txBody>
          <a:bodyPr wrap="square" lIns="0" tIns="0" rIns="0" bIns="0" rtlCol="0">
            <a:spAutoFit/>
          </a:bodyPr>
          <a:lstStyle/>
          <a:p>
            <a:pPr algn="dist"/>
            <a:r>
              <a:rPr lang="en-US" altLang="zh-CN" sz="1000" dirty="0">
                <a:solidFill>
                  <a:schemeClr val="bg1"/>
                </a:solidFill>
                <a:latin typeface="+mn-ea"/>
              </a:rPr>
              <a:t>BUSINESS PLAN</a:t>
            </a:r>
            <a:endParaRPr lang="zh-CN" altLang="en-US" sz="1000" dirty="0">
              <a:solidFill>
                <a:schemeClr val="bg1"/>
              </a:solidFill>
              <a:latin typeface="+mn-ea"/>
            </a:endParaRPr>
          </a:p>
        </p:txBody>
      </p:sp>
      <p:sp>
        <p:nvSpPr>
          <p:cNvPr id="33" name="任意多边形: 形状 32"/>
          <p:cNvSpPr/>
          <p:nvPr/>
        </p:nvSpPr>
        <p:spPr>
          <a:xfrm>
            <a:off x="11190952" y="0"/>
            <a:ext cx="1001049" cy="1074058"/>
          </a:xfrm>
          <a:custGeom>
            <a:avLst/>
            <a:gdLst>
              <a:gd name="connsiteX0" fmla="*/ 53162 w 1001049"/>
              <a:gd name="connsiteY0" fmla="*/ 0 h 1074058"/>
              <a:gd name="connsiteX1" fmla="*/ 1001049 w 1001049"/>
              <a:gd name="connsiteY1" fmla="*/ 0 h 1074058"/>
              <a:gd name="connsiteX2" fmla="*/ 1001049 w 1001049"/>
              <a:gd name="connsiteY2" fmla="*/ 1046024 h 1074058"/>
              <a:gd name="connsiteX3" fmla="*/ 954809 w 1001049"/>
              <a:gd name="connsiteY3" fmla="*/ 1057913 h 1074058"/>
              <a:gd name="connsiteX4" fmla="*/ 794658 w 1001049"/>
              <a:gd name="connsiteY4" fmla="*/ 1074058 h 1074058"/>
              <a:gd name="connsiteX5" fmla="*/ 0 w 1001049"/>
              <a:gd name="connsiteY5" fmla="*/ 279400 h 1074058"/>
              <a:gd name="connsiteX6" fmla="*/ 16145 w 1001049"/>
              <a:gd name="connsiteY6" fmla="*/ 119249 h 107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049" h="1074058">
                <a:moveTo>
                  <a:pt x="53162" y="0"/>
                </a:moveTo>
                <a:lnTo>
                  <a:pt x="1001049" y="0"/>
                </a:lnTo>
                <a:lnTo>
                  <a:pt x="1001049" y="1046024"/>
                </a:lnTo>
                <a:lnTo>
                  <a:pt x="954809" y="1057913"/>
                </a:lnTo>
                <a:cubicBezTo>
                  <a:pt x="903079" y="1068499"/>
                  <a:pt x="849518" y="1074058"/>
                  <a:pt x="794658" y="1074058"/>
                </a:cubicBezTo>
                <a:cubicBezTo>
                  <a:pt x="355781" y="1074058"/>
                  <a:pt x="0" y="718277"/>
                  <a:pt x="0" y="279400"/>
                </a:cubicBezTo>
                <a:cubicBezTo>
                  <a:pt x="0" y="224540"/>
                  <a:pt x="5559" y="170979"/>
                  <a:pt x="16145" y="119249"/>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latin typeface="字魂45号-冰宇雅宋" panose="00000500000000000000" pitchFamily="2" charset="-122"/>
              <a:ea typeface="字魂45号-冰宇雅宋" panose="00000500000000000000" pitchFamily="2" charset="-122"/>
            </a:endParaRPr>
          </a:p>
        </p:txBody>
      </p:sp>
      <p:sp>
        <p:nvSpPr>
          <p:cNvPr id="11" name="椭圆 10"/>
          <p:cNvSpPr/>
          <p:nvPr/>
        </p:nvSpPr>
        <p:spPr>
          <a:xfrm>
            <a:off x="9256486" y="2044700"/>
            <a:ext cx="304800" cy="304800"/>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字魂45号-冰宇雅宋" panose="00000500000000000000" pitchFamily="2" charset="-122"/>
              <a:ea typeface="字魂45号-冰宇雅宋" panose="000005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anim calcmode="lin" valueType="num">
                                      <p:cBhvr>
                                        <p:cTn id="13" dur="1000" fill="hold"/>
                                        <p:tgtEl>
                                          <p:spTgt spid="35"/>
                                        </p:tgtEl>
                                        <p:attrNameLst>
                                          <p:attrName>ppt_x</p:attrName>
                                        </p:attrNameLst>
                                      </p:cBhvr>
                                      <p:tavLst>
                                        <p:tav tm="0">
                                          <p:val>
                                            <p:strVal val="#ppt_x"/>
                                          </p:val>
                                        </p:tav>
                                        <p:tav tm="100000">
                                          <p:val>
                                            <p:strVal val="#ppt_x"/>
                                          </p:val>
                                        </p:tav>
                                      </p:tavLst>
                                    </p:anim>
                                    <p:anim calcmode="lin" valueType="num">
                                      <p:cBhvr>
                                        <p:cTn id="14" dur="1000" fill="hold"/>
                                        <p:tgtEl>
                                          <p:spTgt spid="3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1000"/>
                                        <p:tgtEl>
                                          <p:spTgt spid="32"/>
                                        </p:tgtEl>
                                      </p:cBhvr>
                                    </p:animEffect>
                                    <p:anim calcmode="lin" valueType="num">
                                      <p:cBhvr>
                                        <p:cTn id="18" dur="1000" fill="hold"/>
                                        <p:tgtEl>
                                          <p:spTgt spid="32"/>
                                        </p:tgtEl>
                                        <p:attrNameLst>
                                          <p:attrName>ppt_x</p:attrName>
                                        </p:attrNameLst>
                                      </p:cBhvr>
                                      <p:tavLst>
                                        <p:tav tm="0">
                                          <p:val>
                                            <p:strVal val="#ppt_x"/>
                                          </p:val>
                                        </p:tav>
                                        <p:tav tm="100000">
                                          <p:val>
                                            <p:strVal val="#ppt_x"/>
                                          </p:val>
                                        </p:tav>
                                      </p:tavLst>
                                    </p:anim>
                                    <p:anim calcmode="lin" valueType="num">
                                      <p:cBhvr>
                                        <p:cTn id="19" dur="1000" fill="hold"/>
                                        <p:tgtEl>
                                          <p:spTgt spid="32"/>
                                        </p:tgtEl>
                                        <p:attrNameLst>
                                          <p:attrName>ppt_y</p:attrName>
                                        </p:attrNameLst>
                                      </p:cBhvr>
                                      <p:tavLst>
                                        <p:tav tm="0">
                                          <p:val>
                                            <p:strVal val="#ppt_y+.1"/>
                                          </p:val>
                                        </p:tav>
                                        <p:tav tm="100000">
                                          <p:val>
                                            <p:strVal val="#ppt_y"/>
                                          </p:val>
                                        </p:tav>
                                      </p:tavLst>
                                    </p:anim>
                                  </p:childTnLst>
                                </p:cTn>
                              </p:par>
                              <p:par>
                                <p:cTn id="20" presetID="10" presetClass="entr" presetSubtype="0" accel="30000" decel="70000" fill="hold" grpId="0" nodeType="withEffect">
                                  <p:stCondLst>
                                    <p:cond delay="0"/>
                                  </p:stCondLst>
                                  <p:iterate type="wd">
                                    <p:tmPct val="10000"/>
                                  </p:iterate>
                                  <p:childTnLst>
                                    <p:set>
                                      <p:cBhvr>
                                        <p:cTn id="21" dur="1" fill="hold">
                                          <p:stCondLst>
                                            <p:cond delay="0"/>
                                          </p:stCondLst>
                                        </p:cTn>
                                        <p:tgtEl>
                                          <p:spTgt spid="26"/>
                                        </p:tgtEl>
                                        <p:attrNameLst>
                                          <p:attrName>style.visibility</p:attrName>
                                        </p:attrNameLst>
                                      </p:cBhvr>
                                      <p:to>
                                        <p:strVal val="visible"/>
                                      </p:to>
                                    </p:set>
                                    <p:animEffect transition="in" filter="fade">
                                      <p:cBhvr>
                                        <p:cTn id="22" dur="600" decel="100000">
                                          <p:stCondLst>
                                            <p:cond delay="0"/>
                                          </p:stCondLst>
                                        </p:cTn>
                                        <p:tgtEl>
                                          <p:spTgt spid="26"/>
                                        </p:tgtEl>
                                      </p:cBhvr>
                                    </p:animEffect>
                                    <p:anim to="0" calcmode="lin" valueType="num">
                                      <p:cBhvr>
                                        <p:cTn id="23" dur="750" fill="hold">
                                          <p:stCondLst>
                                            <p:cond delay="0"/>
                                          </p:stCondLst>
                                        </p:cTn>
                                        <p:tgtEl>
                                          <p:spTgt spid="26"/>
                                        </p:tgtEl>
                                        <p:attrNameLst>
                                          <p:attrName>ppt_h</p:attrName>
                                        </p:attrNameLst>
                                      </p:cBhvr>
                                      <p:tavLst>
                                        <p:tav tm="0">
                                          <p:val>
                                            <p:strVal val="ppt_h*2.1"/>
                                          </p:val>
                                        </p:tav>
                                        <p:tav tm="45000">
                                          <p:val>
                                            <p:strVal val="ppt_h*1.04"/>
                                          </p:val>
                                        </p:tav>
                                        <p:tav tm="100000">
                                          <p:val>
                                            <p:strVal val="#ppt_h"/>
                                          </p:val>
                                        </p:tav>
                                      </p:tavLst>
                                    </p:anim>
                                    <p:anim to="0" calcmode="lin" valueType="num">
                                      <p:cBhvr>
                                        <p:cTn id="24" dur="750" fill="hold">
                                          <p:stCondLst>
                                            <p:cond delay="0"/>
                                          </p:stCondLst>
                                        </p:cTn>
                                        <p:tgtEl>
                                          <p:spTgt spid="26"/>
                                        </p:tgtEl>
                                        <p:attrNameLst>
                                          <p:attrName>ppt_w</p:attrName>
                                        </p:attrNameLst>
                                      </p:cBhvr>
                                      <p:tavLst>
                                        <p:tav tm="0">
                                          <p:val>
                                            <p:strVal val="ppt_w*2.1"/>
                                          </p:val>
                                        </p:tav>
                                        <p:tav tm="45000">
                                          <p:val>
                                            <p:strVal val="ppt_w*1.04"/>
                                          </p:val>
                                        </p:tav>
                                        <p:tav tm="100000">
                                          <p:val>
                                            <p:strVal val="#ppt_w"/>
                                          </p:val>
                                        </p:tav>
                                      </p:tavLst>
                                    </p:anim>
                                  </p:childTnLst>
                                </p:cTn>
                              </p:par>
                              <p:par>
                                <p:cTn id="25" presetID="10" presetClass="entr" presetSubtype="0" fill="hold" grpId="0" nodeType="withEffect">
                                  <p:stCondLst>
                                    <p:cond delay="0"/>
                                  </p:stCondLst>
                                  <p:iterate type="wd">
                                    <p:tmPct val="10000"/>
                                  </p:iterate>
                                  <p:childTnLst>
                                    <p:set>
                                      <p:cBhvr>
                                        <p:cTn id="26" dur="1" fill="hold">
                                          <p:stCondLst>
                                            <p:cond delay="0"/>
                                          </p:stCondLst>
                                        </p:cTn>
                                        <p:tgtEl>
                                          <p:spTgt spid="18"/>
                                        </p:tgtEl>
                                        <p:attrNameLst>
                                          <p:attrName>style.visibility</p:attrName>
                                        </p:attrNameLst>
                                      </p:cBhvr>
                                      <p:to>
                                        <p:strVal val="visible"/>
                                      </p:to>
                                    </p:set>
                                    <p:anim to="0" calcmode="lin" valueType="num">
                                      <p:cBhvr>
                                        <p:cTn id="27" dur="500" decel="100000" fill="hold">
                                          <p:stCondLst>
                                            <p:cond delay="0"/>
                                          </p:stCondLst>
                                        </p:cTn>
                                        <p:tgtEl>
                                          <p:spTgt spid="18"/>
                                        </p:tgtEl>
                                        <p:attrNameLst>
                                          <p:attrName>ppt_y</p:attrName>
                                        </p:attrNameLst>
                                      </p:cBhvr>
                                      <p:tavLst>
                                        <p:tav tm="0">
                                          <p:val>
                                            <p:strVal val="ppt_y-0.02"/>
                                          </p:val>
                                        </p:tav>
                                        <p:tav tm="100000">
                                          <p:val>
                                            <p:strVal val="#ppt_y"/>
                                          </p:val>
                                        </p:tav>
                                      </p:tavLst>
                                    </p:anim>
                                    <p:animEffect transition="in" filter="fade">
                                      <p:cBhvr>
                                        <p:cTn id="28" dur="500">
                                          <p:stCondLst>
                                            <p:cond delay="0"/>
                                          </p:stCondLst>
                                        </p:cTn>
                                        <p:tgtEl>
                                          <p:spTgt spid="18"/>
                                        </p:tgtEl>
                                      </p:cBhvr>
                                    </p:animEffect>
                                    <p:animScale>
                                      <p:cBhvr>
                                        <p:cTn id="29" dur="500" decel="100000" fill="hold">
                                          <p:stCondLst>
                                            <p:cond delay="0"/>
                                          </p:stCondLst>
                                        </p:cTn>
                                        <p:tgtEl>
                                          <p:spTgt spid="18"/>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6" grpId="0"/>
      <p:bldP spid="16" grpId="0" animBg="1"/>
      <p:bldP spid="32" grpId="0" animBg="1"/>
      <p:bldP spid="3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3787674" y="653569"/>
            <a:ext cx="4616648" cy="553998"/>
          </a:xfrm>
          <a:prstGeom prst="rect">
            <a:avLst/>
          </a:prstGeom>
          <a:noFill/>
        </p:spPr>
        <p:txBody>
          <a:bodyPr wrap="none" lIns="0" tIns="0" rIns="0" bIns="0" rtlCol="0">
            <a:spAutoFit/>
          </a:bodyPr>
          <a:lstStyle/>
          <a:p>
            <a:pPr algn="ct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电子邮件系统的安全性</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99" name="文本框 98"/>
          <p:cNvSpPr txBox="1"/>
          <p:nvPr/>
        </p:nvSpPr>
        <p:spPr>
          <a:xfrm>
            <a:off x="1491464" y="1516209"/>
            <a:ext cx="8997242" cy="523220"/>
          </a:xfrm>
          <a:prstGeom prst="rect">
            <a:avLst/>
          </a:prstGeom>
          <a:noFill/>
        </p:spPr>
        <p:txBody>
          <a:bodyPr wrap="square">
            <a:spAutoFit/>
          </a:bodyPr>
          <a:lstStyle/>
          <a:p>
            <a:pPr marL="457200" indent="-457200">
              <a:buSzPct val="150000"/>
              <a:buBlip>
                <a:blip r:embed="rId2"/>
              </a:buBlip>
            </a:pP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电子邮件相关协议</a:t>
            </a:r>
            <a:endPar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109" name="PA-矩形 4"/>
          <p:cNvSpPr>
            <a:spLocks noChangeArrowheads="1"/>
          </p:cNvSpPr>
          <p:nvPr>
            <p:custDataLst>
              <p:tags r:id="rId3"/>
            </p:custDataLst>
          </p:nvPr>
        </p:nvSpPr>
        <p:spPr bwMode="auto">
          <a:xfrm>
            <a:off x="1491464" y="2023807"/>
            <a:ext cx="9075660" cy="506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发送邮件：简单邮件传输协议</a:t>
            </a:r>
            <a:r>
              <a:rPr lang="en-US" altLang="zh-CN" sz="2400" dirty="0">
                <a:solidFill>
                  <a:srgbClr val="FF0000"/>
                </a:solidFill>
                <a:latin typeface="方正正大黑简体" panose="02000000000000000000" pitchFamily="2" charset="-122"/>
                <a:ea typeface="方正正大黑简体" panose="02000000000000000000" pitchFamily="2" charset="-122"/>
              </a:rPr>
              <a:t>SMTP</a:t>
            </a:r>
            <a:endParaRPr lang="en-US" altLang="zh-CN" sz="2400" dirty="0">
              <a:solidFill>
                <a:srgbClr val="FF0000"/>
              </a:solidFill>
              <a:latin typeface="方正正大黑简体" panose="02000000000000000000" pitchFamily="2" charset="-122"/>
              <a:ea typeface="方正正大黑简体" panose="02000000000000000000" pitchFamily="2" charset="-122"/>
            </a:endParaRPr>
          </a:p>
        </p:txBody>
      </p:sp>
      <p:sp>
        <p:nvSpPr>
          <p:cNvPr id="17" name="PA-矩形 4"/>
          <p:cNvSpPr>
            <a:spLocks noChangeArrowheads="1"/>
          </p:cNvSpPr>
          <p:nvPr>
            <p:custDataLst>
              <p:tags r:id="rId4"/>
            </p:custDataLst>
          </p:nvPr>
        </p:nvSpPr>
        <p:spPr bwMode="auto">
          <a:xfrm>
            <a:off x="1491464" y="2620167"/>
            <a:ext cx="9075660" cy="1318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2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收取邮件：</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1332230" lvl="2" indent="-342900">
              <a:lnSpc>
                <a:spcPct val="120000"/>
              </a:lnSpc>
              <a:spcAft>
                <a:spcPts val="600"/>
              </a:spcAft>
              <a:buClr>
                <a:srgbClr val="15449F"/>
              </a:buClr>
              <a:buFont typeface="Wingdings" panose="05000000000000000000" pitchFamily="2" charset="2"/>
              <a:buChar char="ü"/>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邮局协议</a:t>
            </a:r>
            <a:r>
              <a:rPr lang="en-US" altLang="zh-CN" sz="2000" dirty="0">
                <a:solidFill>
                  <a:srgbClr val="FF0000"/>
                </a:solidFill>
                <a:latin typeface="方正正大黑简体" panose="02000000000000000000" pitchFamily="2" charset="-122"/>
                <a:ea typeface="方正正大黑简体" panose="02000000000000000000" pitchFamily="2" charset="-122"/>
              </a:rPr>
              <a:t>POP3</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(Post Office Protocol</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version 3)</a:t>
            </a:r>
            <a:endPar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1332230" lvl="2" indent="-342900">
              <a:lnSpc>
                <a:spcPct val="120000"/>
              </a:lnSpc>
              <a:spcAft>
                <a:spcPts val="600"/>
              </a:spcAft>
              <a:buClr>
                <a:srgbClr val="15449F"/>
              </a:buClr>
              <a:buFont typeface="Wingdings" panose="05000000000000000000" pitchFamily="2" charset="2"/>
              <a:buChar char="ü"/>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因特网邮件访问协议</a:t>
            </a:r>
            <a:r>
              <a:rPr lang="en-US" altLang="zh-CN" sz="2000" dirty="0">
                <a:solidFill>
                  <a:srgbClr val="FF0000"/>
                </a:solidFill>
                <a:latin typeface="方正正大黑简体" panose="02000000000000000000" pitchFamily="2" charset="-122"/>
                <a:ea typeface="方正正大黑简体" panose="02000000000000000000" pitchFamily="2" charset="-122"/>
              </a:rPr>
              <a:t>IMAP</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(Internet Mail Access Protocol)</a:t>
            </a:r>
            <a:endPar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pic>
        <p:nvPicPr>
          <p:cNvPr id="18" name="图片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1426" y="4074807"/>
            <a:ext cx="5449144" cy="2075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99"/>
                                        </p:tgtEl>
                                        <p:attrNameLst>
                                          <p:attrName>style.visibility</p:attrName>
                                        </p:attrNameLst>
                                      </p:cBhvr>
                                      <p:to>
                                        <p:strVal val="visible"/>
                                      </p:to>
                                    </p:set>
                                    <p:anim to="0" calcmode="lin" valueType="num">
                                      <p:cBhvr>
                                        <p:cTn id="13" dur="500" decel="100000" fill="hold">
                                          <p:stCondLst>
                                            <p:cond delay="0"/>
                                          </p:stCondLst>
                                        </p:cTn>
                                        <p:tgtEl>
                                          <p:spTgt spid="99"/>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99"/>
                                        </p:tgtEl>
                                      </p:cBhvr>
                                    </p:animEffect>
                                    <p:animScale>
                                      <p:cBhvr>
                                        <p:cTn id="15" dur="500" decel="100000" fill="hold">
                                          <p:stCondLst>
                                            <p:cond delay="0"/>
                                          </p:stCondLst>
                                        </p:cTn>
                                        <p:tgtEl>
                                          <p:spTgt spid="99"/>
                                        </p:tgtEl>
                                      </p:cBhvr>
                                      <p:by x="100000" y="100000"/>
                                      <p:from x="110000" y="110000"/>
                                      <p:to x="100000" y="100000"/>
                                    </p:animScale>
                                  </p:childTnLst>
                                </p:cTn>
                              </p:par>
                            </p:childTnLst>
                          </p:cTn>
                        </p:par>
                        <p:par>
                          <p:cTn id="16" fill="hold">
                            <p:stCondLst>
                              <p:cond delay="85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109"/>
                                        </p:tgtEl>
                                        <p:attrNameLst>
                                          <p:attrName>style.visibility</p:attrName>
                                        </p:attrNameLst>
                                      </p:cBhvr>
                                      <p:to>
                                        <p:strVal val="visible"/>
                                      </p:to>
                                    </p:set>
                                    <p:anim to="0" calcmode="lin" valueType="num">
                                      <p:cBhvr>
                                        <p:cTn id="19" dur="500" decel="100000" fill="hold">
                                          <p:stCondLst>
                                            <p:cond delay="0"/>
                                          </p:stCondLst>
                                        </p:cTn>
                                        <p:tgtEl>
                                          <p:spTgt spid="109"/>
                                        </p:tgtEl>
                                        <p:attrNameLst>
                                          <p:attrName>ppt_y</p:attrName>
                                        </p:attrNameLst>
                                      </p:cBhvr>
                                      <p:tavLst>
                                        <p:tav tm="0">
                                          <p:val>
                                            <p:strVal val="ppt_y+0.02"/>
                                          </p:val>
                                        </p:tav>
                                        <p:tav tm="100000">
                                          <p:val>
                                            <p:strVal val="#ppt_y"/>
                                          </p:val>
                                        </p:tav>
                                      </p:tavLst>
                                    </p:anim>
                                    <p:animEffect transition="in" filter="fade">
                                      <p:cBhvr>
                                        <p:cTn id="20" dur="500">
                                          <p:stCondLst>
                                            <p:cond delay="0"/>
                                          </p:stCondLst>
                                        </p:cTn>
                                        <p:tgtEl>
                                          <p:spTgt spid="109"/>
                                        </p:tgtEl>
                                      </p:cBhvr>
                                    </p:animEffect>
                                    <p:animScale>
                                      <p:cBhvr>
                                        <p:cTn id="21" dur="500" decel="100000" fill="hold">
                                          <p:stCondLst>
                                            <p:cond delay="0"/>
                                          </p:stCondLst>
                                        </p:cTn>
                                        <p:tgtEl>
                                          <p:spTgt spid="109"/>
                                        </p:tgtEl>
                                      </p:cBhvr>
                                      <p:by x="100000" y="100000"/>
                                      <p:from x="110000" y="110000"/>
                                      <p:to x="100000" y="100000"/>
                                    </p:animScale>
                                  </p:childTnLst>
                                </p:cTn>
                              </p:par>
                            </p:childTnLst>
                          </p:cTn>
                        </p:par>
                        <p:par>
                          <p:cTn id="22" fill="hold">
                            <p:stCondLst>
                              <p:cond delay="2150"/>
                            </p:stCondLst>
                            <p:childTnLst>
                              <p:par>
                                <p:cTn id="23" presetID="10" presetClass="entr" presetSubtype="0" fill="hold" grpId="0" nodeType="afterEffect">
                                  <p:stCondLst>
                                    <p:cond delay="0"/>
                                  </p:stCondLst>
                                  <p:iterate type="wd">
                                    <p:tmPct val="10000"/>
                                  </p:iterate>
                                  <p:childTnLst>
                                    <p:set>
                                      <p:cBhvr>
                                        <p:cTn id="24" dur="1" fill="hold">
                                          <p:stCondLst>
                                            <p:cond delay="0"/>
                                          </p:stCondLst>
                                        </p:cTn>
                                        <p:tgtEl>
                                          <p:spTgt spid="17"/>
                                        </p:tgtEl>
                                        <p:attrNameLst>
                                          <p:attrName>style.visibility</p:attrName>
                                        </p:attrNameLst>
                                      </p:cBhvr>
                                      <p:to>
                                        <p:strVal val="visible"/>
                                      </p:to>
                                    </p:set>
                                    <p:anim to="0" calcmode="lin" valueType="num">
                                      <p:cBhvr>
                                        <p:cTn id="25" dur="500" decel="100000" fill="hold">
                                          <p:stCondLst>
                                            <p:cond delay="0"/>
                                          </p:stCondLst>
                                        </p:cTn>
                                        <p:tgtEl>
                                          <p:spTgt spid="17"/>
                                        </p:tgtEl>
                                        <p:attrNameLst>
                                          <p:attrName>ppt_y</p:attrName>
                                        </p:attrNameLst>
                                      </p:cBhvr>
                                      <p:tavLst>
                                        <p:tav tm="0">
                                          <p:val>
                                            <p:strVal val="ppt_y+0.02"/>
                                          </p:val>
                                        </p:tav>
                                        <p:tav tm="100000">
                                          <p:val>
                                            <p:strVal val="#ppt_y"/>
                                          </p:val>
                                        </p:tav>
                                      </p:tavLst>
                                    </p:anim>
                                    <p:animEffect transition="in" filter="fade">
                                      <p:cBhvr>
                                        <p:cTn id="26" dur="500">
                                          <p:stCondLst>
                                            <p:cond delay="0"/>
                                          </p:stCondLst>
                                        </p:cTn>
                                        <p:tgtEl>
                                          <p:spTgt spid="17"/>
                                        </p:tgtEl>
                                      </p:cBhvr>
                                    </p:animEffect>
                                    <p:animScale>
                                      <p:cBhvr>
                                        <p:cTn id="27" dur="500" decel="100000" fill="hold">
                                          <p:stCondLst>
                                            <p:cond delay="0"/>
                                          </p:stCondLst>
                                        </p:cTn>
                                        <p:tgtEl>
                                          <p:spTgt spid="17"/>
                                        </p:tgtEl>
                                      </p:cBhvr>
                                      <p:by x="100000" y="100000"/>
                                      <p:from x="110000" y="110000"/>
                                      <p:to x="100000" y="100000"/>
                                    </p:animScale>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1000"/>
                                        <p:tgtEl>
                                          <p:spTgt spid="18"/>
                                        </p:tgtEl>
                                      </p:cBhvr>
                                    </p:animEffect>
                                    <p:anim calcmode="lin" valueType="num">
                                      <p:cBhvr>
                                        <p:cTn id="33" dur="1000" fill="hold"/>
                                        <p:tgtEl>
                                          <p:spTgt spid="18"/>
                                        </p:tgtEl>
                                        <p:attrNameLst>
                                          <p:attrName>ppt_x</p:attrName>
                                        </p:attrNameLst>
                                      </p:cBhvr>
                                      <p:tavLst>
                                        <p:tav tm="0">
                                          <p:val>
                                            <p:strVal val="#ppt_x"/>
                                          </p:val>
                                        </p:tav>
                                        <p:tav tm="100000">
                                          <p:val>
                                            <p:strVal val="#ppt_x"/>
                                          </p:val>
                                        </p:tav>
                                      </p:tavLst>
                                    </p:anim>
                                    <p:anim calcmode="lin" valueType="num">
                                      <p:cBhvr>
                                        <p:cTn id="3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99" grpId="0"/>
      <p:bldP spid="109" grpId="0"/>
      <p:bldP spid="1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3915115" y="701151"/>
            <a:ext cx="4361770"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SMTP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基本会话过程</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18" name="Text Box 4"/>
          <p:cNvSpPr txBox="1">
            <a:spLocks noChangeArrowheads="1"/>
          </p:cNvSpPr>
          <p:nvPr/>
        </p:nvSpPr>
        <p:spPr bwMode="auto">
          <a:xfrm>
            <a:off x="1173708" y="1429109"/>
            <a:ext cx="6792883" cy="4527906"/>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latinLnBrk="1">
              <a:spcBef>
                <a:spcPct val="20000"/>
              </a:spcBef>
              <a:buClr>
                <a:srgbClr val="000099"/>
              </a:buClr>
              <a:buFont typeface="Arial" panose="020B0604020202020204" pitchFamily="34" charset="0"/>
              <a:buChar char="Ø"/>
              <a:defRPr sz="3200">
                <a:solidFill>
                  <a:srgbClr val="333399"/>
                </a:solidFill>
                <a:latin typeface="黑体" panose="02010609060101010101" charset="-122"/>
                <a:ea typeface="黑体" panose="02010609060101010101" charset="-122"/>
                <a:sym typeface="Tahoma" panose="020B0604030504040204" pitchFamily="34" charset="0"/>
              </a:defRPr>
            </a:lvl1pPr>
            <a:lvl2pPr marL="742950" indent="-285750" latinLnBrk="1">
              <a:spcBef>
                <a:spcPct val="20000"/>
              </a:spcBef>
              <a:buClr>
                <a:srgbClr val="6699FF"/>
              </a:buClr>
              <a:buFont typeface="Wingdings" panose="05000000000000000000" pitchFamily="2" charset="2"/>
              <a:buChar char="Ø"/>
              <a:defRPr sz="2800">
                <a:solidFill>
                  <a:srgbClr val="333399"/>
                </a:solidFill>
                <a:latin typeface="黑体" panose="02010609060101010101" charset="-122"/>
                <a:ea typeface="黑体" panose="02010609060101010101" charset="-122"/>
                <a:sym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Ø"/>
              <a:defRPr sz="2400">
                <a:solidFill>
                  <a:srgbClr val="333399"/>
                </a:solidFill>
                <a:latin typeface="黑体" panose="02010609060101010101" charset="-122"/>
                <a:ea typeface="黑体" panose="02010609060101010101" charset="-122"/>
                <a:sym typeface="Tahoma" panose="020B0604030504040204" pitchFamily="34" charset="0"/>
              </a:defRPr>
            </a:lvl3pPr>
            <a:lvl4pPr marL="1600200" indent="-228600" latinLnBrk="1">
              <a:spcBef>
                <a:spcPct val="20000"/>
              </a:spcBef>
              <a:buClr>
                <a:srgbClr val="000099"/>
              </a:buClr>
              <a:buSzPct val="70000"/>
              <a:buFont typeface="Arial" panose="020B0604020202020204" pitchFamily="34" charset="0"/>
              <a:buChar char="u"/>
              <a:defRPr sz="2000">
                <a:solidFill>
                  <a:srgbClr val="333399"/>
                </a:solidFill>
                <a:latin typeface="黑体" panose="02010609060101010101" charset="-122"/>
                <a:ea typeface="黑体" panose="02010609060101010101" charset="-122"/>
                <a:sym typeface="Tahoma" panose="020B0604030504040204" pitchFamily="34" charset="0"/>
              </a:defRPr>
            </a:lvl4pPr>
            <a:lvl5pPr marL="2057400" indent="-228600" latinLnBrk="1">
              <a:spcBef>
                <a:spcPct val="20000"/>
              </a:spcBef>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5pPr>
            <a:lvl6pPr marL="25146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6pPr>
            <a:lvl7pPr marL="29718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7pPr>
            <a:lvl8pPr marL="34290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8pPr>
            <a:lvl9pPr marL="38862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9pPr>
          </a:lstStyle>
          <a:p>
            <a:pPr eaLnBrk="1" latinLnBrk="0" hangingPunct="1">
              <a:lnSpc>
                <a:spcPct val="110000"/>
              </a:lnSpc>
              <a:spcBef>
                <a:spcPct val="0"/>
              </a:spcBef>
              <a:buClrTx/>
              <a:buFontTx/>
              <a:buNone/>
            </a:pPr>
            <a:r>
              <a:rPr lang="en-US" altLang="zh-CN" sz="1750" dirty="0">
                <a:solidFill>
                  <a:srgbClr val="0000FF"/>
                </a:solidFill>
                <a:latin typeface="方正正大黑简体" panose="02000000000000000000" pitchFamily="2" charset="-122"/>
                <a:ea typeface="方正正大黑简体" panose="02000000000000000000" pitchFamily="2" charset="-122"/>
              </a:rPr>
              <a:t>     S: 220 hamburger.edu </a:t>
            </a:r>
            <a:endParaRPr lang="en-US" altLang="zh-CN" sz="1750" dirty="0">
              <a:solidFill>
                <a:srgbClr val="0000FF"/>
              </a:solidFill>
              <a:latin typeface="方正正大黑简体" panose="02000000000000000000" pitchFamily="2" charset="-122"/>
              <a:ea typeface="方正正大黑简体" panose="02000000000000000000" pitchFamily="2" charset="-122"/>
            </a:endParaRPr>
          </a:p>
          <a:p>
            <a:pPr eaLnBrk="1" latinLnBrk="0" hangingPunct="1">
              <a:lnSpc>
                <a:spcPct val="110000"/>
              </a:lnSpc>
              <a:spcBef>
                <a:spcPct val="0"/>
              </a:spcBef>
              <a:buClrTx/>
              <a:buFontTx/>
              <a:buNone/>
            </a:pPr>
            <a:r>
              <a:rPr lang="en-US" altLang="zh-CN" sz="1750" dirty="0">
                <a:solidFill>
                  <a:srgbClr val="0000FF"/>
                </a:solidFill>
                <a:latin typeface="方正正大黑简体" panose="02000000000000000000" pitchFamily="2" charset="-122"/>
                <a:ea typeface="方正正大黑简体" panose="02000000000000000000" pitchFamily="2" charset="-122"/>
              </a:rPr>
              <a:t>     C: </a:t>
            </a:r>
            <a:r>
              <a:rPr lang="en-US" altLang="zh-CN" sz="1750" dirty="0">
                <a:solidFill>
                  <a:srgbClr val="FF0000"/>
                </a:solidFill>
                <a:latin typeface="方正正大黑简体" panose="02000000000000000000" pitchFamily="2" charset="-122"/>
                <a:ea typeface="方正正大黑简体" panose="02000000000000000000" pitchFamily="2" charset="-122"/>
              </a:rPr>
              <a:t>HELO</a:t>
            </a:r>
            <a:r>
              <a:rPr lang="en-US" altLang="zh-CN" sz="1750" dirty="0">
                <a:solidFill>
                  <a:srgbClr val="0000FF"/>
                </a:solidFill>
                <a:latin typeface="方正正大黑简体" panose="02000000000000000000" pitchFamily="2" charset="-122"/>
                <a:ea typeface="方正正大黑简体" panose="02000000000000000000" pitchFamily="2" charset="-122"/>
              </a:rPr>
              <a:t> crepes.fr </a:t>
            </a:r>
            <a:endParaRPr lang="en-US" altLang="zh-CN" sz="1750" dirty="0">
              <a:solidFill>
                <a:srgbClr val="0000FF"/>
              </a:solidFill>
              <a:latin typeface="方正正大黑简体" panose="02000000000000000000" pitchFamily="2" charset="-122"/>
              <a:ea typeface="方正正大黑简体" panose="02000000000000000000" pitchFamily="2" charset="-122"/>
            </a:endParaRPr>
          </a:p>
          <a:p>
            <a:pPr eaLnBrk="1" latinLnBrk="0" hangingPunct="1">
              <a:lnSpc>
                <a:spcPct val="110000"/>
              </a:lnSpc>
              <a:spcBef>
                <a:spcPct val="0"/>
              </a:spcBef>
              <a:buClrTx/>
              <a:buFontTx/>
              <a:buNone/>
            </a:pPr>
            <a:r>
              <a:rPr lang="en-US" altLang="zh-CN" sz="1750" dirty="0">
                <a:solidFill>
                  <a:srgbClr val="0000FF"/>
                </a:solidFill>
                <a:latin typeface="方正正大黑简体" panose="02000000000000000000" pitchFamily="2" charset="-122"/>
                <a:ea typeface="方正正大黑简体" panose="02000000000000000000" pitchFamily="2" charset="-122"/>
              </a:rPr>
              <a:t>     S: 250  Hello crepes.fr, pleased to meet you </a:t>
            </a:r>
            <a:endParaRPr lang="en-US" altLang="zh-CN" sz="1750" dirty="0">
              <a:solidFill>
                <a:srgbClr val="0000FF"/>
              </a:solidFill>
              <a:latin typeface="方正正大黑简体" panose="02000000000000000000" pitchFamily="2" charset="-122"/>
              <a:ea typeface="方正正大黑简体" panose="02000000000000000000" pitchFamily="2" charset="-122"/>
            </a:endParaRPr>
          </a:p>
          <a:p>
            <a:pPr eaLnBrk="1" latinLnBrk="0" hangingPunct="1">
              <a:lnSpc>
                <a:spcPct val="110000"/>
              </a:lnSpc>
              <a:spcBef>
                <a:spcPct val="0"/>
              </a:spcBef>
              <a:buClrTx/>
              <a:buFontTx/>
              <a:buNone/>
            </a:pPr>
            <a:r>
              <a:rPr lang="en-US" altLang="zh-CN" sz="1750" dirty="0">
                <a:solidFill>
                  <a:srgbClr val="0000FF"/>
                </a:solidFill>
                <a:latin typeface="方正正大黑简体" panose="02000000000000000000" pitchFamily="2" charset="-122"/>
                <a:ea typeface="方正正大黑简体" panose="02000000000000000000" pitchFamily="2" charset="-122"/>
              </a:rPr>
              <a:t>     C: </a:t>
            </a:r>
            <a:r>
              <a:rPr lang="en-US" altLang="zh-CN" sz="1750" dirty="0">
                <a:solidFill>
                  <a:srgbClr val="FF0000"/>
                </a:solidFill>
                <a:latin typeface="方正正大黑简体" panose="02000000000000000000" pitchFamily="2" charset="-122"/>
                <a:ea typeface="方正正大黑简体" panose="02000000000000000000" pitchFamily="2" charset="-122"/>
              </a:rPr>
              <a:t>MAIL FROM</a:t>
            </a:r>
            <a:r>
              <a:rPr lang="en-US" altLang="zh-CN" sz="1750" dirty="0">
                <a:solidFill>
                  <a:srgbClr val="0000FF"/>
                </a:solidFill>
                <a:latin typeface="方正正大黑简体" panose="02000000000000000000" pitchFamily="2" charset="-122"/>
                <a:ea typeface="方正正大黑简体" panose="02000000000000000000" pitchFamily="2" charset="-122"/>
              </a:rPr>
              <a:t>: &lt;alice@crepes.fr&gt; </a:t>
            </a:r>
            <a:endParaRPr lang="en-US" altLang="zh-CN" sz="1750" dirty="0">
              <a:solidFill>
                <a:srgbClr val="0000FF"/>
              </a:solidFill>
              <a:latin typeface="方正正大黑简体" panose="02000000000000000000" pitchFamily="2" charset="-122"/>
              <a:ea typeface="方正正大黑简体" panose="02000000000000000000" pitchFamily="2" charset="-122"/>
            </a:endParaRPr>
          </a:p>
          <a:p>
            <a:pPr eaLnBrk="1" latinLnBrk="0" hangingPunct="1">
              <a:lnSpc>
                <a:spcPct val="110000"/>
              </a:lnSpc>
              <a:spcBef>
                <a:spcPct val="0"/>
              </a:spcBef>
              <a:buClrTx/>
              <a:buFontTx/>
              <a:buNone/>
            </a:pPr>
            <a:r>
              <a:rPr lang="en-US" altLang="zh-CN" sz="1750" dirty="0">
                <a:solidFill>
                  <a:srgbClr val="0000FF"/>
                </a:solidFill>
                <a:latin typeface="方正正大黑简体" panose="02000000000000000000" pitchFamily="2" charset="-122"/>
                <a:ea typeface="方正正大黑简体" panose="02000000000000000000" pitchFamily="2" charset="-122"/>
              </a:rPr>
              <a:t>     S: 250 alice@crepes.fr... Sender ok </a:t>
            </a:r>
            <a:endParaRPr lang="en-US" altLang="zh-CN" sz="1750" dirty="0">
              <a:solidFill>
                <a:srgbClr val="0000FF"/>
              </a:solidFill>
              <a:latin typeface="方正正大黑简体" panose="02000000000000000000" pitchFamily="2" charset="-122"/>
              <a:ea typeface="方正正大黑简体" panose="02000000000000000000" pitchFamily="2" charset="-122"/>
            </a:endParaRPr>
          </a:p>
          <a:p>
            <a:pPr eaLnBrk="1" latinLnBrk="0" hangingPunct="1">
              <a:lnSpc>
                <a:spcPct val="110000"/>
              </a:lnSpc>
              <a:spcBef>
                <a:spcPct val="0"/>
              </a:spcBef>
              <a:buClrTx/>
              <a:buFontTx/>
              <a:buNone/>
            </a:pPr>
            <a:r>
              <a:rPr lang="en-US" altLang="zh-CN" sz="1750" dirty="0">
                <a:solidFill>
                  <a:srgbClr val="0000FF"/>
                </a:solidFill>
                <a:latin typeface="方正正大黑简体" panose="02000000000000000000" pitchFamily="2" charset="-122"/>
                <a:ea typeface="方正正大黑简体" panose="02000000000000000000" pitchFamily="2" charset="-122"/>
              </a:rPr>
              <a:t>     C: </a:t>
            </a:r>
            <a:r>
              <a:rPr lang="en-US" altLang="zh-CN" sz="1750" dirty="0">
                <a:solidFill>
                  <a:srgbClr val="FF0000"/>
                </a:solidFill>
                <a:latin typeface="方正正大黑简体" panose="02000000000000000000" pitchFamily="2" charset="-122"/>
                <a:ea typeface="方正正大黑简体" panose="02000000000000000000" pitchFamily="2" charset="-122"/>
              </a:rPr>
              <a:t>RCPT TO</a:t>
            </a:r>
            <a:r>
              <a:rPr lang="en-US" altLang="zh-CN" sz="1750" dirty="0">
                <a:solidFill>
                  <a:srgbClr val="0000FF"/>
                </a:solidFill>
                <a:latin typeface="方正正大黑简体" panose="02000000000000000000" pitchFamily="2" charset="-122"/>
                <a:ea typeface="方正正大黑简体" panose="02000000000000000000" pitchFamily="2" charset="-122"/>
              </a:rPr>
              <a:t>: &lt;bob@hamburger.edu&gt; </a:t>
            </a:r>
            <a:endParaRPr lang="en-US" altLang="zh-CN" sz="1750" dirty="0">
              <a:solidFill>
                <a:srgbClr val="0000FF"/>
              </a:solidFill>
              <a:latin typeface="方正正大黑简体" panose="02000000000000000000" pitchFamily="2" charset="-122"/>
              <a:ea typeface="方正正大黑简体" panose="02000000000000000000" pitchFamily="2" charset="-122"/>
            </a:endParaRPr>
          </a:p>
          <a:p>
            <a:pPr eaLnBrk="1" latinLnBrk="0" hangingPunct="1">
              <a:lnSpc>
                <a:spcPct val="110000"/>
              </a:lnSpc>
              <a:spcBef>
                <a:spcPct val="0"/>
              </a:spcBef>
              <a:buClrTx/>
              <a:buFontTx/>
              <a:buNone/>
            </a:pPr>
            <a:r>
              <a:rPr lang="en-US" altLang="zh-CN" sz="1750" dirty="0">
                <a:solidFill>
                  <a:srgbClr val="0000FF"/>
                </a:solidFill>
                <a:latin typeface="方正正大黑简体" panose="02000000000000000000" pitchFamily="2" charset="-122"/>
                <a:ea typeface="方正正大黑简体" panose="02000000000000000000" pitchFamily="2" charset="-122"/>
              </a:rPr>
              <a:t>     S: 250 bob@hamburger.edu ... Recipient ok </a:t>
            </a:r>
            <a:endParaRPr lang="en-US" altLang="zh-CN" sz="1750" dirty="0">
              <a:solidFill>
                <a:srgbClr val="0000FF"/>
              </a:solidFill>
              <a:latin typeface="方正正大黑简体" panose="02000000000000000000" pitchFamily="2" charset="-122"/>
              <a:ea typeface="方正正大黑简体" panose="02000000000000000000" pitchFamily="2" charset="-122"/>
            </a:endParaRPr>
          </a:p>
          <a:p>
            <a:pPr eaLnBrk="1" latinLnBrk="0" hangingPunct="1">
              <a:lnSpc>
                <a:spcPct val="110000"/>
              </a:lnSpc>
              <a:spcBef>
                <a:spcPct val="0"/>
              </a:spcBef>
              <a:buClrTx/>
              <a:buFontTx/>
              <a:buNone/>
            </a:pPr>
            <a:r>
              <a:rPr lang="en-US" altLang="zh-CN" sz="1750" dirty="0">
                <a:solidFill>
                  <a:srgbClr val="0000FF"/>
                </a:solidFill>
                <a:latin typeface="方正正大黑简体" panose="02000000000000000000" pitchFamily="2" charset="-122"/>
                <a:ea typeface="方正正大黑简体" panose="02000000000000000000" pitchFamily="2" charset="-122"/>
              </a:rPr>
              <a:t>     C: </a:t>
            </a:r>
            <a:r>
              <a:rPr lang="en-US" altLang="zh-CN" sz="1750" dirty="0">
                <a:solidFill>
                  <a:srgbClr val="FF0000"/>
                </a:solidFill>
                <a:latin typeface="方正正大黑简体" panose="02000000000000000000" pitchFamily="2" charset="-122"/>
                <a:ea typeface="方正正大黑简体" panose="02000000000000000000" pitchFamily="2" charset="-122"/>
              </a:rPr>
              <a:t>DATA</a:t>
            </a:r>
            <a:r>
              <a:rPr lang="en-US" altLang="zh-CN" sz="1750" dirty="0">
                <a:solidFill>
                  <a:srgbClr val="0000FF"/>
                </a:solidFill>
                <a:latin typeface="方正正大黑简体" panose="02000000000000000000" pitchFamily="2" charset="-122"/>
                <a:ea typeface="方正正大黑简体" panose="02000000000000000000" pitchFamily="2" charset="-122"/>
              </a:rPr>
              <a:t> </a:t>
            </a:r>
            <a:endParaRPr lang="en-US" altLang="zh-CN" sz="1750" dirty="0">
              <a:solidFill>
                <a:srgbClr val="0000FF"/>
              </a:solidFill>
              <a:latin typeface="方正正大黑简体" panose="02000000000000000000" pitchFamily="2" charset="-122"/>
              <a:ea typeface="方正正大黑简体" panose="02000000000000000000" pitchFamily="2" charset="-122"/>
            </a:endParaRPr>
          </a:p>
          <a:p>
            <a:pPr eaLnBrk="1" latinLnBrk="0" hangingPunct="1">
              <a:lnSpc>
                <a:spcPct val="110000"/>
              </a:lnSpc>
              <a:spcBef>
                <a:spcPct val="0"/>
              </a:spcBef>
              <a:buClrTx/>
              <a:buFontTx/>
              <a:buNone/>
            </a:pPr>
            <a:r>
              <a:rPr lang="en-US" altLang="zh-CN" sz="1750" dirty="0">
                <a:solidFill>
                  <a:srgbClr val="0000FF"/>
                </a:solidFill>
                <a:latin typeface="方正正大黑简体" panose="02000000000000000000" pitchFamily="2" charset="-122"/>
                <a:ea typeface="方正正大黑简体" panose="02000000000000000000" pitchFamily="2" charset="-122"/>
              </a:rPr>
              <a:t>     S: 354 Enter mail, end with "." on a line by itself </a:t>
            </a:r>
            <a:endParaRPr lang="en-US" altLang="zh-CN" sz="1750" dirty="0">
              <a:solidFill>
                <a:srgbClr val="0000FF"/>
              </a:solidFill>
              <a:latin typeface="方正正大黑简体" panose="02000000000000000000" pitchFamily="2" charset="-122"/>
              <a:ea typeface="方正正大黑简体" panose="02000000000000000000" pitchFamily="2" charset="-122"/>
            </a:endParaRPr>
          </a:p>
          <a:p>
            <a:pPr eaLnBrk="1" latinLnBrk="0" hangingPunct="1">
              <a:lnSpc>
                <a:spcPct val="110000"/>
              </a:lnSpc>
              <a:spcBef>
                <a:spcPct val="0"/>
              </a:spcBef>
              <a:buClrTx/>
              <a:buFontTx/>
              <a:buNone/>
            </a:pPr>
            <a:r>
              <a:rPr lang="en-US" altLang="zh-CN" sz="1750" dirty="0">
                <a:solidFill>
                  <a:srgbClr val="0000FF"/>
                </a:solidFill>
                <a:latin typeface="方正正大黑简体" panose="02000000000000000000" pitchFamily="2" charset="-122"/>
                <a:ea typeface="方正正大黑简体" panose="02000000000000000000" pitchFamily="2" charset="-122"/>
              </a:rPr>
              <a:t>     C: Do you like ketchup? </a:t>
            </a:r>
            <a:endParaRPr lang="en-US" altLang="zh-CN" sz="1750" dirty="0">
              <a:solidFill>
                <a:srgbClr val="0000FF"/>
              </a:solidFill>
              <a:latin typeface="方正正大黑简体" panose="02000000000000000000" pitchFamily="2" charset="-122"/>
              <a:ea typeface="方正正大黑简体" panose="02000000000000000000" pitchFamily="2" charset="-122"/>
            </a:endParaRPr>
          </a:p>
          <a:p>
            <a:pPr eaLnBrk="1" latinLnBrk="0" hangingPunct="1">
              <a:lnSpc>
                <a:spcPct val="110000"/>
              </a:lnSpc>
              <a:spcBef>
                <a:spcPct val="0"/>
              </a:spcBef>
              <a:buClrTx/>
              <a:buFontTx/>
              <a:buNone/>
            </a:pPr>
            <a:r>
              <a:rPr lang="en-US" altLang="zh-CN" sz="1750" dirty="0">
                <a:solidFill>
                  <a:srgbClr val="0000FF"/>
                </a:solidFill>
                <a:latin typeface="方正正大黑简体" panose="02000000000000000000" pitchFamily="2" charset="-122"/>
                <a:ea typeface="方正正大黑简体" panose="02000000000000000000" pitchFamily="2" charset="-122"/>
              </a:rPr>
              <a:t>     C: How about pickles? </a:t>
            </a:r>
            <a:endParaRPr lang="en-US" altLang="zh-CN" sz="1750" dirty="0">
              <a:solidFill>
                <a:srgbClr val="0000FF"/>
              </a:solidFill>
              <a:latin typeface="方正正大黑简体" panose="02000000000000000000" pitchFamily="2" charset="-122"/>
              <a:ea typeface="方正正大黑简体" panose="02000000000000000000" pitchFamily="2" charset="-122"/>
            </a:endParaRPr>
          </a:p>
          <a:p>
            <a:pPr eaLnBrk="1" latinLnBrk="0" hangingPunct="1">
              <a:lnSpc>
                <a:spcPct val="110000"/>
              </a:lnSpc>
              <a:spcBef>
                <a:spcPct val="0"/>
              </a:spcBef>
              <a:buClrTx/>
              <a:buFontTx/>
              <a:buNone/>
            </a:pPr>
            <a:r>
              <a:rPr lang="en-US" altLang="zh-CN" sz="1750" dirty="0">
                <a:solidFill>
                  <a:srgbClr val="0000FF"/>
                </a:solidFill>
                <a:latin typeface="方正正大黑简体" panose="02000000000000000000" pitchFamily="2" charset="-122"/>
                <a:ea typeface="方正正大黑简体" panose="02000000000000000000" pitchFamily="2" charset="-122"/>
              </a:rPr>
              <a:t>     C: . </a:t>
            </a:r>
            <a:endParaRPr lang="en-US" altLang="zh-CN" sz="1750" dirty="0">
              <a:solidFill>
                <a:srgbClr val="0000FF"/>
              </a:solidFill>
              <a:latin typeface="方正正大黑简体" panose="02000000000000000000" pitchFamily="2" charset="-122"/>
              <a:ea typeface="方正正大黑简体" panose="02000000000000000000" pitchFamily="2" charset="-122"/>
            </a:endParaRPr>
          </a:p>
          <a:p>
            <a:pPr eaLnBrk="1" latinLnBrk="0" hangingPunct="1">
              <a:lnSpc>
                <a:spcPct val="110000"/>
              </a:lnSpc>
              <a:spcBef>
                <a:spcPct val="0"/>
              </a:spcBef>
              <a:buClrTx/>
              <a:buFontTx/>
              <a:buNone/>
            </a:pPr>
            <a:r>
              <a:rPr lang="en-US" altLang="zh-CN" sz="1750" dirty="0">
                <a:solidFill>
                  <a:srgbClr val="0000FF"/>
                </a:solidFill>
                <a:latin typeface="方正正大黑简体" panose="02000000000000000000" pitchFamily="2" charset="-122"/>
                <a:ea typeface="方正正大黑简体" panose="02000000000000000000" pitchFamily="2" charset="-122"/>
              </a:rPr>
              <a:t>     S: 250 Message accepted for delivery </a:t>
            </a:r>
            <a:endParaRPr lang="en-US" altLang="zh-CN" sz="1750" dirty="0">
              <a:solidFill>
                <a:srgbClr val="0000FF"/>
              </a:solidFill>
              <a:latin typeface="方正正大黑简体" panose="02000000000000000000" pitchFamily="2" charset="-122"/>
              <a:ea typeface="方正正大黑简体" panose="02000000000000000000" pitchFamily="2" charset="-122"/>
            </a:endParaRPr>
          </a:p>
          <a:p>
            <a:pPr eaLnBrk="1" latinLnBrk="0" hangingPunct="1">
              <a:lnSpc>
                <a:spcPct val="110000"/>
              </a:lnSpc>
              <a:spcBef>
                <a:spcPct val="0"/>
              </a:spcBef>
              <a:buClrTx/>
              <a:buFontTx/>
              <a:buNone/>
            </a:pPr>
            <a:r>
              <a:rPr lang="en-US" altLang="zh-CN" sz="1750" dirty="0">
                <a:solidFill>
                  <a:srgbClr val="0000FF"/>
                </a:solidFill>
                <a:latin typeface="方正正大黑简体" panose="02000000000000000000" pitchFamily="2" charset="-122"/>
                <a:ea typeface="方正正大黑简体" panose="02000000000000000000" pitchFamily="2" charset="-122"/>
              </a:rPr>
              <a:t>     C: </a:t>
            </a:r>
            <a:r>
              <a:rPr lang="en-US" altLang="zh-CN" sz="1750" dirty="0">
                <a:solidFill>
                  <a:srgbClr val="FF0000"/>
                </a:solidFill>
                <a:latin typeface="方正正大黑简体" panose="02000000000000000000" pitchFamily="2" charset="-122"/>
                <a:ea typeface="方正正大黑简体" panose="02000000000000000000" pitchFamily="2" charset="-122"/>
              </a:rPr>
              <a:t>QUIT</a:t>
            </a:r>
            <a:r>
              <a:rPr lang="en-US" altLang="zh-CN" sz="1750" dirty="0">
                <a:solidFill>
                  <a:srgbClr val="0000FF"/>
                </a:solidFill>
                <a:latin typeface="方正正大黑简体" panose="02000000000000000000" pitchFamily="2" charset="-122"/>
                <a:ea typeface="方正正大黑简体" panose="02000000000000000000" pitchFamily="2" charset="-122"/>
              </a:rPr>
              <a:t> </a:t>
            </a:r>
            <a:endParaRPr lang="en-US" altLang="zh-CN" sz="1750" dirty="0">
              <a:solidFill>
                <a:srgbClr val="0000FF"/>
              </a:solidFill>
              <a:latin typeface="方正正大黑简体" panose="02000000000000000000" pitchFamily="2" charset="-122"/>
              <a:ea typeface="方正正大黑简体" panose="02000000000000000000" pitchFamily="2" charset="-122"/>
            </a:endParaRPr>
          </a:p>
          <a:p>
            <a:pPr eaLnBrk="1" latinLnBrk="0" hangingPunct="1">
              <a:lnSpc>
                <a:spcPct val="110000"/>
              </a:lnSpc>
              <a:spcBef>
                <a:spcPct val="0"/>
              </a:spcBef>
              <a:buClrTx/>
              <a:buFontTx/>
              <a:buNone/>
            </a:pPr>
            <a:r>
              <a:rPr lang="en-US" altLang="zh-CN" sz="1750" dirty="0">
                <a:solidFill>
                  <a:srgbClr val="0000FF"/>
                </a:solidFill>
                <a:latin typeface="方正正大黑简体" panose="02000000000000000000" pitchFamily="2" charset="-122"/>
                <a:ea typeface="方正正大黑简体" panose="02000000000000000000" pitchFamily="2" charset="-122"/>
              </a:rPr>
              <a:t>     S: 221 hamburger.edu closing connection</a:t>
            </a:r>
            <a:endParaRPr lang="en-US" altLang="zh-CN" sz="1750" dirty="0">
              <a:solidFill>
                <a:srgbClr val="0000FF"/>
              </a:solidFill>
              <a:latin typeface="方正正大黑简体" panose="02000000000000000000" pitchFamily="2" charset="-122"/>
              <a:ea typeface="方正正大黑简体" panose="02000000000000000000" pitchFamily="2" charset="-122"/>
            </a:endParaRPr>
          </a:p>
        </p:txBody>
      </p:sp>
      <p:sp>
        <p:nvSpPr>
          <p:cNvPr id="20" name="Text Box 15"/>
          <p:cNvSpPr txBox="1">
            <a:spLocks noChangeArrowheads="1"/>
          </p:cNvSpPr>
          <p:nvPr/>
        </p:nvSpPr>
        <p:spPr bwMode="auto">
          <a:xfrm>
            <a:off x="8266020" y="2177631"/>
            <a:ext cx="3019936" cy="2611921"/>
          </a:xfrm>
          <a:prstGeom prst="roundRect">
            <a:avLst/>
          </a:prstGeom>
        </p:spPr>
        <p:style>
          <a:lnRef idx="3">
            <a:schemeClr val="lt1"/>
          </a:lnRef>
          <a:fillRef idx="1">
            <a:schemeClr val="accent1"/>
          </a:fillRef>
          <a:effectRef idx="1">
            <a:schemeClr val="accent1"/>
          </a:effectRef>
          <a:fontRef idx="minor">
            <a:schemeClr val="lt1"/>
          </a:fontRef>
        </p:style>
        <p:txBody>
          <a:bodyPr wrap="square" anchor="ctr">
            <a:spAutoFit/>
          </a:bodyPr>
          <a:lstStyle>
            <a:lvl1pPr eaLnBrk="0" hangingPunct="0">
              <a:defRPr>
                <a:solidFill>
                  <a:schemeClr val="tx1"/>
                </a:solidFill>
                <a:latin typeface="Arial" panose="020B0604020202020204" pitchFamily="34" charset="0"/>
                <a:ea typeface="黑体" panose="02010609060101010101" charset="-122"/>
              </a:defRPr>
            </a:lvl1pPr>
            <a:lvl2pPr marL="742950" indent="-285750" eaLnBrk="0" hangingPunct="0">
              <a:defRPr>
                <a:solidFill>
                  <a:schemeClr val="tx1"/>
                </a:solidFill>
                <a:latin typeface="Arial" panose="020B0604020202020204" pitchFamily="34" charset="0"/>
                <a:ea typeface="黑体" panose="02010609060101010101" charset="-122"/>
              </a:defRPr>
            </a:lvl2pPr>
            <a:lvl3pPr marL="1143000" indent="-228600" eaLnBrk="0" hangingPunct="0">
              <a:defRPr>
                <a:solidFill>
                  <a:schemeClr val="tx1"/>
                </a:solidFill>
                <a:latin typeface="Arial" panose="020B0604020202020204" pitchFamily="34" charset="0"/>
                <a:ea typeface="黑体" panose="02010609060101010101" charset="-122"/>
              </a:defRPr>
            </a:lvl3pPr>
            <a:lvl4pPr marL="1600200" indent="-228600" eaLnBrk="0" hangingPunct="0">
              <a:defRPr>
                <a:solidFill>
                  <a:schemeClr val="tx1"/>
                </a:solidFill>
                <a:latin typeface="Arial" panose="020B0604020202020204" pitchFamily="34" charset="0"/>
                <a:ea typeface="黑体" panose="02010609060101010101" charset="-122"/>
              </a:defRPr>
            </a:lvl4pPr>
            <a:lvl5pPr marL="2057400" indent="-228600" eaLnBrk="0" hangingPunct="0">
              <a:defRPr>
                <a:solidFill>
                  <a:schemeClr val="tx1"/>
                </a:solidFill>
                <a:latin typeface="Arial" panose="020B0604020202020204" pitchFamily="34" charset="0"/>
                <a:ea typeface="黑体" panose="02010609060101010101"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charset="-122"/>
              </a:defRPr>
            </a:lvl9pPr>
          </a:lstStyle>
          <a:p>
            <a:pPr eaLnBrk="1" hangingPunct="1">
              <a:lnSpc>
                <a:spcPct val="150000"/>
              </a:lnSpc>
            </a:pPr>
            <a:r>
              <a:rPr lang="zh-CN" altLang="en-US" sz="2000" spc="-150" dirty="0">
                <a:solidFill>
                  <a:schemeClr val="bg1"/>
                </a:solidFill>
                <a:latin typeface="方正正大黑简体" panose="02000000000000000000" pitchFamily="2" charset="-122"/>
                <a:ea typeface="方正正大黑简体" panose="02000000000000000000" pitchFamily="2" charset="-122"/>
              </a:rPr>
              <a:t>客户机：</a:t>
            </a:r>
            <a:endParaRPr lang="en-US" altLang="zh-CN" sz="2000" spc="-150" dirty="0">
              <a:solidFill>
                <a:schemeClr val="bg1"/>
              </a:solidFill>
              <a:latin typeface="方正正大黑简体" panose="02000000000000000000" pitchFamily="2" charset="-122"/>
              <a:ea typeface="方正正大黑简体" panose="02000000000000000000" pitchFamily="2" charset="-122"/>
            </a:endParaRPr>
          </a:p>
          <a:p>
            <a:pPr eaLnBrk="1" hangingPunct="1">
              <a:lnSpc>
                <a:spcPct val="150000"/>
              </a:lnSpc>
            </a:pPr>
            <a:r>
              <a:rPr lang="en-US" altLang="zh-CN" sz="2000" spc="-150" dirty="0">
                <a:solidFill>
                  <a:schemeClr val="bg1"/>
                </a:solidFill>
                <a:latin typeface="方正正大黑简体" panose="02000000000000000000" pitchFamily="2" charset="-122"/>
                <a:ea typeface="方正正大黑简体" panose="02000000000000000000" pitchFamily="2" charset="-122"/>
              </a:rPr>
              <a:t>crepes.fr</a:t>
            </a:r>
            <a:endParaRPr lang="en-US" altLang="zh-CN" sz="2000" spc="-150" dirty="0">
              <a:solidFill>
                <a:schemeClr val="bg1"/>
              </a:solidFill>
              <a:latin typeface="方正正大黑简体" panose="02000000000000000000" pitchFamily="2" charset="-122"/>
              <a:ea typeface="方正正大黑简体" panose="02000000000000000000" pitchFamily="2" charset="-122"/>
            </a:endParaRPr>
          </a:p>
          <a:p>
            <a:pPr eaLnBrk="1" hangingPunct="1">
              <a:lnSpc>
                <a:spcPct val="150000"/>
              </a:lnSpc>
            </a:pPr>
            <a:r>
              <a:rPr lang="zh-CN" altLang="en-US" sz="2000" spc="-150" dirty="0">
                <a:solidFill>
                  <a:schemeClr val="bg1"/>
                </a:solidFill>
                <a:latin typeface="方正正大黑简体" panose="02000000000000000000" pitchFamily="2" charset="-122"/>
                <a:ea typeface="方正正大黑简体" panose="02000000000000000000" pitchFamily="2" charset="-122"/>
              </a:rPr>
              <a:t>服务器：</a:t>
            </a:r>
            <a:r>
              <a:rPr lang="en-US" altLang="zh-CN" sz="2000" spc="-150" dirty="0">
                <a:solidFill>
                  <a:schemeClr val="bg1"/>
                </a:solidFill>
                <a:latin typeface="方正正大黑简体" panose="02000000000000000000" pitchFamily="2" charset="-122"/>
                <a:ea typeface="方正正大黑简体" panose="02000000000000000000" pitchFamily="2" charset="-122"/>
              </a:rPr>
              <a:t>hamburger.edu</a:t>
            </a:r>
            <a:endParaRPr lang="en-US" altLang="zh-CN" sz="2000" spc="-150" dirty="0">
              <a:solidFill>
                <a:schemeClr val="bg1"/>
              </a:solidFill>
              <a:latin typeface="方正正大黑简体" panose="02000000000000000000" pitchFamily="2" charset="-122"/>
              <a:ea typeface="方正正大黑简体" panose="02000000000000000000" pitchFamily="2" charset="-122"/>
            </a:endParaRPr>
          </a:p>
          <a:p>
            <a:pPr eaLnBrk="1" hangingPunct="1">
              <a:lnSpc>
                <a:spcPct val="150000"/>
              </a:lnSpc>
            </a:pPr>
            <a:r>
              <a:rPr lang="en-US" altLang="zh-CN" sz="2000" spc="-150" dirty="0">
                <a:solidFill>
                  <a:schemeClr val="bg1"/>
                </a:solidFill>
                <a:latin typeface="方正正大黑简体" panose="02000000000000000000" pitchFamily="2" charset="-122"/>
                <a:ea typeface="方正正大黑简体" panose="02000000000000000000" pitchFamily="2" charset="-122"/>
              </a:rPr>
              <a:t>telnet </a:t>
            </a:r>
            <a:r>
              <a:rPr lang="zh-CN" altLang="en-US" sz="2000" spc="-150" dirty="0">
                <a:solidFill>
                  <a:schemeClr val="bg1"/>
                </a:solidFill>
                <a:latin typeface="方正正大黑简体" panose="02000000000000000000" pitchFamily="2" charset="-122"/>
                <a:ea typeface="方正正大黑简体" panose="02000000000000000000" pitchFamily="2" charset="-122"/>
              </a:rPr>
              <a:t>服务器地址 </a:t>
            </a:r>
            <a:r>
              <a:rPr lang="en-US" altLang="zh-CN" sz="2000" spc="-150" dirty="0">
                <a:solidFill>
                  <a:schemeClr val="bg1"/>
                </a:solidFill>
                <a:latin typeface="方正正大黑简体" panose="02000000000000000000" pitchFamily="2" charset="-122"/>
                <a:ea typeface="方正正大黑简体" panose="02000000000000000000" pitchFamily="2" charset="-122"/>
              </a:rPr>
              <a:t>25</a:t>
            </a:r>
            <a:endParaRPr lang="en-US" altLang="zh-CN" sz="2000" spc="-150" dirty="0">
              <a:solidFill>
                <a:schemeClr val="bg1"/>
              </a:solidFill>
              <a:latin typeface="方正正大黑简体" panose="02000000000000000000" pitchFamily="2" charset="-122"/>
              <a:ea typeface="方正正大黑简体" panose="02000000000000000000" pitchFamily="2" charset="-122"/>
            </a:endParaRPr>
          </a:p>
        </p:txBody>
      </p:sp>
      <p:sp>
        <p:nvSpPr>
          <p:cNvPr id="22" name="Oval 6"/>
          <p:cNvSpPr>
            <a:spLocks noChangeArrowheads="1"/>
          </p:cNvSpPr>
          <p:nvPr/>
        </p:nvSpPr>
        <p:spPr bwMode="auto">
          <a:xfrm>
            <a:off x="1573968" y="2265996"/>
            <a:ext cx="5184775" cy="504825"/>
          </a:xfrm>
          <a:prstGeom prst="ellipse">
            <a:avLst/>
          </a:prstGeom>
          <a:noFill/>
          <a:ln w="28575">
            <a:solidFill>
              <a:srgbClr val="FF0000"/>
            </a:solidFill>
            <a:round/>
          </a:ln>
          <a:effectLst>
            <a:prstShdw prst="shdw13" dist="53882" dir="13500000">
              <a:schemeClr val="bg2">
                <a:alpha val="50000"/>
              </a:schemeClr>
            </a:prstShdw>
          </a:effectLst>
          <a:extLst>
            <a:ext uri="{909E8E84-426E-40DD-AFC4-6F175D3DCCD1}">
              <a14:hiddenFill xmlns:a14="http://schemas.microsoft.com/office/drawing/2010/main">
                <a:solidFill>
                  <a:srgbClr val="FFFFFF"/>
                </a:solidFill>
              </a14:hiddenFill>
            </a:ext>
          </a:extLst>
        </p:spPr>
        <p:txBody>
          <a:bodyPr wrap="none" anchor="ctr"/>
          <a:lstStyle>
            <a:lvl1pPr latinLnBrk="1">
              <a:spcBef>
                <a:spcPct val="20000"/>
              </a:spcBef>
              <a:buClr>
                <a:srgbClr val="000099"/>
              </a:buClr>
              <a:buFont typeface="Arial" panose="020B0604020202020204" pitchFamily="34" charset="0"/>
              <a:buChar char="Ø"/>
              <a:defRPr sz="3200">
                <a:solidFill>
                  <a:srgbClr val="333399"/>
                </a:solidFill>
                <a:latin typeface="黑体" panose="02010609060101010101" charset="-122"/>
                <a:ea typeface="黑体" panose="02010609060101010101" charset="-122"/>
                <a:sym typeface="Tahoma" panose="020B0604030504040204" pitchFamily="34" charset="0"/>
              </a:defRPr>
            </a:lvl1pPr>
            <a:lvl2pPr marL="742950" indent="-285750" latinLnBrk="1">
              <a:spcBef>
                <a:spcPct val="20000"/>
              </a:spcBef>
              <a:buClr>
                <a:srgbClr val="6699FF"/>
              </a:buClr>
              <a:buFont typeface="Wingdings" panose="05000000000000000000" pitchFamily="2" charset="2"/>
              <a:buChar char="Ø"/>
              <a:defRPr sz="2800">
                <a:solidFill>
                  <a:srgbClr val="333399"/>
                </a:solidFill>
                <a:latin typeface="黑体" panose="02010609060101010101" charset="-122"/>
                <a:ea typeface="黑体" panose="02010609060101010101" charset="-122"/>
                <a:sym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Ø"/>
              <a:defRPr sz="2400">
                <a:solidFill>
                  <a:srgbClr val="333399"/>
                </a:solidFill>
                <a:latin typeface="黑体" panose="02010609060101010101" charset="-122"/>
                <a:ea typeface="黑体" panose="02010609060101010101" charset="-122"/>
                <a:sym typeface="Tahoma" panose="020B0604030504040204" pitchFamily="34" charset="0"/>
              </a:defRPr>
            </a:lvl3pPr>
            <a:lvl4pPr marL="1600200" indent="-228600" latinLnBrk="1">
              <a:spcBef>
                <a:spcPct val="20000"/>
              </a:spcBef>
              <a:buClr>
                <a:srgbClr val="000099"/>
              </a:buClr>
              <a:buSzPct val="70000"/>
              <a:buFont typeface="Arial" panose="020B0604020202020204" pitchFamily="34" charset="0"/>
              <a:buChar char="u"/>
              <a:defRPr sz="2000">
                <a:solidFill>
                  <a:srgbClr val="333399"/>
                </a:solidFill>
                <a:latin typeface="黑体" panose="02010609060101010101" charset="-122"/>
                <a:ea typeface="黑体" panose="02010609060101010101" charset="-122"/>
                <a:sym typeface="Tahoma" panose="020B0604030504040204" pitchFamily="34" charset="0"/>
              </a:defRPr>
            </a:lvl4pPr>
            <a:lvl5pPr marL="2057400" indent="-228600" latinLnBrk="1">
              <a:spcBef>
                <a:spcPct val="20000"/>
              </a:spcBef>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5pPr>
            <a:lvl6pPr marL="25146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6pPr>
            <a:lvl7pPr marL="29718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7pPr>
            <a:lvl8pPr marL="34290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8pPr>
            <a:lvl9pPr marL="38862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9pPr>
          </a:lstStyle>
          <a:p>
            <a:pPr eaLnBrk="1" latinLnBrk="0" hangingPunct="1">
              <a:spcBef>
                <a:spcPct val="0"/>
              </a:spcBef>
              <a:buClrTx/>
              <a:buFontTx/>
              <a:buNone/>
            </a:pPr>
            <a:endParaRPr lang="zh-CN" altLang="en-US" sz="1800" dirty="0">
              <a:solidFill>
                <a:schemeClr val="tx1"/>
              </a:solidFill>
              <a:latin typeface="Arial" panose="020B0604020202020204" pitchFamily="34" charset="0"/>
              <a:ea typeface="宋体" panose="02010600030101010101"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slide(fromBottom)">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18" grpId="0" animBg="1"/>
      <p:bldP spid="20" grpId="0" animBg="1" autoUpdateAnimBg="0"/>
      <p:bldP spid="2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5172668" y="653569"/>
            <a:ext cx="1846659" cy="553998"/>
          </a:xfrm>
          <a:prstGeom prst="rect">
            <a:avLst/>
          </a:prstGeom>
          <a:noFill/>
        </p:spPr>
        <p:txBody>
          <a:bodyPr wrap="none" lIns="0" tIns="0" rIns="0" bIns="0" rtlCol="0">
            <a:spAutoFit/>
          </a:bodyPr>
          <a:lstStyle/>
          <a:p>
            <a:pPr algn="ct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其他命令</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99" name="文本框 98"/>
          <p:cNvSpPr txBox="1"/>
          <p:nvPr/>
        </p:nvSpPr>
        <p:spPr>
          <a:xfrm>
            <a:off x="1491464" y="1516209"/>
            <a:ext cx="8997242" cy="523220"/>
          </a:xfrm>
          <a:prstGeom prst="rect">
            <a:avLst/>
          </a:prstGeom>
          <a:noFill/>
        </p:spPr>
        <p:txBody>
          <a:bodyPr wrap="square">
            <a:spAutoFit/>
          </a:bodyPr>
          <a:lstStyle/>
          <a:p>
            <a:pPr marL="457200" indent="-457200">
              <a:buSzPct val="150000"/>
              <a:buBlip>
                <a:blip r:embed="rId2"/>
              </a:buBlip>
            </a:pPr>
            <a:r>
              <a:rPr lang="en-US" altLang="zh-CN" sz="2800" dirty="0">
                <a:solidFill>
                  <a:srgbClr val="FF0000"/>
                </a:solidFill>
                <a:latin typeface="方正正大黑简体" panose="02000000000000000000" pitchFamily="2" charset="-122"/>
                <a:ea typeface="方正正大黑简体" panose="02000000000000000000" pitchFamily="2" charset="-122"/>
              </a:rPr>
              <a:t>VRFY</a:t>
            </a:r>
            <a:endParaRPr lang="en-US" altLang="zh-CN" sz="2800" dirty="0">
              <a:solidFill>
                <a:srgbClr val="FF0000"/>
              </a:solidFill>
              <a:latin typeface="方正正大黑简体" panose="02000000000000000000" pitchFamily="2" charset="-122"/>
              <a:ea typeface="方正正大黑简体" panose="02000000000000000000" pitchFamily="2" charset="-122"/>
            </a:endParaRPr>
          </a:p>
        </p:txBody>
      </p:sp>
      <p:sp>
        <p:nvSpPr>
          <p:cNvPr id="17" name="PA-矩形 4"/>
          <p:cNvSpPr>
            <a:spLocks noChangeArrowheads="1"/>
          </p:cNvSpPr>
          <p:nvPr>
            <p:custDataLst>
              <p:tags r:id="rId3"/>
            </p:custDataLst>
          </p:nvPr>
        </p:nvSpPr>
        <p:spPr bwMode="auto">
          <a:xfrm>
            <a:off x="1452254" y="2073142"/>
            <a:ext cx="9318505" cy="398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20000"/>
              </a:lnSpc>
              <a:spcAft>
                <a:spcPts val="600"/>
              </a:spcAft>
              <a:buClr>
                <a:srgbClr val="15449F"/>
              </a:buClr>
              <a:buFont typeface="Wingdings" panose="05000000000000000000" pitchFamily="2" charset="2"/>
              <a:buChar char="l"/>
              <a:defRPr/>
            </a:pP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VRFY</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命令：用来验证用户的存在</a:t>
            </a:r>
            <a:endPar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914400" lvl="2" indent="-342900">
              <a:lnSpc>
                <a:spcPct val="12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格式：</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VRFY </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要测试的用户名</a:t>
            </a:r>
            <a:endPar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914400" lvl="2" indent="-342900">
              <a:lnSpc>
                <a:spcPct val="12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如果用户存在，将返回 </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250 </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和用户全名。用户不存在，将返回</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550</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错误。</a:t>
            </a:r>
            <a:endPar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914400" lvl="2" indent="-342900">
              <a:lnSpc>
                <a:spcPct val="120000"/>
              </a:lnSpc>
              <a:spcAft>
                <a:spcPts val="600"/>
              </a:spcAft>
              <a:buClr>
                <a:srgbClr val="15449F"/>
              </a:buClr>
              <a:buFont typeface="Wingdings" panose="05000000000000000000" pitchFamily="2" charset="2"/>
              <a:buChar char="l"/>
              <a:defRPr/>
            </a:pP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C: </a:t>
            </a:r>
            <a:r>
              <a:rPr lang="en-US" altLang="zh-CN" sz="2400" dirty="0">
                <a:solidFill>
                  <a:srgbClr val="FF0000"/>
                </a:solidFill>
                <a:latin typeface="方正正大黑简体" panose="02000000000000000000" pitchFamily="2" charset="-122"/>
                <a:ea typeface="方正正大黑简体" panose="02000000000000000000" pitchFamily="2" charset="-122"/>
              </a:rPr>
              <a:t>VRFY </a:t>
            </a:r>
            <a:r>
              <a:rPr lang="en-US" altLang="zh-CN" sz="2400" dirty="0" err="1">
                <a:solidFill>
                  <a:srgbClr val="FF0000"/>
                </a:solidFill>
                <a:latin typeface="方正正大黑简体" panose="02000000000000000000" pitchFamily="2" charset="-122"/>
                <a:ea typeface="方正正大黑简体" panose="02000000000000000000" pitchFamily="2" charset="-122"/>
              </a:rPr>
              <a:t>Postel</a:t>
            </a:r>
            <a:r>
              <a:rPr lang="en-US" altLang="zh-CN" sz="2400" dirty="0">
                <a:solidFill>
                  <a:srgbClr val="FF0000"/>
                </a:solidFill>
                <a:latin typeface="方正正大黑简体" panose="02000000000000000000" pitchFamily="2" charset="-122"/>
                <a:ea typeface="方正正大黑简体" panose="02000000000000000000" pitchFamily="2" charset="-122"/>
              </a:rPr>
              <a:t> </a:t>
            </a:r>
            <a:endParaRPr lang="en-US" altLang="zh-CN" sz="2400" dirty="0">
              <a:solidFill>
                <a:srgbClr val="FF0000"/>
              </a:solidFill>
              <a:latin typeface="方正正大黑简体" panose="02000000000000000000" pitchFamily="2" charset="-122"/>
              <a:ea typeface="方正正大黑简体" panose="02000000000000000000" pitchFamily="2" charset="-122"/>
            </a:endParaRPr>
          </a:p>
          <a:p>
            <a:pPr marL="914400" lvl="2" indent="-342900">
              <a:lnSpc>
                <a:spcPct val="120000"/>
              </a:lnSpc>
              <a:spcAft>
                <a:spcPts val="600"/>
              </a:spcAft>
              <a:buClr>
                <a:srgbClr val="15449F"/>
              </a:buClr>
              <a:buFont typeface="Wingdings" panose="05000000000000000000" pitchFamily="2" charset="2"/>
              <a:buChar char="l"/>
              <a:defRPr/>
            </a:pP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S: 250 Jon </a:t>
            </a:r>
            <a:r>
              <a:rPr lang="en-US" altLang="zh-CN" sz="2400" dirty="0" err="1">
                <a:solidFill>
                  <a:schemeClr val="tx1">
                    <a:lumMod val="85000"/>
                    <a:lumOff val="15000"/>
                  </a:schemeClr>
                </a:solidFill>
                <a:latin typeface="方正正大黑简体" panose="02000000000000000000" pitchFamily="2" charset="-122"/>
                <a:ea typeface="方正正大黑简体" panose="02000000000000000000" pitchFamily="2" charset="-122"/>
              </a:rPr>
              <a:t>Postel</a:t>
            </a:r>
            <a:endPar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914400" lvl="2" indent="-342900">
              <a:lnSpc>
                <a:spcPct val="120000"/>
              </a:lnSpc>
              <a:spcAft>
                <a:spcPts val="600"/>
              </a:spcAft>
              <a:buClr>
                <a:srgbClr val="15449F"/>
              </a:buClr>
              <a:buFont typeface="Wingdings" panose="05000000000000000000" pitchFamily="2" charset="2"/>
              <a:buChar char="l"/>
              <a:defRPr/>
            </a:pP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C: </a:t>
            </a:r>
            <a:r>
              <a:rPr lang="en-US" altLang="zh-CN" sz="2400" dirty="0">
                <a:solidFill>
                  <a:srgbClr val="FF0000"/>
                </a:solidFill>
                <a:latin typeface="方正正大黑简体" panose="02000000000000000000" pitchFamily="2" charset="-122"/>
                <a:ea typeface="方正正大黑简体" panose="02000000000000000000" pitchFamily="2" charset="-122"/>
              </a:rPr>
              <a:t>VRFY Jones </a:t>
            </a:r>
            <a:endParaRPr lang="en-US" altLang="zh-CN" sz="2400" dirty="0">
              <a:solidFill>
                <a:srgbClr val="FF0000"/>
              </a:solidFill>
              <a:latin typeface="方正正大黑简体" panose="02000000000000000000" pitchFamily="2" charset="-122"/>
              <a:ea typeface="方正正大黑简体" panose="02000000000000000000" pitchFamily="2" charset="-122"/>
            </a:endParaRPr>
          </a:p>
          <a:p>
            <a:pPr marL="914400" lvl="2" indent="-342900">
              <a:lnSpc>
                <a:spcPct val="120000"/>
              </a:lnSpc>
              <a:spcAft>
                <a:spcPts val="600"/>
              </a:spcAft>
              <a:buClr>
                <a:srgbClr val="15449F"/>
              </a:buClr>
              <a:buFont typeface="Wingdings" panose="05000000000000000000" pitchFamily="2" charset="2"/>
              <a:buChar char="l"/>
              <a:defRPr/>
            </a:pP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S: 550 String does not match anything.</a:t>
            </a:r>
            <a:endPar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17"/>
                                        </p:tgtEl>
                                        <p:attrNameLst>
                                          <p:attrName>style.visibility</p:attrName>
                                        </p:attrNameLst>
                                      </p:cBhvr>
                                      <p:to>
                                        <p:strVal val="visible"/>
                                      </p:to>
                                    </p:set>
                                    <p:anim to="0" calcmode="lin" valueType="num">
                                      <p:cBhvr>
                                        <p:cTn id="7" dur="500" decel="100000" fill="hold">
                                          <p:stCondLst>
                                            <p:cond delay="0"/>
                                          </p:stCondLst>
                                        </p:cTn>
                                        <p:tgtEl>
                                          <p:spTgt spid="17"/>
                                        </p:tgtEl>
                                        <p:attrNameLst>
                                          <p:attrName>ppt_y</p:attrName>
                                        </p:attrNameLst>
                                      </p:cBhvr>
                                      <p:tavLst>
                                        <p:tav tm="0">
                                          <p:val>
                                            <p:strVal val="ppt_y+0.02"/>
                                          </p:val>
                                        </p:tav>
                                        <p:tav tm="100000">
                                          <p:val>
                                            <p:strVal val="#ppt_y"/>
                                          </p:val>
                                        </p:tav>
                                      </p:tavLst>
                                    </p:anim>
                                    <p:animEffect transition="in" filter="fade">
                                      <p:cBhvr>
                                        <p:cTn id="8" dur="500">
                                          <p:stCondLst>
                                            <p:cond delay="0"/>
                                          </p:stCondLst>
                                        </p:cTn>
                                        <p:tgtEl>
                                          <p:spTgt spid="17"/>
                                        </p:tgtEl>
                                      </p:cBhvr>
                                    </p:animEffect>
                                    <p:animScale>
                                      <p:cBhvr>
                                        <p:cTn id="9" dur="500" decel="100000" fill="hold">
                                          <p:stCondLst>
                                            <p:cond delay="0"/>
                                          </p:stCondLst>
                                        </p:cTn>
                                        <p:tgtEl>
                                          <p:spTgt spid="17"/>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5172668" y="653569"/>
            <a:ext cx="1846659" cy="553998"/>
          </a:xfrm>
          <a:prstGeom prst="rect">
            <a:avLst/>
          </a:prstGeom>
          <a:noFill/>
        </p:spPr>
        <p:txBody>
          <a:bodyPr wrap="none" lIns="0" tIns="0" rIns="0" bIns="0" rtlCol="0">
            <a:spAutoFit/>
          </a:bodyPr>
          <a:lstStyle/>
          <a:p>
            <a:pPr algn="ct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其他命令</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99" name="文本框 98"/>
          <p:cNvSpPr txBox="1"/>
          <p:nvPr/>
        </p:nvSpPr>
        <p:spPr>
          <a:xfrm>
            <a:off x="1491464" y="1405847"/>
            <a:ext cx="8997242" cy="523220"/>
          </a:xfrm>
          <a:prstGeom prst="rect">
            <a:avLst/>
          </a:prstGeom>
          <a:noFill/>
        </p:spPr>
        <p:txBody>
          <a:bodyPr wrap="square">
            <a:spAutoFit/>
          </a:bodyPr>
          <a:lstStyle/>
          <a:p>
            <a:pPr marL="457200" indent="-457200">
              <a:buSzPct val="150000"/>
              <a:buBlip>
                <a:blip r:embed="rId2"/>
              </a:buBlip>
            </a:pPr>
            <a:r>
              <a:rPr lang="zh-CN" altLang="en-US" sz="2800" dirty="0">
                <a:latin typeface="方正正大黑简体" panose="02000000000000000000" pitchFamily="2" charset="-122"/>
                <a:ea typeface="方正正大黑简体" panose="02000000000000000000" pitchFamily="2" charset="-122"/>
              </a:rPr>
              <a:t>使用</a:t>
            </a:r>
            <a:r>
              <a:rPr lang="en-US" altLang="zh-CN" sz="2800" dirty="0">
                <a:solidFill>
                  <a:srgbClr val="FF0000"/>
                </a:solidFill>
                <a:latin typeface="方正正大黑简体" panose="02000000000000000000" pitchFamily="2" charset="-122"/>
                <a:ea typeface="方正正大黑简体" panose="02000000000000000000" pitchFamily="2" charset="-122"/>
              </a:rPr>
              <a:t>EXPN</a:t>
            </a:r>
            <a:r>
              <a:rPr lang="zh-CN" altLang="en-US" sz="2800" dirty="0">
                <a:latin typeface="方正正大黑简体" panose="02000000000000000000" pitchFamily="2" charset="-122"/>
                <a:ea typeface="方正正大黑简体" panose="02000000000000000000" pitchFamily="2" charset="-122"/>
              </a:rPr>
              <a:t>命令获得用户名列表</a:t>
            </a:r>
            <a:endParaRPr lang="zh-CN" altLang="en-US" sz="2800" dirty="0">
              <a:latin typeface="方正正大黑简体" panose="02000000000000000000" pitchFamily="2" charset="-122"/>
              <a:ea typeface="方正正大黑简体" panose="02000000000000000000" pitchFamily="2" charset="-122"/>
            </a:endParaRPr>
          </a:p>
        </p:txBody>
      </p:sp>
      <p:sp>
        <p:nvSpPr>
          <p:cNvPr id="17" name="PA-矩形 4"/>
          <p:cNvSpPr>
            <a:spLocks noChangeArrowheads="1"/>
          </p:cNvSpPr>
          <p:nvPr>
            <p:custDataLst>
              <p:tags r:id="rId3"/>
            </p:custDataLst>
          </p:nvPr>
        </p:nvSpPr>
        <p:spPr bwMode="auto">
          <a:xfrm>
            <a:off x="1452255" y="2023663"/>
            <a:ext cx="9318505" cy="3922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20000"/>
              </a:lnSpc>
              <a:spcAft>
                <a:spcPts val="600"/>
              </a:spcAft>
              <a:buClr>
                <a:srgbClr val="15449F"/>
              </a:buClr>
              <a:buFont typeface="Wingdings" panose="05000000000000000000" pitchFamily="2" charset="2"/>
              <a:buChar char="l"/>
              <a:defRPr/>
            </a:pP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EXPN</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命令和</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VRFY</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命令类似，是用来验证是否有邮件列表存在</a:t>
            </a:r>
            <a:endPar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914400" lvl="2" indent="-342900">
              <a:lnSpc>
                <a:spcPct val="120000"/>
              </a:lnSpc>
              <a:spcAft>
                <a:spcPts val="600"/>
              </a:spcAft>
              <a:buClr>
                <a:srgbClr val="15449F"/>
              </a:buClr>
              <a:buFont typeface="Wingdings" panose="05000000000000000000" pitchFamily="2" charset="2"/>
              <a:buChar char="l"/>
              <a:defRPr/>
            </a:pP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C: </a:t>
            </a:r>
            <a:r>
              <a:rPr lang="en-US" altLang="zh-CN" sz="2000" dirty="0">
                <a:solidFill>
                  <a:srgbClr val="FF0000"/>
                </a:solidFill>
                <a:latin typeface="方正正大黑简体" panose="02000000000000000000" pitchFamily="2" charset="-122"/>
                <a:ea typeface="方正正大黑简体" panose="02000000000000000000" pitchFamily="2" charset="-122"/>
              </a:rPr>
              <a:t>EXPN Example-People </a:t>
            </a:r>
            <a:endParaRPr lang="en-US" altLang="zh-CN" sz="2000" dirty="0">
              <a:solidFill>
                <a:srgbClr val="FF0000"/>
              </a:solidFill>
              <a:latin typeface="方正正大黑简体" panose="02000000000000000000" pitchFamily="2" charset="-122"/>
              <a:ea typeface="方正正大黑简体" panose="02000000000000000000" pitchFamily="2" charset="-122"/>
            </a:endParaRPr>
          </a:p>
          <a:p>
            <a:pPr marL="914400" lvl="2" indent="-342900">
              <a:lnSpc>
                <a:spcPct val="120000"/>
              </a:lnSpc>
              <a:spcAft>
                <a:spcPts val="600"/>
              </a:spcAft>
              <a:buClr>
                <a:srgbClr val="15449F"/>
              </a:buClr>
              <a:buFont typeface="Wingdings" panose="05000000000000000000" pitchFamily="2" charset="2"/>
              <a:buChar char="l"/>
              <a:defRPr/>
            </a:pP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S: 250-Jon </a:t>
            </a:r>
            <a:r>
              <a:rPr lang="en-US" altLang="zh-CN" sz="2000" dirty="0" err="1">
                <a:solidFill>
                  <a:schemeClr val="tx1">
                    <a:lumMod val="85000"/>
                    <a:lumOff val="15000"/>
                  </a:schemeClr>
                </a:solidFill>
                <a:latin typeface="方正正大黑简体" panose="02000000000000000000" pitchFamily="2" charset="-122"/>
                <a:ea typeface="方正正大黑简体" panose="02000000000000000000" pitchFamily="2" charset="-122"/>
              </a:rPr>
              <a:t>Postel</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 </a:t>
            </a:r>
            <a:endPar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914400" lvl="2" indent="-342900">
              <a:lnSpc>
                <a:spcPct val="120000"/>
              </a:lnSpc>
              <a:spcAft>
                <a:spcPts val="600"/>
              </a:spcAft>
              <a:buClr>
                <a:srgbClr val="15449F"/>
              </a:buClr>
              <a:buFont typeface="Wingdings" panose="05000000000000000000" pitchFamily="2" charset="2"/>
              <a:buChar char="l"/>
              <a:defRPr/>
            </a:pP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S: 250-Fred </a:t>
            </a:r>
            <a:r>
              <a:rPr lang="en-US" altLang="zh-CN" sz="2000" dirty="0" err="1">
                <a:solidFill>
                  <a:schemeClr val="tx1">
                    <a:lumMod val="85000"/>
                    <a:lumOff val="15000"/>
                  </a:schemeClr>
                </a:solidFill>
                <a:latin typeface="方正正大黑简体" panose="02000000000000000000" pitchFamily="2" charset="-122"/>
                <a:ea typeface="方正正大黑简体" panose="02000000000000000000" pitchFamily="2" charset="-122"/>
              </a:rPr>
              <a:t>Fonebone</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 </a:t>
            </a:r>
            <a:endPar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914400" lvl="2" indent="-342900">
              <a:lnSpc>
                <a:spcPct val="120000"/>
              </a:lnSpc>
              <a:spcAft>
                <a:spcPts val="600"/>
              </a:spcAft>
              <a:buClr>
                <a:srgbClr val="15449F"/>
              </a:buClr>
              <a:buFont typeface="Wingdings" panose="05000000000000000000" pitchFamily="2" charset="2"/>
              <a:buChar char="l"/>
              <a:defRPr/>
            </a:pP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S: 250-Sam Q. Smith </a:t>
            </a:r>
            <a:endPar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914400" lvl="2" indent="-342900">
              <a:lnSpc>
                <a:spcPct val="120000"/>
              </a:lnSpc>
              <a:spcAft>
                <a:spcPts val="600"/>
              </a:spcAft>
              <a:buClr>
                <a:srgbClr val="15449F"/>
              </a:buClr>
              <a:buFont typeface="Wingdings" panose="05000000000000000000" pitchFamily="2" charset="2"/>
              <a:buChar char="l"/>
              <a:defRPr/>
            </a:pP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S: 250-Quincy Smith</a:t>
            </a:r>
            <a:endPar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914400" lvl="2" indent="-342900">
              <a:lnSpc>
                <a:spcPct val="120000"/>
              </a:lnSpc>
              <a:spcAft>
                <a:spcPts val="600"/>
              </a:spcAft>
              <a:buClr>
                <a:srgbClr val="15449F"/>
              </a:buClr>
              <a:buFont typeface="Wingdings" panose="05000000000000000000" pitchFamily="2" charset="2"/>
              <a:buChar char="l"/>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或者</a:t>
            </a:r>
            <a:endPar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914400" lvl="2" indent="-342900">
              <a:lnSpc>
                <a:spcPct val="120000"/>
              </a:lnSpc>
              <a:spcAft>
                <a:spcPts val="600"/>
              </a:spcAft>
              <a:buClr>
                <a:srgbClr val="15449F"/>
              </a:buClr>
              <a:buFont typeface="Wingdings" panose="05000000000000000000" pitchFamily="2" charset="2"/>
              <a:buChar char="l"/>
              <a:defRPr/>
            </a:pP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C: </a:t>
            </a:r>
            <a:r>
              <a:rPr lang="en-US" altLang="zh-CN" sz="2000" dirty="0">
                <a:solidFill>
                  <a:srgbClr val="FF0000"/>
                </a:solidFill>
                <a:latin typeface="方正正大黑简体" panose="02000000000000000000" pitchFamily="2" charset="-122"/>
                <a:ea typeface="方正正大黑简体" panose="02000000000000000000" pitchFamily="2" charset="-122"/>
              </a:rPr>
              <a:t>EXPN Executive-Washroom-List </a:t>
            </a:r>
            <a:endParaRPr lang="en-US" altLang="zh-CN" sz="2000" dirty="0">
              <a:solidFill>
                <a:srgbClr val="FF0000"/>
              </a:solidFill>
              <a:latin typeface="方正正大黑简体" panose="02000000000000000000" pitchFamily="2" charset="-122"/>
              <a:ea typeface="方正正大黑简体" panose="02000000000000000000" pitchFamily="2" charset="-122"/>
            </a:endParaRPr>
          </a:p>
          <a:p>
            <a:pPr marL="914400" lvl="2" indent="-342900">
              <a:lnSpc>
                <a:spcPct val="120000"/>
              </a:lnSpc>
              <a:spcAft>
                <a:spcPts val="600"/>
              </a:spcAft>
              <a:buClr>
                <a:srgbClr val="15449F"/>
              </a:buClr>
              <a:buFont typeface="Wingdings" panose="05000000000000000000" pitchFamily="2" charset="2"/>
              <a:buChar char="l"/>
              <a:defRPr/>
            </a:pP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S: 550 Access Denied to You.</a:t>
            </a:r>
            <a:endPar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17"/>
                                        </p:tgtEl>
                                        <p:attrNameLst>
                                          <p:attrName>style.visibility</p:attrName>
                                        </p:attrNameLst>
                                      </p:cBhvr>
                                      <p:to>
                                        <p:strVal val="visible"/>
                                      </p:to>
                                    </p:set>
                                    <p:anim to="0" calcmode="lin" valueType="num">
                                      <p:cBhvr>
                                        <p:cTn id="7" dur="500" decel="100000" fill="hold">
                                          <p:stCondLst>
                                            <p:cond delay="0"/>
                                          </p:stCondLst>
                                        </p:cTn>
                                        <p:tgtEl>
                                          <p:spTgt spid="17"/>
                                        </p:tgtEl>
                                        <p:attrNameLst>
                                          <p:attrName>ppt_y</p:attrName>
                                        </p:attrNameLst>
                                      </p:cBhvr>
                                      <p:tavLst>
                                        <p:tav tm="0">
                                          <p:val>
                                            <p:strVal val="ppt_y+0.02"/>
                                          </p:val>
                                        </p:tav>
                                        <p:tav tm="100000">
                                          <p:val>
                                            <p:strVal val="#ppt_y"/>
                                          </p:val>
                                        </p:tav>
                                      </p:tavLst>
                                    </p:anim>
                                    <p:animEffect transition="in" filter="fade">
                                      <p:cBhvr>
                                        <p:cTn id="8" dur="500">
                                          <p:stCondLst>
                                            <p:cond delay="0"/>
                                          </p:stCondLst>
                                        </p:cTn>
                                        <p:tgtEl>
                                          <p:spTgt spid="17"/>
                                        </p:tgtEl>
                                      </p:cBhvr>
                                    </p:animEffect>
                                    <p:animScale>
                                      <p:cBhvr>
                                        <p:cTn id="9" dur="500" decel="100000" fill="hold">
                                          <p:stCondLst>
                                            <p:cond delay="0"/>
                                          </p:stCondLst>
                                        </p:cTn>
                                        <p:tgtEl>
                                          <p:spTgt spid="17"/>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5172667" y="653569"/>
            <a:ext cx="1846659" cy="553998"/>
          </a:xfrm>
          <a:prstGeom prst="rect">
            <a:avLst/>
          </a:prstGeom>
          <a:noFill/>
        </p:spPr>
        <p:txBody>
          <a:bodyPr wrap="none" lIns="0" tIns="0" rIns="0" bIns="0" rtlCol="0">
            <a:spAutoFit/>
          </a:bodyPr>
          <a:lstStyle/>
          <a:p>
            <a:pPr algn="ct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其他命令</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17" name="矩形 16"/>
          <p:cNvSpPr/>
          <p:nvPr/>
        </p:nvSpPr>
        <p:spPr>
          <a:xfrm>
            <a:off x="1294713" y="2006600"/>
            <a:ext cx="9694606" cy="31877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18" name="组合 17"/>
          <p:cNvGrpSpPr/>
          <p:nvPr/>
        </p:nvGrpSpPr>
        <p:grpSpPr>
          <a:xfrm>
            <a:off x="1745277" y="2582958"/>
            <a:ext cx="8940485" cy="1739971"/>
            <a:chOff x="1849387" y="4032582"/>
            <a:chExt cx="8940485" cy="1402566"/>
          </a:xfrm>
        </p:grpSpPr>
        <p:sp>
          <p:nvSpPr>
            <p:cNvPr id="19" name="blocks-with-angled-cuts_1423"/>
            <p:cNvSpPr>
              <a:spLocks noChangeAspect="1"/>
            </p:cNvSpPr>
            <p:nvPr/>
          </p:nvSpPr>
          <p:spPr bwMode="auto">
            <a:xfrm>
              <a:off x="1849387" y="4032582"/>
              <a:ext cx="554661" cy="415318"/>
            </a:xfrm>
            <a:custGeom>
              <a:avLst/>
              <a:gdLst>
                <a:gd name="connsiteX0" fmla="*/ 551492 w 551492"/>
                <a:gd name="connsiteY0" fmla="*/ 0 h 412946"/>
                <a:gd name="connsiteX1" fmla="*/ 551492 w 551492"/>
                <a:gd name="connsiteY1" fmla="*/ 412946 h 412946"/>
                <a:gd name="connsiteX2" fmla="*/ 344812 w 551492"/>
                <a:gd name="connsiteY2" fmla="*/ 412946 h 412946"/>
                <a:gd name="connsiteX3" fmla="*/ 344812 w 551492"/>
                <a:gd name="connsiteY3" fmla="*/ 206473 h 412946"/>
                <a:gd name="connsiteX4" fmla="*/ 206680 w 551492"/>
                <a:gd name="connsiteY4" fmla="*/ 0 h 412946"/>
                <a:gd name="connsiteX5" fmla="*/ 206680 w 551492"/>
                <a:gd name="connsiteY5" fmla="*/ 412946 h 412946"/>
                <a:gd name="connsiteX6" fmla="*/ 0 w 551492"/>
                <a:gd name="connsiteY6" fmla="*/ 412946 h 412946"/>
                <a:gd name="connsiteX7" fmla="*/ 0 w 551492"/>
                <a:gd name="connsiteY7" fmla="*/ 206473 h 412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1492" h="412946">
                  <a:moveTo>
                    <a:pt x="551492" y="0"/>
                  </a:moveTo>
                  <a:lnTo>
                    <a:pt x="551492" y="412946"/>
                  </a:lnTo>
                  <a:lnTo>
                    <a:pt x="344812" y="412946"/>
                  </a:lnTo>
                  <a:lnTo>
                    <a:pt x="344812" y="206473"/>
                  </a:lnTo>
                  <a:close/>
                  <a:moveTo>
                    <a:pt x="206680" y="0"/>
                  </a:moveTo>
                  <a:lnTo>
                    <a:pt x="206680" y="412946"/>
                  </a:lnTo>
                  <a:lnTo>
                    <a:pt x="0" y="412946"/>
                  </a:lnTo>
                  <a:lnTo>
                    <a:pt x="0" y="206473"/>
                  </a:ln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blocks-with-angled-cuts_1423"/>
            <p:cNvSpPr>
              <a:spLocks noChangeAspect="1"/>
            </p:cNvSpPr>
            <p:nvPr/>
          </p:nvSpPr>
          <p:spPr bwMode="auto">
            <a:xfrm rot="10800000">
              <a:off x="10235211" y="5019830"/>
              <a:ext cx="554661" cy="415318"/>
            </a:xfrm>
            <a:custGeom>
              <a:avLst/>
              <a:gdLst>
                <a:gd name="connsiteX0" fmla="*/ 551492 w 551492"/>
                <a:gd name="connsiteY0" fmla="*/ 0 h 412946"/>
                <a:gd name="connsiteX1" fmla="*/ 551492 w 551492"/>
                <a:gd name="connsiteY1" fmla="*/ 412946 h 412946"/>
                <a:gd name="connsiteX2" fmla="*/ 344812 w 551492"/>
                <a:gd name="connsiteY2" fmla="*/ 412946 h 412946"/>
                <a:gd name="connsiteX3" fmla="*/ 344812 w 551492"/>
                <a:gd name="connsiteY3" fmla="*/ 206473 h 412946"/>
                <a:gd name="connsiteX4" fmla="*/ 206680 w 551492"/>
                <a:gd name="connsiteY4" fmla="*/ 0 h 412946"/>
                <a:gd name="connsiteX5" fmla="*/ 206680 w 551492"/>
                <a:gd name="connsiteY5" fmla="*/ 412946 h 412946"/>
                <a:gd name="connsiteX6" fmla="*/ 0 w 551492"/>
                <a:gd name="connsiteY6" fmla="*/ 412946 h 412946"/>
                <a:gd name="connsiteX7" fmla="*/ 0 w 551492"/>
                <a:gd name="connsiteY7" fmla="*/ 206473 h 412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1492" h="412946">
                  <a:moveTo>
                    <a:pt x="551492" y="0"/>
                  </a:moveTo>
                  <a:lnTo>
                    <a:pt x="551492" y="412946"/>
                  </a:lnTo>
                  <a:lnTo>
                    <a:pt x="344812" y="412946"/>
                  </a:lnTo>
                  <a:lnTo>
                    <a:pt x="344812" y="206473"/>
                  </a:lnTo>
                  <a:close/>
                  <a:moveTo>
                    <a:pt x="206680" y="0"/>
                  </a:moveTo>
                  <a:lnTo>
                    <a:pt x="206680" y="412946"/>
                  </a:lnTo>
                  <a:lnTo>
                    <a:pt x="0" y="412946"/>
                  </a:lnTo>
                  <a:lnTo>
                    <a:pt x="0" y="206473"/>
                  </a:ln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1" name="文本框 20"/>
          <p:cNvSpPr txBox="1"/>
          <p:nvPr/>
        </p:nvSpPr>
        <p:spPr>
          <a:xfrm>
            <a:off x="2480764" y="2495853"/>
            <a:ext cx="7474264" cy="1975477"/>
          </a:xfrm>
          <a:prstGeom prst="rect">
            <a:avLst/>
          </a:prstGeom>
          <a:noFill/>
        </p:spPr>
        <p:txBody>
          <a:bodyPr wrap="square">
            <a:spAutoFit/>
          </a:bodyPr>
          <a:lstStyle/>
          <a:p>
            <a:pPr algn="just">
              <a:lnSpc>
                <a:spcPct val="150000"/>
              </a:lnSpc>
              <a:buSzPct val="150000"/>
            </a:pP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使用</a:t>
            </a:r>
            <a:r>
              <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TURN</a:t>
            </a: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命令进行</a:t>
            </a:r>
            <a:r>
              <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SMTP</a:t>
            </a: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发送、接收的角色互换。</a:t>
            </a:r>
            <a:endPar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algn="just">
              <a:lnSpc>
                <a:spcPct val="150000"/>
              </a:lnSpc>
              <a:buSzPct val="150000"/>
            </a:pP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可反向传送邮件，而不必建立新的连接。</a:t>
            </a:r>
            <a:endPar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0"/>
                            </p:stCondLst>
                            <p:childTnLst>
                              <p:par>
                                <p:cTn id="11" presetID="22" presetClass="entr" presetSubtype="4"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childTnLst>
                          </p:cTn>
                        </p:par>
                        <p:par>
                          <p:cTn id="14" fill="hold">
                            <p:stCondLst>
                              <p:cond delay="500"/>
                            </p:stCondLst>
                            <p:childTnLst>
                              <p:par>
                                <p:cTn id="15" presetID="22" presetClass="entr" presetSubtype="4"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down)">
                                      <p:cBhvr>
                                        <p:cTn id="17" dur="500"/>
                                        <p:tgtEl>
                                          <p:spTgt spid="18"/>
                                        </p:tgtEl>
                                      </p:cBhvr>
                                    </p:animEffect>
                                  </p:childTnLst>
                                </p:cTn>
                              </p:par>
                            </p:childTnLst>
                          </p:cTn>
                        </p:par>
                        <p:par>
                          <p:cTn id="18" fill="hold">
                            <p:stCondLst>
                              <p:cond delay="1000"/>
                            </p:stCondLst>
                            <p:childTnLst>
                              <p:par>
                                <p:cTn id="19" presetID="10" presetClass="entr" presetSubtype="0" fill="hold" grpId="0" nodeType="afterEffect">
                                  <p:stCondLst>
                                    <p:cond delay="0"/>
                                  </p:stCondLst>
                                  <p:iterate type="wd">
                                    <p:tmPct val="10000"/>
                                  </p:iterate>
                                  <p:childTnLst>
                                    <p:set>
                                      <p:cBhvr>
                                        <p:cTn id="20" dur="1" fill="hold">
                                          <p:stCondLst>
                                            <p:cond delay="0"/>
                                          </p:stCondLst>
                                        </p:cTn>
                                        <p:tgtEl>
                                          <p:spTgt spid="21"/>
                                        </p:tgtEl>
                                        <p:attrNameLst>
                                          <p:attrName>style.visibility</p:attrName>
                                        </p:attrNameLst>
                                      </p:cBhvr>
                                      <p:to>
                                        <p:strVal val="visible"/>
                                      </p:to>
                                    </p:set>
                                    <p:anim to="0" calcmode="lin" valueType="num">
                                      <p:cBhvr>
                                        <p:cTn id="21" dur="500" decel="100000" fill="hold">
                                          <p:stCondLst>
                                            <p:cond delay="0"/>
                                          </p:stCondLst>
                                        </p:cTn>
                                        <p:tgtEl>
                                          <p:spTgt spid="21"/>
                                        </p:tgtEl>
                                        <p:attrNameLst>
                                          <p:attrName>ppt_y</p:attrName>
                                        </p:attrNameLst>
                                      </p:cBhvr>
                                      <p:tavLst>
                                        <p:tav tm="0">
                                          <p:val>
                                            <p:strVal val="ppt_y+0.02"/>
                                          </p:val>
                                        </p:tav>
                                        <p:tav tm="100000">
                                          <p:val>
                                            <p:strVal val="#ppt_y"/>
                                          </p:val>
                                        </p:tav>
                                      </p:tavLst>
                                    </p:anim>
                                    <p:animEffect transition="in" filter="fade">
                                      <p:cBhvr>
                                        <p:cTn id="22" dur="500">
                                          <p:stCondLst>
                                            <p:cond delay="0"/>
                                          </p:stCondLst>
                                        </p:cTn>
                                        <p:tgtEl>
                                          <p:spTgt spid="21"/>
                                        </p:tgtEl>
                                      </p:cBhvr>
                                    </p:animEffect>
                                    <p:animScale>
                                      <p:cBhvr>
                                        <p:cTn id="23" dur="500" decel="100000" fill="hold">
                                          <p:stCondLst>
                                            <p:cond delay="0"/>
                                          </p:stCondLst>
                                        </p:cTn>
                                        <p:tgtEl>
                                          <p:spTgt spid="21"/>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17" grpId="0" animBg="1"/>
      <p:bldP spid="2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 name="任意多边形: 形状 79"/>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3318797" y="790731"/>
            <a:ext cx="5554406"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SMTP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的安全性问题（</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1</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82" name="圆角矩形 4"/>
          <p:cNvSpPr/>
          <p:nvPr>
            <p:custDataLst>
              <p:tags r:id="rId2"/>
            </p:custDataLst>
          </p:nvPr>
        </p:nvSpPr>
        <p:spPr>
          <a:xfrm>
            <a:off x="1195614" y="2597505"/>
            <a:ext cx="2631331" cy="2902858"/>
          </a:xfrm>
          <a:prstGeom prst="roundRect">
            <a:avLst>
              <a:gd name="adj" fmla="val 18269"/>
            </a:avLst>
          </a:prstGeom>
          <a:gradFill>
            <a:gsLst>
              <a:gs pos="100000">
                <a:schemeClr val="bg1"/>
              </a:gs>
              <a:gs pos="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469900" dist="1524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圆角矩形 5"/>
          <p:cNvSpPr/>
          <p:nvPr>
            <p:custDataLst>
              <p:tags r:id="rId3"/>
            </p:custDataLst>
          </p:nvPr>
        </p:nvSpPr>
        <p:spPr>
          <a:xfrm>
            <a:off x="1351828" y="2753719"/>
            <a:ext cx="2348127" cy="2590430"/>
          </a:xfrm>
          <a:prstGeom prst="roundRect">
            <a:avLst>
              <a:gd name="adj" fmla="val 18269"/>
            </a:avLst>
          </a:prstGeom>
          <a:gradFill>
            <a:gsLst>
              <a:gs pos="100000">
                <a:schemeClr val="bg1"/>
              </a:gs>
              <a:gs pos="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4" name="组合 83"/>
          <p:cNvGrpSpPr/>
          <p:nvPr>
            <p:custDataLst>
              <p:tags r:id="rId4"/>
            </p:custDataLst>
          </p:nvPr>
        </p:nvGrpSpPr>
        <p:grpSpPr>
          <a:xfrm>
            <a:off x="1547772" y="2973475"/>
            <a:ext cx="2041377" cy="2150918"/>
            <a:chOff x="1370879" y="1864591"/>
            <a:chExt cx="2041377" cy="2150918"/>
          </a:xfrm>
        </p:grpSpPr>
        <p:grpSp>
          <p:nvGrpSpPr>
            <p:cNvPr id="85" name="组合 84"/>
            <p:cNvGrpSpPr/>
            <p:nvPr/>
          </p:nvGrpSpPr>
          <p:grpSpPr>
            <a:xfrm>
              <a:off x="1370879" y="1864591"/>
              <a:ext cx="207818" cy="207818"/>
              <a:chOff x="4559531" y="2227811"/>
              <a:chExt cx="207818" cy="207818"/>
            </a:xfrm>
          </p:grpSpPr>
          <p:sp>
            <p:nvSpPr>
              <p:cNvPr id="95" name="椭圆 94"/>
              <p:cNvSpPr/>
              <p:nvPr>
                <p:custDataLst>
                  <p:tags r:id="rId5"/>
                </p:custDataLst>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六边形 95"/>
              <p:cNvSpPr/>
              <p:nvPr>
                <p:custDataLst>
                  <p:tags r:id="rId6"/>
                </p:custDataLst>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nvGrpSpPr>
            <p:cNvPr id="86" name="组合 85"/>
            <p:cNvGrpSpPr/>
            <p:nvPr/>
          </p:nvGrpSpPr>
          <p:grpSpPr>
            <a:xfrm>
              <a:off x="3204438" y="1864591"/>
              <a:ext cx="207818" cy="207818"/>
              <a:chOff x="4402365" y="2227811"/>
              <a:chExt cx="207818" cy="207818"/>
            </a:xfrm>
          </p:grpSpPr>
          <p:sp>
            <p:nvSpPr>
              <p:cNvPr id="93" name="椭圆 92"/>
              <p:cNvSpPr/>
              <p:nvPr>
                <p:custDataLst>
                  <p:tags r:id="rId7"/>
                </p:custDataLst>
              </p:nvPr>
            </p:nvSpPr>
            <p:spPr>
              <a:xfrm>
                <a:off x="4402365"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六边形 93"/>
              <p:cNvSpPr/>
              <p:nvPr>
                <p:custDataLst>
                  <p:tags r:id="rId8"/>
                </p:custDataLst>
              </p:nvPr>
            </p:nvSpPr>
            <p:spPr>
              <a:xfrm>
                <a:off x="4448724"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nvGrpSpPr>
            <p:cNvPr id="87" name="组合 86"/>
            <p:cNvGrpSpPr/>
            <p:nvPr/>
          </p:nvGrpSpPr>
          <p:grpSpPr>
            <a:xfrm>
              <a:off x="1370879" y="3807691"/>
              <a:ext cx="207818" cy="207818"/>
              <a:chOff x="4559531" y="2227811"/>
              <a:chExt cx="207818" cy="207818"/>
            </a:xfrm>
          </p:grpSpPr>
          <p:sp>
            <p:nvSpPr>
              <p:cNvPr id="91" name="椭圆 90"/>
              <p:cNvSpPr/>
              <p:nvPr>
                <p:custDataLst>
                  <p:tags r:id="rId9"/>
                </p:custDataLst>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六边形 91"/>
              <p:cNvSpPr/>
              <p:nvPr>
                <p:custDataLst>
                  <p:tags r:id="rId10"/>
                </p:custDataLst>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nvGrpSpPr>
            <p:cNvPr id="88" name="组合 87"/>
            <p:cNvGrpSpPr/>
            <p:nvPr/>
          </p:nvGrpSpPr>
          <p:grpSpPr>
            <a:xfrm>
              <a:off x="3204438" y="3807691"/>
              <a:ext cx="207818" cy="207818"/>
              <a:chOff x="4402365" y="2227811"/>
              <a:chExt cx="207818" cy="207818"/>
            </a:xfrm>
          </p:grpSpPr>
          <p:sp>
            <p:nvSpPr>
              <p:cNvPr id="89" name="椭圆 88"/>
              <p:cNvSpPr/>
              <p:nvPr>
                <p:custDataLst>
                  <p:tags r:id="rId11"/>
                </p:custDataLst>
              </p:nvPr>
            </p:nvSpPr>
            <p:spPr>
              <a:xfrm>
                <a:off x="4402365"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六边形 89"/>
              <p:cNvSpPr/>
              <p:nvPr>
                <p:custDataLst>
                  <p:tags r:id="rId12"/>
                </p:custDataLst>
              </p:nvPr>
            </p:nvSpPr>
            <p:spPr>
              <a:xfrm>
                <a:off x="4448724"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grpSp>
        <p:nvGrpSpPr>
          <p:cNvPr id="97" name="组合 96"/>
          <p:cNvGrpSpPr/>
          <p:nvPr>
            <p:custDataLst>
              <p:tags r:id="rId13"/>
            </p:custDataLst>
          </p:nvPr>
        </p:nvGrpSpPr>
        <p:grpSpPr>
          <a:xfrm>
            <a:off x="1580101" y="3267363"/>
            <a:ext cx="1934285" cy="476905"/>
            <a:chOff x="1403208" y="2615679"/>
            <a:chExt cx="2133884" cy="476905"/>
          </a:xfrm>
        </p:grpSpPr>
        <p:sp>
          <p:nvSpPr>
            <p:cNvPr id="98" name="矩形 97"/>
            <p:cNvSpPr/>
            <p:nvPr>
              <p:custDataLst>
                <p:tags r:id="rId14"/>
              </p:custDataLst>
            </p:nvPr>
          </p:nvSpPr>
          <p:spPr>
            <a:xfrm>
              <a:off x="1403208" y="2615679"/>
              <a:ext cx="2133884" cy="394206"/>
            </a:xfrm>
            <a:prstGeom prst="rect">
              <a:avLst/>
            </a:prstGeom>
            <a:solidFill>
              <a:srgbClr val="0070C0"/>
            </a:solidFill>
            <a:ln w="15875">
              <a:gradFill flip="none" rotWithShape="1">
                <a:gsLst>
                  <a:gs pos="0">
                    <a:schemeClr val="bg1">
                      <a:lumMod val="75000"/>
                    </a:schemeClr>
                  </a:gs>
                  <a:gs pos="100000">
                    <a:schemeClr val="bg1"/>
                  </a:gs>
                </a:gsLst>
                <a:lin ang="2700000" scaled="1"/>
                <a:tileRect/>
              </a:gradFill>
            </a:ln>
            <a:effectLst>
              <a:innerShdw blurRad="635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custDataLst>
                <p:tags r:id="rId15"/>
              </p:custDataLst>
            </p:nvPr>
          </p:nvSpPr>
          <p:spPr>
            <a:xfrm>
              <a:off x="1691973" y="2630919"/>
              <a:ext cx="1556353" cy="461665"/>
            </a:xfrm>
            <a:prstGeom prst="rect">
              <a:avLst/>
            </a:prstGeom>
            <a:noFill/>
          </p:spPr>
          <p:txBody>
            <a:bodyPr wrap="square" rtlCol="0">
              <a:spAutoFit/>
            </a:bodyPr>
            <a:lstStyle/>
            <a:p>
              <a:pPr algn="ctr"/>
              <a:r>
                <a:rPr lang="en-US" altLang="zh-CN" sz="2400" dirty="0">
                  <a:solidFill>
                    <a:schemeClr val="bg1"/>
                  </a:solidFill>
                  <a:latin typeface="方正正大黑简体" panose="02000000000000000000" pitchFamily="2" charset="-122"/>
                  <a:ea typeface="方正正大黑简体" panose="02000000000000000000" pitchFamily="2" charset="-122"/>
                </a:rPr>
                <a:t>1</a:t>
              </a:r>
              <a:endParaRPr lang="zh-CN" altLang="en-US" sz="2400" dirty="0">
                <a:solidFill>
                  <a:schemeClr val="bg1"/>
                </a:solidFill>
                <a:latin typeface="方正正大黑简体" panose="02000000000000000000" pitchFamily="2" charset="-122"/>
                <a:ea typeface="方正正大黑简体" panose="02000000000000000000" pitchFamily="2" charset="-122"/>
              </a:endParaRPr>
            </a:p>
          </p:txBody>
        </p:sp>
      </p:grpSp>
      <p:sp>
        <p:nvSpPr>
          <p:cNvPr id="101" name="文本框 100"/>
          <p:cNvSpPr txBox="1"/>
          <p:nvPr>
            <p:custDataLst>
              <p:tags r:id="rId16"/>
            </p:custDataLst>
          </p:nvPr>
        </p:nvSpPr>
        <p:spPr>
          <a:xfrm>
            <a:off x="1580099" y="3960688"/>
            <a:ext cx="1934287" cy="689484"/>
          </a:xfrm>
          <a:prstGeom prst="rect">
            <a:avLst/>
          </a:prstGeom>
          <a:noFill/>
        </p:spPr>
        <p:txBody>
          <a:bodyPr wrap="square" rtlCol="0">
            <a:spAutoFit/>
          </a:bodyPr>
          <a:lstStyle/>
          <a:p>
            <a:pPr algn="just">
              <a:lnSpc>
                <a:spcPts val="2400"/>
              </a:lnSpc>
            </a:pPr>
            <a:r>
              <a:rPr lang="zh-CN" altLang="en-US" sz="1550" spc="-150" dirty="0">
                <a:latin typeface="方正正大黑简体" panose="02000000000000000000" pitchFamily="2" charset="-122"/>
                <a:ea typeface="方正正大黑简体" panose="02000000000000000000" pitchFamily="2" charset="-122"/>
              </a:rPr>
              <a:t>全部信息采用明文形式传递</a:t>
            </a:r>
            <a:endParaRPr lang="zh-CN" altLang="en-US" sz="1550" spc="-150" dirty="0">
              <a:latin typeface="方正正大黑简体" panose="02000000000000000000" pitchFamily="2" charset="-122"/>
              <a:ea typeface="方正正大黑简体" panose="02000000000000000000" pitchFamily="2" charset="-122"/>
            </a:endParaRPr>
          </a:p>
        </p:txBody>
      </p:sp>
      <p:sp>
        <p:nvSpPr>
          <p:cNvPr id="102" name="圆角矩形 4"/>
          <p:cNvSpPr/>
          <p:nvPr>
            <p:custDataLst>
              <p:tags r:id="rId17"/>
            </p:custDataLst>
          </p:nvPr>
        </p:nvSpPr>
        <p:spPr>
          <a:xfrm>
            <a:off x="4787969" y="2625363"/>
            <a:ext cx="2631331" cy="2902858"/>
          </a:xfrm>
          <a:prstGeom prst="roundRect">
            <a:avLst>
              <a:gd name="adj" fmla="val 18269"/>
            </a:avLst>
          </a:prstGeom>
          <a:gradFill>
            <a:gsLst>
              <a:gs pos="100000">
                <a:schemeClr val="bg1"/>
              </a:gs>
              <a:gs pos="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469900" dist="1524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圆角矩形 5"/>
          <p:cNvSpPr/>
          <p:nvPr>
            <p:custDataLst>
              <p:tags r:id="rId18"/>
            </p:custDataLst>
          </p:nvPr>
        </p:nvSpPr>
        <p:spPr>
          <a:xfrm>
            <a:off x="4944183" y="2781577"/>
            <a:ext cx="2348127" cy="2590430"/>
          </a:xfrm>
          <a:prstGeom prst="roundRect">
            <a:avLst>
              <a:gd name="adj" fmla="val 18269"/>
            </a:avLst>
          </a:prstGeom>
          <a:gradFill>
            <a:gsLst>
              <a:gs pos="100000">
                <a:schemeClr val="bg1"/>
              </a:gs>
              <a:gs pos="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5" name="组合 104"/>
          <p:cNvGrpSpPr/>
          <p:nvPr>
            <p:custDataLst>
              <p:tags r:id="rId19"/>
            </p:custDataLst>
          </p:nvPr>
        </p:nvGrpSpPr>
        <p:grpSpPr>
          <a:xfrm>
            <a:off x="5140127" y="3001333"/>
            <a:ext cx="2041377" cy="2150918"/>
            <a:chOff x="1370879" y="1864591"/>
            <a:chExt cx="2041377" cy="2150918"/>
          </a:xfrm>
        </p:grpSpPr>
        <p:grpSp>
          <p:nvGrpSpPr>
            <p:cNvPr id="106" name="组合 105"/>
            <p:cNvGrpSpPr/>
            <p:nvPr/>
          </p:nvGrpSpPr>
          <p:grpSpPr>
            <a:xfrm>
              <a:off x="1370879" y="1864591"/>
              <a:ext cx="207818" cy="207818"/>
              <a:chOff x="4559531" y="2227811"/>
              <a:chExt cx="207818" cy="207818"/>
            </a:xfrm>
          </p:grpSpPr>
          <p:sp>
            <p:nvSpPr>
              <p:cNvPr id="117" name="椭圆 116"/>
              <p:cNvSpPr/>
              <p:nvPr>
                <p:custDataLst>
                  <p:tags r:id="rId20"/>
                </p:custDataLst>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六边形 117"/>
              <p:cNvSpPr/>
              <p:nvPr>
                <p:custDataLst>
                  <p:tags r:id="rId21"/>
                </p:custDataLst>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nvGrpSpPr>
            <p:cNvPr id="107" name="组合 106"/>
            <p:cNvGrpSpPr/>
            <p:nvPr/>
          </p:nvGrpSpPr>
          <p:grpSpPr>
            <a:xfrm>
              <a:off x="3204438" y="1864591"/>
              <a:ext cx="207818" cy="207818"/>
              <a:chOff x="4402365" y="2227811"/>
              <a:chExt cx="207818" cy="207818"/>
            </a:xfrm>
          </p:grpSpPr>
          <p:sp>
            <p:nvSpPr>
              <p:cNvPr id="115" name="椭圆 114"/>
              <p:cNvSpPr/>
              <p:nvPr>
                <p:custDataLst>
                  <p:tags r:id="rId22"/>
                </p:custDataLst>
              </p:nvPr>
            </p:nvSpPr>
            <p:spPr>
              <a:xfrm>
                <a:off x="4402365"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六边形 115"/>
              <p:cNvSpPr/>
              <p:nvPr>
                <p:custDataLst>
                  <p:tags r:id="rId23"/>
                </p:custDataLst>
              </p:nvPr>
            </p:nvSpPr>
            <p:spPr>
              <a:xfrm>
                <a:off x="4448724"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nvGrpSpPr>
            <p:cNvPr id="108" name="组合 107"/>
            <p:cNvGrpSpPr/>
            <p:nvPr/>
          </p:nvGrpSpPr>
          <p:grpSpPr>
            <a:xfrm>
              <a:off x="1370879" y="3807691"/>
              <a:ext cx="207818" cy="207818"/>
              <a:chOff x="4559531" y="2227811"/>
              <a:chExt cx="207818" cy="207818"/>
            </a:xfrm>
          </p:grpSpPr>
          <p:sp>
            <p:nvSpPr>
              <p:cNvPr id="113" name="椭圆 112"/>
              <p:cNvSpPr/>
              <p:nvPr>
                <p:custDataLst>
                  <p:tags r:id="rId24"/>
                </p:custDataLst>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六边形 113"/>
              <p:cNvSpPr/>
              <p:nvPr>
                <p:custDataLst>
                  <p:tags r:id="rId25"/>
                </p:custDataLst>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nvGrpSpPr>
            <p:cNvPr id="110" name="组合 109"/>
            <p:cNvGrpSpPr/>
            <p:nvPr/>
          </p:nvGrpSpPr>
          <p:grpSpPr>
            <a:xfrm>
              <a:off x="3204438" y="3807691"/>
              <a:ext cx="207818" cy="207818"/>
              <a:chOff x="4402365" y="2227811"/>
              <a:chExt cx="207818" cy="207818"/>
            </a:xfrm>
          </p:grpSpPr>
          <p:sp>
            <p:nvSpPr>
              <p:cNvPr id="111" name="椭圆 110"/>
              <p:cNvSpPr/>
              <p:nvPr>
                <p:custDataLst>
                  <p:tags r:id="rId26"/>
                </p:custDataLst>
              </p:nvPr>
            </p:nvSpPr>
            <p:spPr>
              <a:xfrm>
                <a:off x="4402365"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六边形 111"/>
              <p:cNvSpPr/>
              <p:nvPr>
                <p:custDataLst>
                  <p:tags r:id="rId27"/>
                </p:custDataLst>
              </p:nvPr>
            </p:nvSpPr>
            <p:spPr>
              <a:xfrm>
                <a:off x="4448724"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grpSp>
        <p:nvGrpSpPr>
          <p:cNvPr id="119" name="组合 118"/>
          <p:cNvGrpSpPr/>
          <p:nvPr>
            <p:custDataLst>
              <p:tags r:id="rId28"/>
            </p:custDataLst>
          </p:nvPr>
        </p:nvGrpSpPr>
        <p:grpSpPr>
          <a:xfrm>
            <a:off x="5172456" y="3295221"/>
            <a:ext cx="1934285" cy="476905"/>
            <a:chOff x="1403208" y="2615679"/>
            <a:chExt cx="2133884" cy="476905"/>
          </a:xfrm>
        </p:grpSpPr>
        <p:sp>
          <p:nvSpPr>
            <p:cNvPr id="120" name="矩形 119"/>
            <p:cNvSpPr/>
            <p:nvPr>
              <p:custDataLst>
                <p:tags r:id="rId29"/>
              </p:custDataLst>
            </p:nvPr>
          </p:nvSpPr>
          <p:spPr>
            <a:xfrm>
              <a:off x="1403208" y="2615679"/>
              <a:ext cx="2133884" cy="394206"/>
            </a:xfrm>
            <a:prstGeom prst="rect">
              <a:avLst/>
            </a:prstGeom>
            <a:solidFill>
              <a:srgbClr val="0070C0"/>
            </a:solidFill>
            <a:ln w="15875">
              <a:gradFill flip="none" rotWithShape="1">
                <a:gsLst>
                  <a:gs pos="0">
                    <a:schemeClr val="bg1">
                      <a:lumMod val="75000"/>
                    </a:schemeClr>
                  </a:gs>
                  <a:gs pos="100000">
                    <a:schemeClr val="bg1"/>
                  </a:gs>
                </a:gsLst>
                <a:lin ang="2700000" scaled="1"/>
                <a:tileRect/>
              </a:gradFill>
            </a:ln>
            <a:effectLst>
              <a:innerShdw blurRad="635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文本框 120"/>
            <p:cNvSpPr txBox="1"/>
            <p:nvPr>
              <p:custDataLst>
                <p:tags r:id="rId30"/>
              </p:custDataLst>
            </p:nvPr>
          </p:nvSpPr>
          <p:spPr>
            <a:xfrm>
              <a:off x="1691973" y="2630919"/>
              <a:ext cx="1556353" cy="461665"/>
            </a:xfrm>
            <a:prstGeom prst="rect">
              <a:avLst/>
            </a:prstGeom>
            <a:noFill/>
          </p:spPr>
          <p:txBody>
            <a:bodyPr wrap="square" rtlCol="0">
              <a:spAutoFit/>
            </a:bodyPr>
            <a:lstStyle/>
            <a:p>
              <a:pPr algn="ctr"/>
              <a:r>
                <a:rPr lang="en-US" altLang="zh-CN" sz="2400" dirty="0">
                  <a:solidFill>
                    <a:schemeClr val="bg1"/>
                  </a:solidFill>
                  <a:latin typeface="方正正大黑简体" panose="02000000000000000000" pitchFamily="2" charset="-122"/>
                  <a:ea typeface="方正正大黑简体" panose="02000000000000000000" pitchFamily="2" charset="-122"/>
                </a:rPr>
                <a:t>2</a:t>
              </a:r>
              <a:endParaRPr lang="zh-CN" altLang="en-US" sz="2400" dirty="0">
                <a:solidFill>
                  <a:schemeClr val="bg1"/>
                </a:solidFill>
                <a:latin typeface="方正正大黑简体" panose="02000000000000000000" pitchFamily="2" charset="-122"/>
                <a:ea typeface="方正正大黑简体" panose="02000000000000000000" pitchFamily="2" charset="-122"/>
              </a:endParaRPr>
            </a:p>
          </p:txBody>
        </p:sp>
      </p:grpSp>
      <p:sp>
        <p:nvSpPr>
          <p:cNvPr id="122" name="文本框 121"/>
          <p:cNvSpPr txBox="1"/>
          <p:nvPr>
            <p:custDataLst>
              <p:tags r:id="rId31"/>
            </p:custDataLst>
          </p:nvPr>
        </p:nvSpPr>
        <p:spPr>
          <a:xfrm>
            <a:off x="5172454" y="4019877"/>
            <a:ext cx="1934287" cy="689484"/>
          </a:xfrm>
          <a:prstGeom prst="rect">
            <a:avLst/>
          </a:prstGeom>
          <a:noFill/>
        </p:spPr>
        <p:txBody>
          <a:bodyPr wrap="square" rtlCol="0">
            <a:spAutoFit/>
          </a:bodyPr>
          <a:lstStyle/>
          <a:p>
            <a:pPr algn="just">
              <a:lnSpc>
                <a:spcPts val="2400"/>
              </a:lnSpc>
            </a:pPr>
            <a:r>
              <a:rPr lang="zh-CN" altLang="en-US" sz="1550" spc="-150" dirty="0">
                <a:latin typeface="方正正大黑简体" panose="02000000000000000000" pitchFamily="2" charset="-122"/>
                <a:ea typeface="方正正大黑简体" panose="02000000000000000000" pitchFamily="2" charset="-122"/>
              </a:rPr>
              <a:t>采用固定的端口号</a:t>
            </a:r>
            <a:r>
              <a:rPr lang="en-US" altLang="zh-CN" sz="1550" spc="-150" dirty="0">
                <a:latin typeface="方正正大黑简体" panose="02000000000000000000" pitchFamily="2" charset="-122"/>
                <a:ea typeface="方正正大黑简体" panose="02000000000000000000" pitchFamily="2" charset="-122"/>
              </a:rPr>
              <a:t>25</a:t>
            </a:r>
            <a:r>
              <a:rPr lang="zh-CN" altLang="en-US" sz="1550" spc="-150" dirty="0">
                <a:latin typeface="方正正大黑简体" panose="02000000000000000000" pitchFamily="2" charset="-122"/>
                <a:ea typeface="方正正大黑简体" panose="02000000000000000000" pitchFamily="2" charset="-122"/>
              </a:rPr>
              <a:t>进行邮件的发送</a:t>
            </a:r>
            <a:endParaRPr lang="zh-CN" altLang="en-US" sz="1550" spc="-150" dirty="0">
              <a:latin typeface="方正正大黑简体" panose="02000000000000000000" pitchFamily="2" charset="-122"/>
              <a:ea typeface="方正正大黑简体" panose="02000000000000000000" pitchFamily="2" charset="-122"/>
            </a:endParaRPr>
          </a:p>
        </p:txBody>
      </p:sp>
      <p:sp>
        <p:nvSpPr>
          <p:cNvPr id="123" name="圆角矩形 4"/>
          <p:cNvSpPr/>
          <p:nvPr>
            <p:custDataLst>
              <p:tags r:id="rId32"/>
            </p:custDataLst>
          </p:nvPr>
        </p:nvSpPr>
        <p:spPr>
          <a:xfrm>
            <a:off x="8397576" y="2625363"/>
            <a:ext cx="2631331" cy="2902858"/>
          </a:xfrm>
          <a:prstGeom prst="roundRect">
            <a:avLst>
              <a:gd name="adj" fmla="val 18269"/>
            </a:avLst>
          </a:prstGeom>
          <a:gradFill>
            <a:gsLst>
              <a:gs pos="100000">
                <a:schemeClr val="bg1"/>
              </a:gs>
              <a:gs pos="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469900" dist="1524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圆角矩形 5"/>
          <p:cNvSpPr/>
          <p:nvPr>
            <p:custDataLst>
              <p:tags r:id="rId33"/>
            </p:custDataLst>
          </p:nvPr>
        </p:nvSpPr>
        <p:spPr>
          <a:xfrm>
            <a:off x="8553790" y="2781577"/>
            <a:ext cx="2348127" cy="2590430"/>
          </a:xfrm>
          <a:prstGeom prst="roundRect">
            <a:avLst>
              <a:gd name="adj" fmla="val 18269"/>
            </a:avLst>
          </a:prstGeom>
          <a:gradFill>
            <a:gsLst>
              <a:gs pos="100000">
                <a:schemeClr val="bg1"/>
              </a:gs>
              <a:gs pos="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5" name="组合 124"/>
          <p:cNvGrpSpPr/>
          <p:nvPr>
            <p:custDataLst>
              <p:tags r:id="rId34"/>
            </p:custDataLst>
          </p:nvPr>
        </p:nvGrpSpPr>
        <p:grpSpPr>
          <a:xfrm>
            <a:off x="8749734" y="3001333"/>
            <a:ext cx="2041377" cy="2150918"/>
            <a:chOff x="1370879" y="1864591"/>
            <a:chExt cx="2041377" cy="2150918"/>
          </a:xfrm>
        </p:grpSpPr>
        <p:grpSp>
          <p:nvGrpSpPr>
            <p:cNvPr id="126" name="组合 125"/>
            <p:cNvGrpSpPr/>
            <p:nvPr/>
          </p:nvGrpSpPr>
          <p:grpSpPr>
            <a:xfrm>
              <a:off x="1370879" y="1864591"/>
              <a:ext cx="207818" cy="207818"/>
              <a:chOff x="4559531" y="2227811"/>
              <a:chExt cx="207818" cy="207818"/>
            </a:xfrm>
          </p:grpSpPr>
          <p:sp>
            <p:nvSpPr>
              <p:cNvPr id="136" name="椭圆 135"/>
              <p:cNvSpPr/>
              <p:nvPr>
                <p:custDataLst>
                  <p:tags r:id="rId35"/>
                </p:custDataLst>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六边形 136"/>
              <p:cNvSpPr/>
              <p:nvPr>
                <p:custDataLst>
                  <p:tags r:id="rId36"/>
                </p:custDataLst>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nvGrpSpPr>
            <p:cNvPr id="127" name="组合 126"/>
            <p:cNvGrpSpPr/>
            <p:nvPr/>
          </p:nvGrpSpPr>
          <p:grpSpPr>
            <a:xfrm>
              <a:off x="3204438" y="1864591"/>
              <a:ext cx="207818" cy="207818"/>
              <a:chOff x="4402365" y="2227811"/>
              <a:chExt cx="207818" cy="207818"/>
            </a:xfrm>
          </p:grpSpPr>
          <p:sp>
            <p:nvSpPr>
              <p:cNvPr id="134" name="椭圆 133"/>
              <p:cNvSpPr/>
              <p:nvPr>
                <p:custDataLst>
                  <p:tags r:id="rId37"/>
                </p:custDataLst>
              </p:nvPr>
            </p:nvSpPr>
            <p:spPr>
              <a:xfrm>
                <a:off x="4402365"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六边形 134"/>
              <p:cNvSpPr/>
              <p:nvPr>
                <p:custDataLst>
                  <p:tags r:id="rId38"/>
                </p:custDataLst>
              </p:nvPr>
            </p:nvSpPr>
            <p:spPr>
              <a:xfrm>
                <a:off x="4448724"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nvGrpSpPr>
            <p:cNvPr id="128" name="组合 127"/>
            <p:cNvGrpSpPr/>
            <p:nvPr/>
          </p:nvGrpSpPr>
          <p:grpSpPr>
            <a:xfrm>
              <a:off x="1370879" y="3807691"/>
              <a:ext cx="207818" cy="207818"/>
              <a:chOff x="4559531" y="2227811"/>
              <a:chExt cx="207818" cy="207818"/>
            </a:xfrm>
          </p:grpSpPr>
          <p:sp>
            <p:nvSpPr>
              <p:cNvPr id="132" name="椭圆 131"/>
              <p:cNvSpPr/>
              <p:nvPr>
                <p:custDataLst>
                  <p:tags r:id="rId39"/>
                </p:custDataLst>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六边形 132"/>
              <p:cNvSpPr/>
              <p:nvPr>
                <p:custDataLst>
                  <p:tags r:id="rId40"/>
                </p:custDataLst>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nvGrpSpPr>
            <p:cNvPr id="129" name="组合 128"/>
            <p:cNvGrpSpPr/>
            <p:nvPr/>
          </p:nvGrpSpPr>
          <p:grpSpPr>
            <a:xfrm>
              <a:off x="3204438" y="3807691"/>
              <a:ext cx="207818" cy="207818"/>
              <a:chOff x="4402365" y="2227811"/>
              <a:chExt cx="207818" cy="207818"/>
            </a:xfrm>
          </p:grpSpPr>
          <p:sp>
            <p:nvSpPr>
              <p:cNvPr id="130" name="椭圆 129"/>
              <p:cNvSpPr/>
              <p:nvPr>
                <p:custDataLst>
                  <p:tags r:id="rId41"/>
                </p:custDataLst>
              </p:nvPr>
            </p:nvSpPr>
            <p:spPr>
              <a:xfrm>
                <a:off x="4402365"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六边形 130"/>
              <p:cNvSpPr/>
              <p:nvPr>
                <p:custDataLst>
                  <p:tags r:id="rId42"/>
                </p:custDataLst>
              </p:nvPr>
            </p:nvSpPr>
            <p:spPr>
              <a:xfrm>
                <a:off x="4448724"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grpSp>
        <p:nvGrpSpPr>
          <p:cNvPr id="138" name="组合 137"/>
          <p:cNvGrpSpPr/>
          <p:nvPr>
            <p:custDataLst>
              <p:tags r:id="rId43"/>
            </p:custDataLst>
          </p:nvPr>
        </p:nvGrpSpPr>
        <p:grpSpPr>
          <a:xfrm>
            <a:off x="8782063" y="3295221"/>
            <a:ext cx="1934285" cy="476905"/>
            <a:chOff x="1403208" y="2615679"/>
            <a:chExt cx="2133884" cy="476905"/>
          </a:xfrm>
        </p:grpSpPr>
        <p:sp>
          <p:nvSpPr>
            <p:cNvPr id="139" name="矩形 138"/>
            <p:cNvSpPr/>
            <p:nvPr>
              <p:custDataLst>
                <p:tags r:id="rId44"/>
              </p:custDataLst>
            </p:nvPr>
          </p:nvSpPr>
          <p:spPr>
            <a:xfrm>
              <a:off x="1403208" y="2615679"/>
              <a:ext cx="2133884" cy="394206"/>
            </a:xfrm>
            <a:prstGeom prst="rect">
              <a:avLst/>
            </a:prstGeom>
            <a:solidFill>
              <a:srgbClr val="0070C0"/>
            </a:solidFill>
            <a:ln w="15875">
              <a:gradFill flip="none" rotWithShape="1">
                <a:gsLst>
                  <a:gs pos="0">
                    <a:schemeClr val="bg1">
                      <a:lumMod val="75000"/>
                    </a:schemeClr>
                  </a:gs>
                  <a:gs pos="100000">
                    <a:schemeClr val="bg1"/>
                  </a:gs>
                </a:gsLst>
                <a:lin ang="2700000" scaled="1"/>
                <a:tileRect/>
              </a:gradFill>
            </a:ln>
            <a:effectLst>
              <a:innerShdw blurRad="635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文本框 139"/>
            <p:cNvSpPr txBox="1"/>
            <p:nvPr>
              <p:custDataLst>
                <p:tags r:id="rId45"/>
              </p:custDataLst>
            </p:nvPr>
          </p:nvSpPr>
          <p:spPr>
            <a:xfrm>
              <a:off x="1691973" y="2630919"/>
              <a:ext cx="1556353" cy="461665"/>
            </a:xfrm>
            <a:prstGeom prst="rect">
              <a:avLst/>
            </a:prstGeom>
            <a:noFill/>
          </p:spPr>
          <p:txBody>
            <a:bodyPr wrap="square" rtlCol="0">
              <a:spAutoFit/>
            </a:bodyPr>
            <a:lstStyle/>
            <a:p>
              <a:pPr algn="ctr"/>
              <a:r>
                <a:rPr lang="en-US" altLang="zh-CN" sz="2400" dirty="0">
                  <a:solidFill>
                    <a:schemeClr val="bg1"/>
                  </a:solidFill>
                  <a:latin typeface="方正正大黑简体" panose="02000000000000000000" pitchFamily="2" charset="-122"/>
                  <a:ea typeface="方正正大黑简体" panose="02000000000000000000" pitchFamily="2" charset="-122"/>
                </a:rPr>
                <a:t>3</a:t>
              </a:r>
              <a:endParaRPr lang="zh-CN" altLang="en-US" sz="2400" dirty="0">
                <a:solidFill>
                  <a:schemeClr val="bg1"/>
                </a:solidFill>
                <a:latin typeface="方正正大黑简体" panose="02000000000000000000" pitchFamily="2" charset="-122"/>
                <a:ea typeface="方正正大黑简体" panose="02000000000000000000" pitchFamily="2" charset="-122"/>
              </a:endParaRPr>
            </a:p>
          </p:txBody>
        </p:sp>
      </p:grpSp>
      <p:sp>
        <p:nvSpPr>
          <p:cNvPr id="141" name="文本框 140"/>
          <p:cNvSpPr txBox="1"/>
          <p:nvPr>
            <p:custDataLst>
              <p:tags r:id="rId46"/>
            </p:custDataLst>
          </p:nvPr>
        </p:nvSpPr>
        <p:spPr>
          <a:xfrm>
            <a:off x="8815402" y="4015464"/>
            <a:ext cx="1934287" cy="689484"/>
          </a:xfrm>
          <a:prstGeom prst="rect">
            <a:avLst/>
          </a:prstGeom>
          <a:noFill/>
        </p:spPr>
        <p:txBody>
          <a:bodyPr wrap="square" rtlCol="0">
            <a:spAutoFit/>
          </a:bodyPr>
          <a:lstStyle/>
          <a:p>
            <a:pPr algn="just">
              <a:lnSpc>
                <a:spcPts val="2400"/>
              </a:lnSpc>
            </a:pPr>
            <a:r>
              <a:rPr lang="zh-CN" altLang="en-US" sz="1550" spc="-150" dirty="0">
                <a:latin typeface="方正正大黑简体" panose="02000000000000000000" pitchFamily="2" charset="-122"/>
                <a:ea typeface="方正正大黑简体" panose="02000000000000000000" pitchFamily="2" charset="-122"/>
              </a:rPr>
              <a:t>对邮件源没有任何验证</a:t>
            </a:r>
            <a:endParaRPr lang="zh-CN" altLang="en-US" sz="1550" spc="-150" dirty="0">
              <a:latin typeface="方正正大黑简体" panose="02000000000000000000" pitchFamily="2" charset="-122"/>
              <a:ea typeface="方正正大黑简体" panose="02000000000000000000" pitchFamily="2" charset="-122"/>
            </a:endParaRPr>
          </a:p>
        </p:txBody>
      </p:sp>
      <p:sp>
        <p:nvSpPr>
          <p:cNvPr id="142" name="文本框 141"/>
          <p:cNvSpPr txBox="1"/>
          <p:nvPr/>
        </p:nvSpPr>
        <p:spPr>
          <a:xfrm>
            <a:off x="1195614" y="1643848"/>
            <a:ext cx="8997242" cy="523220"/>
          </a:xfrm>
          <a:prstGeom prst="rect">
            <a:avLst/>
          </a:prstGeom>
          <a:noFill/>
        </p:spPr>
        <p:txBody>
          <a:bodyPr wrap="square">
            <a:spAutoFit/>
          </a:bodyPr>
          <a:lstStyle/>
          <a:p>
            <a:pPr marL="457200" indent="-457200">
              <a:buSzPct val="150000"/>
              <a:buBlip>
                <a:blip r:embed="rId47"/>
              </a:buBlip>
            </a:pPr>
            <a:r>
              <a:rPr lang="en-US" altLang="zh-CN" sz="2800" dirty="0">
                <a:latin typeface="方正正大黑简体" panose="02000000000000000000" pitchFamily="2" charset="-122"/>
                <a:ea typeface="方正正大黑简体" panose="02000000000000000000" pitchFamily="2" charset="-122"/>
              </a:rPr>
              <a:t>SMTP</a:t>
            </a:r>
            <a:r>
              <a:rPr lang="zh-CN" altLang="en-US" sz="2800" dirty="0">
                <a:latin typeface="方正正大黑简体" panose="02000000000000000000" pitchFamily="2" charset="-122"/>
                <a:ea typeface="方正正大黑简体" panose="02000000000000000000" pitchFamily="2" charset="-122"/>
              </a:rPr>
              <a:t>协议本身没有采用任何安全机制</a:t>
            </a:r>
            <a:endParaRPr lang="zh-CN" altLang="en-US" sz="2800" dirty="0">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iterate type="wd">
                                        <p:tmPct val="10000"/>
                                      </p:iterate>
                                      <p:childTnLst>
                                        <p:set>
                                          <p:cBhvr>
                                            <p:cTn id="13" dur="1" fill="hold">
                                              <p:stCondLst>
                                                <p:cond delay="0"/>
                                              </p:stCondLst>
                                            </p:cTn>
                                            <p:tgtEl>
                                              <p:spTgt spid="142"/>
                                            </p:tgtEl>
                                            <p:attrNameLst>
                                              <p:attrName>style.visibility</p:attrName>
                                            </p:attrNameLst>
                                          </p:cBhvr>
                                          <p:to>
                                            <p:strVal val="visible"/>
                                          </p:to>
                                        </p:set>
                                        <p:animEffect transition="in" filter="fade">
                                          <p:cBhvr>
                                            <p:cTn id="14" dur="500"/>
                                            <p:tgtEl>
                                              <p:spTgt spid="142"/>
                                            </p:tgtEl>
                                          </p:cBhvr>
                                        </p:animEffect>
                                      </p:childTnLst>
                                    </p:cTn>
                                  </p:par>
                                  <p:par>
                                    <p:cTn id="15" presetID="2" presetClass="entr" presetSubtype="8" accel="40000" fill="hold" grpId="0" nodeType="withEffect" p14:presetBounceEnd="40000">
                                      <p:stCondLst>
                                        <p:cond delay="500"/>
                                      </p:stCondLst>
                                      <p:childTnLst>
                                        <p:set>
                                          <p:cBhvr>
                                            <p:cTn id="16" dur="1" fill="hold">
                                              <p:stCondLst>
                                                <p:cond delay="0"/>
                                              </p:stCondLst>
                                            </p:cTn>
                                            <p:tgtEl>
                                              <p:spTgt spid="82"/>
                                            </p:tgtEl>
                                            <p:attrNameLst>
                                              <p:attrName>style.visibility</p:attrName>
                                            </p:attrNameLst>
                                          </p:cBhvr>
                                          <p:to>
                                            <p:strVal val="visible"/>
                                          </p:to>
                                        </p:set>
                                        <p:anim calcmode="lin" valueType="num" p14:bounceEnd="40000">
                                          <p:cBhvr additive="base">
                                            <p:cTn id="17" dur="1250" fill="hold"/>
                                            <p:tgtEl>
                                              <p:spTgt spid="82"/>
                                            </p:tgtEl>
                                            <p:attrNameLst>
                                              <p:attrName>ppt_x</p:attrName>
                                            </p:attrNameLst>
                                          </p:cBhvr>
                                          <p:tavLst>
                                            <p:tav tm="0">
                                              <p:val>
                                                <p:strVal val="0-#ppt_w/2"/>
                                              </p:val>
                                            </p:tav>
                                            <p:tav tm="100000">
                                              <p:val>
                                                <p:strVal val="#ppt_x"/>
                                              </p:val>
                                            </p:tav>
                                          </p:tavLst>
                                        </p:anim>
                                        <p:anim calcmode="lin" valueType="num" p14:bounceEnd="40000">
                                          <p:cBhvr additive="base">
                                            <p:cTn id="18" dur="1250" fill="hold"/>
                                            <p:tgtEl>
                                              <p:spTgt spid="82"/>
                                            </p:tgtEl>
                                            <p:attrNameLst>
                                              <p:attrName>ppt_y</p:attrName>
                                            </p:attrNameLst>
                                          </p:cBhvr>
                                          <p:tavLst>
                                            <p:tav tm="0">
                                              <p:val>
                                                <p:strVal val="#ppt_y"/>
                                              </p:val>
                                            </p:tav>
                                            <p:tav tm="100000">
                                              <p:val>
                                                <p:strVal val="#ppt_y"/>
                                              </p:val>
                                            </p:tav>
                                          </p:tavLst>
                                        </p:anim>
                                      </p:childTnLst>
                                    </p:cTn>
                                  </p:par>
                                  <p:par>
                                    <p:cTn id="19" presetID="2" presetClass="entr" presetSubtype="2" accel="40000" fill="hold" grpId="0" nodeType="withEffect" p14:presetBounceEnd="40000">
                                      <p:stCondLst>
                                        <p:cond delay="750"/>
                                      </p:stCondLst>
                                      <p:childTnLst>
                                        <p:set>
                                          <p:cBhvr>
                                            <p:cTn id="20" dur="1" fill="hold">
                                              <p:stCondLst>
                                                <p:cond delay="0"/>
                                              </p:stCondLst>
                                            </p:cTn>
                                            <p:tgtEl>
                                              <p:spTgt spid="83"/>
                                            </p:tgtEl>
                                            <p:attrNameLst>
                                              <p:attrName>style.visibility</p:attrName>
                                            </p:attrNameLst>
                                          </p:cBhvr>
                                          <p:to>
                                            <p:strVal val="visible"/>
                                          </p:to>
                                        </p:set>
                                        <p:anim calcmode="lin" valueType="num" p14:bounceEnd="40000">
                                          <p:cBhvr additive="base">
                                            <p:cTn id="21" dur="1250" fill="hold"/>
                                            <p:tgtEl>
                                              <p:spTgt spid="83"/>
                                            </p:tgtEl>
                                            <p:attrNameLst>
                                              <p:attrName>ppt_x</p:attrName>
                                            </p:attrNameLst>
                                          </p:cBhvr>
                                          <p:tavLst>
                                            <p:tav tm="0">
                                              <p:val>
                                                <p:strVal val="1+#ppt_w/2"/>
                                              </p:val>
                                            </p:tav>
                                            <p:tav tm="100000">
                                              <p:val>
                                                <p:strVal val="#ppt_x"/>
                                              </p:val>
                                            </p:tav>
                                          </p:tavLst>
                                        </p:anim>
                                        <p:anim calcmode="lin" valueType="num" p14:bounceEnd="40000">
                                          <p:cBhvr additive="base">
                                            <p:cTn id="22" dur="1250" fill="hold"/>
                                            <p:tgtEl>
                                              <p:spTgt spid="83"/>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53" presetClass="entr" presetSubtype="16" fill="hold" nodeType="afterEffect">
                                      <p:stCondLst>
                                        <p:cond delay="0"/>
                                      </p:stCondLst>
                                      <p:childTnLst>
                                        <p:set>
                                          <p:cBhvr>
                                            <p:cTn id="25" dur="1" fill="hold">
                                              <p:stCondLst>
                                                <p:cond delay="0"/>
                                              </p:stCondLst>
                                            </p:cTn>
                                            <p:tgtEl>
                                              <p:spTgt spid="84"/>
                                            </p:tgtEl>
                                            <p:attrNameLst>
                                              <p:attrName>style.visibility</p:attrName>
                                            </p:attrNameLst>
                                          </p:cBhvr>
                                          <p:to>
                                            <p:strVal val="visible"/>
                                          </p:to>
                                        </p:set>
                                        <p:anim calcmode="lin" valueType="num">
                                          <p:cBhvr>
                                            <p:cTn id="26" dur="500" fill="hold"/>
                                            <p:tgtEl>
                                              <p:spTgt spid="84"/>
                                            </p:tgtEl>
                                            <p:attrNameLst>
                                              <p:attrName>ppt_w</p:attrName>
                                            </p:attrNameLst>
                                          </p:cBhvr>
                                          <p:tavLst>
                                            <p:tav tm="0">
                                              <p:val>
                                                <p:fltVal val="0"/>
                                              </p:val>
                                            </p:tav>
                                            <p:tav tm="100000">
                                              <p:val>
                                                <p:strVal val="#ppt_w"/>
                                              </p:val>
                                            </p:tav>
                                          </p:tavLst>
                                        </p:anim>
                                        <p:anim calcmode="lin" valueType="num">
                                          <p:cBhvr>
                                            <p:cTn id="27" dur="500" fill="hold"/>
                                            <p:tgtEl>
                                              <p:spTgt spid="84"/>
                                            </p:tgtEl>
                                            <p:attrNameLst>
                                              <p:attrName>ppt_h</p:attrName>
                                            </p:attrNameLst>
                                          </p:cBhvr>
                                          <p:tavLst>
                                            <p:tav tm="0">
                                              <p:val>
                                                <p:fltVal val="0"/>
                                              </p:val>
                                            </p:tav>
                                            <p:tav tm="100000">
                                              <p:val>
                                                <p:strVal val="#ppt_h"/>
                                              </p:val>
                                            </p:tav>
                                          </p:tavLst>
                                        </p:anim>
                                        <p:animEffect transition="in" filter="fade">
                                          <p:cBhvr>
                                            <p:cTn id="28" dur="500"/>
                                            <p:tgtEl>
                                              <p:spTgt spid="84"/>
                                            </p:tgtEl>
                                          </p:cBhvr>
                                        </p:animEffect>
                                      </p:childTnLst>
                                    </p:cTn>
                                  </p:par>
                                </p:childTnLst>
                              </p:cTn>
                            </p:par>
                            <p:par>
                              <p:cTn id="29" fill="hold">
                                <p:stCondLst>
                                  <p:cond delay="2500"/>
                                </p:stCondLst>
                                <p:childTnLst>
                                  <p:par>
                                    <p:cTn id="30" presetID="1" presetClass="entr" presetSubtype="0" fill="hold" nodeType="afterEffect">
                                      <p:stCondLst>
                                        <p:cond delay="0"/>
                                      </p:stCondLst>
                                      <p:childTnLst>
                                        <p:set>
                                          <p:cBhvr>
                                            <p:cTn id="31" dur="1" fill="hold">
                                              <p:stCondLst>
                                                <p:cond delay="0"/>
                                              </p:stCondLst>
                                            </p:cTn>
                                            <p:tgtEl>
                                              <p:spTgt spid="97"/>
                                            </p:tgtEl>
                                            <p:attrNameLst>
                                              <p:attrName>style.visibility</p:attrName>
                                            </p:attrNameLst>
                                          </p:cBhvr>
                                          <p:to>
                                            <p:strVal val="visible"/>
                                          </p:to>
                                        </p:set>
                                      </p:childTnLst>
                                    </p:cTn>
                                  </p:par>
                                  <p:par>
                                    <p:cTn id="32" presetID="35" presetClass="emph" presetSubtype="0" repeatCount="2000" fill="hold" nodeType="withEffect">
                                      <p:stCondLst>
                                        <p:cond delay="0"/>
                                      </p:stCondLst>
                                      <p:childTnLst>
                                        <p:anim calcmode="discrete" valueType="str">
                                          <p:cBhvr>
                                            <p:cTn id="33" dur="250" fill="hold"/>
                                            <p:tgtEl>
                                              <p:spTgt spid="97"/>
                                            </p:tgtEl>
                                            <p:attrNameLst>
                                              <p:attrName>style.visibility</p:attrName>
                                            </p:attrNameLst>
                                          </p:cBhvr>
                                          <p:tavLst>
                                            <p:tav tm="0">
                                              <p:val>
                                                <p:strVal val="hidden"/>
                                              </p:val>
                                            </p:tav>
                                            <p:tav tm="50000">
                                              <p:val>
                                                <p:strVal val="visible"/>
                                              </p:val>
                                            </p:tav>
                                          </p:tavLst>
                                        </p:anim>
                                      </p:childTnLst>
                                    </p:cTn>
                                  </p:par>
                                </p:childTnLst>
                              </p:cTn>
                            </p:par>
                            <p:par>
                              <p:cTn id="34" fill="hold">
                                <p:stCondLst>
                                  <p:cond delay="2500"/>
                                </p:stCondLst>
                                <p:childTnLst>
                                  <p:par>
                                    <p:cTn id="35" presetID="10" presetClass="entr" presetSubtype="0" fill="hold" grpId="0" nodeType="afterEffect">
                                      <p:stCondLst>
                                        <p:cond delay="0"/>
                                      </p:stCondLst>
                                      <p:iterate type="lt">
                                        <p:tmPct val="10000"/>
                                      </p:iterate>
                                      <p:childTnLst>
                                        <p:set>
                                          <p:cBhvr>
                                            <p:cTn id="36" dur="1" fill="hold">
                                              <p:stCondLst>
                                                <p:cond delay="0"/>
                                              </p:stCondLst>
                                            </p:cTn>
                                            <p:tgtEl>
                                              <p:spTgt spid="101"/>
                                            </p:tgtEl>
                                            <p:attrNameLst>
                                              <p:attrName>style.visibility</p:attrName>
                                            </p:attrNameLst>
                                          </p:cBhvr>
                                          <p:to>
                                            <p:strVal val="visible"/>
                                          </p:to>
                                        </p:set>
                                        <p:animEffect transition="in" filter="fade">
                                          <p:cBhvr>
                                            <p:cTn id="37" dur="500"/>
                                            <p:tgtEl>
                                              <p:spTgt spid="101"/>
                                            </p:tgtEl>
                                          </p:cBhvr>
                                        </p:animEffect>
                                      </p:childTnLst>
                                    </p:cTn>
                                  </p:par>
                                </p:childTnLst>
                              </p:cTn>
                            </p:par>
                            <p:par>
                              <p:cTn id="38" fill="hold">
                                <p:stCondLst>
                                  <p:cond delay="4050"/>
                                </p:stCondLst>
                                <p:childTnLst>
                                  <p:par>
                                    <p:cTn id="39" presetID="2" presetClass="entr" presetSubtype="8" accel="40000" fill="hold" grpId="0" nodeType="afterEffect" p14:presetBounceEnd="40000">
                                      <p:stCondLst>
                                        <p:cond delay="0"/>
                                      </p:stCondLst>
                                      <p:childTnLst>
                                        <p:set>
                                          <p:cBhvr>
                                            <p:cTn id="40" dur="1" fill="hold">
                                              <p:stCondLst>
                                                <p:cond delay="0"/>
                                              </p:stCondLst>
                                            </p:cTn>
                                            <p:tgtEl>
                                              <p:spTgt spid="102"/>
                                            </p:tgtEl>
                                            <p:attrNameLst>
                                              <p:attrName>style.visibility</p:attrName>
                                            </p:attrNameLst>
                                          </p:cBhvr>
                                          <p:to>
                                            <p:strVal val="visible"/>
                                          </p:to>
                                        </p:set>
                                        <p:anim calcmode="lin" valueType="num" p14:bounceEnd="40000">
                                          <p:cBhvr additive="base">
                                            <p:cTn id="41" dur="1250" fill="hold"/>
                                            <p:tgtEl>
                                              <p:spTgt spid="102"/>
                                            </p:tgtEl>
                                            <p:attrNameLst>
                                              <p:attrName>ppt_x</p:attrName>
                                            </p:attrNameLst>
                                          </p:cBhvr>
                                          <p:tavLst>
                                            <p:tav tm="0">
                                              <p:val>
                                                <p:strVal val="0-#ppt_w/2"/>
                                              </p:val>
                                            </p:tav>
                                            <p:tav tm="100000">
                                              <p:val>
                                                <p:strVal val="#ppt_x"/>
                                              </p:val>
                                            </p:tav>
                                          </p:tavLst>
                                        </p:anim>
                                        <p:anim calcmode="lin" valueType="num" p14:bounceEnd="40000">
                                          <p:cBhvr additive="base">
                                            <p:cTn id="42" dur="1250" fill="hold"/>
                                            <p:tgtEl>
                                              <p:spTgt spid="102"/>
                                            </p:tgtEl>
                                            <p:attrNameLst>
                                              <p:attrName>ppt_y</p:attrName>
                                            </p:attrNameLst>
                                          </p:cBhvr>
                                          <p:tavLst>
                                            <p:tav tm="0">
                                              <p:val>
                                                <p:strVal val="#ppt_y"/>
                                              </p:val>
                                            </p:tav>
                                            <p:tav tm="100000">
                                              <p:val>
                                                <p:strVal val="#ppt_y"/>
                                              </p:val>
                                            </p:tav>
                                          </p:tavLst>
                                        </p:anim>
                                      </p:childTnLst>
                                    </p:cTn>
                                  </p:par>
                                  <p:par>
                                    <p:cTn id="43" presetID="2" presetClass="entr" presetSubtype="2" accel="40000" fill="hold" grpId="0" nodeType="withEffect" p14:presetBounceEnd="40000">
                                      <p:stCondLst>
                                        <p:cond delay="750"/>
                                      </p:stCondLst>
                                      <p:childTnLst>
                                        <p:set>
                                          <p:cBhvr>
                                            <p:cTn id="44" dur="1" fill="hold">
                                              <p:stCondLst>
                                                <p:cond delay="0"/>
                                              </p:stCondLst>
                                            </p:cTn>
                                            <p:tgtEl>
                                              <p:spTgt spid="103"/>
                                            </p:tgtEl>
                                            <p:attrNameLst>
                                              <p:attrName>style.visibility</p:attrName>
                                            </p:attrNameLst>
                                          </p:cBhvr>
                                          <p:to>
                                            <p:strVal val="visible"/>
                                          </p:to>
                                        </p:set>
                                        <p:anim calcmode="lin" valueType="num" p14:bounceEnd="40000">
                                          <p:cBhvr additive="base">
                                            <p:cTn id="45" dur="1250" fill="hold"/>
                                            <p:tgtEl>
                                              <p:spTgt spid="103"/>
                                            </p:tgtEl>
                                            <p:attrNameLst>
                                              <p:attrName>ppt_x</p:attrName>
                                            </p:attrNameLst>
                                          </p:cBhvr>
                                          <p:tavLst>
                                            <p:tav tm="0">
                                              <p:val>
                                                <p:strVal val="1+#ppt_w/2"/>
                                              </p:val>
                                            </p:tav>
                                            <p:tav tm="100000">
                                              <p:val>
                                                <p:strVal val="#ppt_x"/>
                                              </p:val>
                                            </p:tav>
                                          </p:tavLst>
                                        </p:anim>
                                        <p:anim calcmode="lin" valueType="num" p14:bounceEnd="40000">
                                          <p:cBhvr additive="base">
                                            <p:cTn id="46" dur="1250" fill="hold"/>
                                            <p:tgtEl>
                                              <p:spTgt spid="103"/>
                                            </p:tgtEl>
                                            <p:attrNameLst>
                                              <p:attrName>ppt_y</p:attrName>
                                            </p:attrNameLst>
                                          </p:cBhvr>
                                          <p:tavLst>
                                            <p:tav tm="0">
                                              <p:val>
                                                <p:strVal val="#ppt_y"/>
                                              </p:val>
                                            </p:tav>
                                            <p:tav tm="100000">
                                              <p:val>
                                                <p:strVal val="#ppt_y"/>
                                              </p:val>
                                            </p:tav>
                                          </p:tavLst>
                                        </p:anim>
                                      </p:childTnLst>
                                    </p:cTn>
                                  </p:par>
                                </p:childTnLst>
                              </p:cTn>
                            </p:par>
                            <p:par>
                              <p:cTn id="47" fill="hold">
                                <p:stCondLst>
                                  <p:cond delay="5550"/>
                                </p:stCondLst>
                                <p:childTnLst>
                                  <p:par>
                                    <p:cTn id="48" presetID="53" presetClass="entr" presetSubtype="16" fill="hold" nodeType="afterEffect">
                                      <p:stCondLst>
                                        <p:cond delay="0"/>
                                      </p:stCondLst>
                                      <p:childTnLst>
                                        <p:set>
                                          <p:cBhvr>
                                            <p:cTn id="49" dur="1" fill="hold">
                                              <p:stCondLst>
                                                <p:cond delay="0"/>
                                              </p:stCondLst>
                                            </p:cTn>
                                            <p:tgtEl>
                                              <p:spTgt spid="105"/>
                                            </p:tgtEl>
                                            <p:attrNameLst>
                                              <p:attrName>style.visibility</p:attrName>
                                            </p:attrNameLst>
                                          </p:cBhvr>
                                          <p:to>
                                            <p:strVal val="visible"/>
                                          </p:to>
                                        </p:set>
                                        <p:anim calcmode="lin" valueType="num">
                                          <p:cBhvr>
                                            <p:cTn id="50" dur="500" fill="hold"/>
                                            <p:tgtEl>
                                              <p:spTgt spid="105"/>
                                            </p:tgtEl>
                                            <p:attrNameLst>
                                              <p:attrName>ppt_w</p:attrName>
                                            </p:attrNameLst>
                                          </p:cBhvr>
                                          <p:tavLst>
                                            <p:tav tm="0">
                                              <p:val>
                                                <p:fltVal val="0"/>
                                              </p:val>
                                            </p:tav>
                                            <p:tav tm="100000">
                                              <p:val>
                                                <p:strVal val="#ppt_w"/>
                                              </p:val>
                                            </p:tav>
                                          </p:tavLst>
                                        </p:anim>
                                        <p:anim calcmode="lin" valueType="num">
                                          <p:cBhvr>
                                            <p:cTn id="51" dur="500" fill="hold"/>
                                            <p:tgtEl>
                                              <p:spTgt spid="105"/>
                                            </p:tgtEl>
                                            <p:attrNameLst>
                                              <p:attrName>ppt_h</p:attrName>
                                            </p:attrNameLst>
                                          </p:cBhvr>
                                          <p:tavLst>
                                            <p:tav tm="0">
                                              <p:val>
                                                <p:fltVal val="0"/>
                                              </p:val>
                                            </p:tav>
                                            <p:tav tm="100000">
                                              <p:val>
                                                <p:strVal val="#ppt_h"/>
                                              </p:val>
                                            </p:tav>
                                          </p:tavLst>
                                        </p:anim>
                                        <p:animEffect transition="in" filter="fade">
                                          <p:cBhvr>
                                            <p:cTn id="52" dur="500"/>
                                            <p:tgtEl>
                                              <p:spTgt spid="105"/>
                                            </p:tgtEl>
                                          </p:cBhvr>
                                        </p:animEffect>
                                      </p:childTnLst>
                                    </p:cTn>
                                  </p:par>
                                </p:childTnLst>
                              </p:cTn>
                            </p:par>
                            <p:par>
                              <p:cTn id="53" fill="hold">
                                <p:stCondLst>
                                  <p:cond delay="6050"/>
                                </p:stCondLst>
                                <p:childTnLst>
                                  <p:par>
                                    <p:cTn id="54" presetID="1" presetClass="entr" presetSubtype="0" fill="hold" nodeType="afterEffect">
                                      <p:stCondLst>
                                        <p:cond delay="0"/>
                                      </p:stCondLst>
                                      <p:childTnLst>
                                        <p:set>
                                          <p:cBhvr>
                                            <p:cTn id="55" dur="1" fill="hold">
                                              <p:stCondLst>
                                                <p:cond delay="0"/>
                                              </p:stCondLst>
                                            </p:cTn>
                                            <p:tgtEl>
                                              <p:spTgt spid="119"/>
                                            </p:tgtEl>
                                            <p:attrNameLst>
                                              <p:attrName>style.visibility</p:attrName>
                                            </p:attrNameLst>
                                          </p:cBhvr>
                                          <p:to>
                                            <p:strVal val="visible"/>
                                          </p:to>
                                        </p:set>
                                      </p:childTnLst>
                                    </p:cTn>
                                  </p:par>
                                  <p:par>
                                    <p:cTn id="56" presetID="35" presetClass="emph" presetSubtype="0" repeatCount="2000" fill="hold" nodeType="withEffect">
                                      <p:stCondLst>
                                        <p:cond delay="0"/>
                                      </p:stCondLst>
                                      <p:childTnLst>
                                        <p:anim calcmode="discrete" valueType="str">
                                          <p:cBhvr>
                                            <p:cTn id="57" dur="250" fill="hold"/>
                                            <p:tgtEl>
                                              <p:spTgt spid="119"/>
                                            </p:tgtEl>
                                            <p:attrNameLst>
                                              <p:attrName>style.visibility</p:attrName>
                                            </p:attrNameLst>
                                          </p:cBhvr>
                                          <p:tavLst>
                                            <p:tav tm="0">
                                              <p:val>
                                                <p:strVal val="hidden"/>
                                              </p:val>
                                            </p:tav>
                                            <p:tav tm="50000">
                                              <p:val>
                                                <p:strVal val="visible"/>
                                              </p:val>
                                            </p:tav>
                                          </p:tavLst>
                                        </p:anim>
                                      </p:childTnLst>
                                    </p:cTn>
                                  </p:par>
                                </p:childTnLst>
                              </p:cTn>
                            </p:par>
                            <p:par>
                              <p:cTn id="58" fill="hold">
                                <p:stCondLst>
                                  <p:cond delay="6050"/>
                                </p:stCondLst>
                                <p:childTnLst>
                                  <p:par>
                                    <p:cTn id="59" presetID="10" presetClass="entr" presetSubtype="0" fill="hold" grpId="0" nodeType="afterEffect">
                                      <p:stCondLst>
                                        <p:cond delay="0"/>
                                      </p:stCondLst>
                                      <p:iterate type="lt">
                                        <p:tmPct val="10000"/>
                                      </p:iterate>
                                      <p:childTnLst>
                                        <p:set>
                                          <p:cBhvr>
                                            <p:cTn id="60" dur="1" fill="hold">
                                              <p:stCondLst>
                                                <p:cond delay="0"/>
                                              </p:stCondLst>
                                            </p:cTn>
                                            <p:tgtEl>
                                              <p:spTgt spid="122"/>
                                            </p:tgtEl>
                                            <p:attrNameLst>
                                              <p:attrName>style.visibility</p:attrName>
                                            </p:attrNameLst>
                                          </p:cBhvr>
                                          <p:to>
                                            <p:strVal val="visible"/>
                                          </p:to>
                                        </p:set>
                                        <p:animEffect transition="in" filter="fade">
                                          <p:cBhvr>
                                            <p:cTn id="61" dur="500"/>
                                            <p:tgtEl>
                                              <p:spTgt spid="122"/>
                                            </p:tgtEl>
                                          </p:cBhvr>
                                        </p:animEffect>
                                      </p:childTnLst>
                                    </p:cTn>
                                  </p:par>
                                </p:childTnLst>
                              </p:cTn>
                            </p:par>
                            <p:par>
                              <p:cTn id="62" fill="hold">
                                <p:stCondLst>
                                  <p:cond delay="8350"/>
                                </p:stCondLst>
                                <p:childTnLst>
                                  <p:par>
                                    <p:cTn id="63" presetID="2" presetClass="entr" presetSubtype="8" accel="40000" fill="hold" grpId="0" nodeType="afterEffect" p14:presetBounceEnd="40000">
                                      <p:stCondLst>
                                        <p:cond delay="0"/>
                                      </p:stCondLst>
                                      <p:childTnLst>
                                        <p:set>
                                          <p:cBhvr>
                                            <p:cTn id="64" dur="1" fill="hold">
                                              <p:stCondLst>
                                                <p:cond delay="0"/>
                                              </p:stCondLst>
                                            </p:cTn>
                                            <p:tgtEl>
                                              <p:spTgt spid="123"/>
                                            </p:tgtEl>
                                            <p:attrNameLst>
                                              <p:attrName>style.visibility</p:attrName>
                                            </p:attrNameLst>
                                          </p:cBhvr>
                                          <p:to>
                                            <p:strVal val="visible"/>
                                          </p:to>
                                        </p:set>
                                        <p:anim calcmode="lin" valueType="num" p14:bounceEnd="40000">
                                          <p:cBhvr additive="base">
                                            <p:cTn id="65" dur="1250" fill="hold"/>
                                            <p:tgtEl>
                                              <p:spTgt spid="123"/>
                                            </p:tgtEl>
                                            <p:attrNameLst>
                                              <p:attrName>ppt_x</p:attrName>
                                            </p:attrNameLst>
                                          </p:cBhvr>
                                          <p:tavLst>
                                            <p:tav tm="0">
                                              <p:val>
                                                <p:strVal val="0-#ppt_w/2"/>
                                              </p:val>
                                            </p:tav>
                                            <p:tav tm="100000">
                                              <p:val>
                                                <p:strVal val="#ppt_x"/>
                                              </p:val>
                                            </p:tav>
                                          </p:tavLst>
                                        </p:anim>
                                        <p:anim calcmode="lin" valueType="num" p14:bounceEnd="40000">
                                          <p:cBhvr additive="base">
                                            <p:cTn id="66" dur="1250" fill="hold"/>
                                            <p:tgtEl>
                                              <p:spTgt spid="123"/>
                                            </p:tgtEl>
                                            <p:attrNameLst>
                                              <p:attrName>ppt_y</p:attrName>
                                            </p:attrNameLst>
                                          </p:cBhvr>
                                          <p:tavLst>
                                            <p:tav tm="0">
                                              <p:val>
                                                <p:strVal val="#ppt_y"/>
                                              </p:val>
                                            </p:tav>
                                            <p:tav tm="100000">
                                              <p:val>
                                                <p:strVal val="#ppt_y"/>
                                              </p:val>
                                            </p:tav>
                                          </p:tavLst>
                                        </p:anim>
                                      </p:childTnLst>
                                    </p:cTn>
                                  </p:par>
                                  <p:par>
                                    <p:cTn id="67" presetID="2" presetClass="entr" presetSubtype="2" accel="40000" fill="hold" grpId="0" nodeType="withEffect" p14:presetBounceEnd="40000">
                                      <p:stCondLst>
                                        <p:cond delay="750"/>
                                      </p:stCondLst>
                                      <p:childTnLst>
                                        <p:set>
                                          <p:cBhvr>
                                            <p:cTn id="68" dur="1" fill="hold">
                                              <p:stCondLst>
                                                <p:cond delay="0"/>
                                              </p:stCondLst>
                                            </p:cTn>
                                            <p:tgtEl>
                                              <p:spTgt spid="124"/>
                                            </p:tgtEl>
                                            <p:attrNameLst>
                                              <p:attrName>style.visibility</p:attrName>
                                            </p:attrNameLst>
                                          </p:cBhvr>
                                          <p:to>
                                            <p:strVal val="visible"/>
                                          </p:to>
                                        </p:set>
                                        <p:anim calcmode="lin" valueType="num" p14:bounceEnd="40000">
                                          <p:cBhvr additive="base">
                                            <p:cTn id="69" dur="1250" fill="hold"/>
                                            <p:tgtEl>
                                              <p:spTgt spid="124"/>
                                            </p:tgtEl>
                                            <p:attrNameLst>
                                              <p:attrName>ppt_x</p:attrName>
                                            </p:attrNameLst>
                                          </p:cBhvr>
                                          <p:tavLst>
                                            <p:tav tm="0">
                                              <p:val>
                                                <p:strVal val="1+#ppt_w/2"/>
                                              </p:val>
                                            </p:tav>
                                            <p:tav tm="100000">
                                              <p:val>
                                                <p:strVal val="#ppt_x"/>
                                              </p:val>
                                            </p:tav>
                                          </p:tavLst>
                                        </p:anim>
                                        <p:anim calcmode="lin" valueType="num" p14:bounceEnd="40000">
                                          <p:cBhvr additive="base">
                                            <p:cTn id="70" dur="1250" fill="hold"/>
                                            <p:tgtEl>
                                              <p:spTgt spid="124"/>
                                            </p:tgtEl>
                                            <p:attrNameLst>
                                              <p:attrName>ppt_y</p:attrName>
                                            </p:attrNameLst>
                                          </p:cBhvr>
                                          <p:tavLst>
                                            <p:tav tm="0">
                                              <p:val>
                                                <p:strVal val="#ppt_y"/>
                                              </p:val>
                                            </p:tav>
                                            <p:tav tm="100000">
                                              <p:val>
                                                <p:strVal val="#ppt_y"/>
                                              </p:val>
                                            </p:tav>
                                          </p:tavLst>
                                        </p:anim>
                                      </p:childTnLst>
                                    </p:cTn>
                                  </p:par>
                                </p:childTnLst>
                              </p:cTn>
                            </p:par>
                            <p:par>
                              <p:cTn id="71" fill="hold">
                                <p:stCondLst>
                                  <p:cond delay="9850"/>
                                </p:stCondLst>
                                <p:childTnLst>
                                  <p:par>
                                    <p:cTn id="72" presetID="53" presetClass="entr" presetSubtype="16" fill="hold" nodeType="afterEffect">
                                      <p:stCondLst>
                                        <p:cond delay="0"/>
                                      </p:stCondLst>
                                      <p:childTnLst>
                                        <p:set>
                                          <p:cBhvr>
                                            <p:cTn id="73" dur="1" fill="hold">
                                              <p:stCondLst>
                                                <p:cond delay="0"/>
                                              </p:stCondLst>
                                            </p:cTn>
                                            <p:tgtEl>
                                              <p:spTgt spid="125"/>
                                            </p:tgtEl>
                                            <p:attrNameLst>
                                              <p:attrName>style.visibility</p:attrName>
                                            </p:attrNameLst>
                                          </p:cBhvr>
                                          <p:to>
                                            <p:strVal val="visible"/>
                                          </p:to>
                                        </p:set>
                                        <p:anim calcmode="lin" valueType="num">
                                          <p:cBhvr>
                                            <p:cTn id="74" dur="500" fill="hold"/>
                                            <p:tgtEl>
                                              <p:spTgt spid="125"/>
                                            </p:tgtEl>
                                            <p:attrNameLst>
                                              <p:attrName>ppt_w</p:attrName>
                                            </p:attrNameLst>
                                          </p:cBhvr>
                                          <p:tavLst>
                                            <p:tav tm="0">
                                              <p:val>
                                                <p:fltVal val="0"/>
                                              </p:val>
                                            </p:tav>
                                            <p:tav tm="100000">
                                              <p:val>
                                                <p:strVal val="#ppt_w"/>
                                              </p:val>
                                            </p:tav>
                                          </p:tavLst>
                                        </p:anim>
                                        <p:anim calcmode="lin" valueType="num">
                                          <p:cBhvr>
                                            <p:cTn id="75" dur="500" fill="hold"/>
                                            <p:tgtEl>
                                              <p:spTgt spid="125"/>
                                            </p:tgtEl>
                                            <p:attrNameLst>
                                              <p:attrName>ppt_h</p:attrName>
                                            </p:attrNameLst>
                                          </p:cBhvr>
                                          <p:tavLst>
                                            <p:tav tm="0">
                                              <p:val>
                                                <p:fltVal val="0"/>
                                              </p:val>
                                            </p:tav>
                                            <p:tav tm="100000">
                                              <p:val>
                                                <p:strVal val="#ppt_h"/>
                                              </p:val>
                                            </p:tav>
                                          </p:tavLst>
                                        </p:anim>
                                        <p:animEffect transition="in" filter="fade">
                                          <p:cBhvr>
                                            <p:cTn id="76" dur="500"/>
                                            <p:tgtEl>
                                              <p:spTgt spid="125"/>
                                            </p:tgtEl>
                                          </p:cBhvr>
                                        </p:animEffect>
                                      </p:childTnLst>
                                    </p:cTn>
                                  </p:par>
                                </p:childTnLst>
                              </p:cTn>
                            </p:par>
                            <p:par>
                              <p:cTn id="77" fill="hold">
                                <p:stCondLst>
                                  <p:cond delay="10350"/>
                                </p:stCondLst>
                                <p:childTnLst>
                                  <p:par>
                                    <p:cTn id="78" presetID="1" presetClass="entr" presetSubtype="0" fill="hold" nodeType="afterEffect">
                                      <p:stCondLst>
                                        <p:cond delay="0"/>
                                      </p:stCondLst>
                                      <p:childTnLst>
                                        <p:set>
                                          <p:cBhvr>
                                            <p:cTn id="79" dur="1" fill="hold">
                                              <p:stCondLst>
                                                <p:cond delay="0"/>
                                              </p:stCondLst>
                                            </p:cTn>
                                            <p:tgtEl>
                                              <p:spTgt spid="138"/>
                                            </p:tgtEl>
                                            <p:attrNameLst>
                                              <p:attrName>style.visibility</p:attrName>
                                            </p:attrNameLst>
                                          </p:cBhvr>
                                          <p:to>
                                            <p:strVal val="visible"/>
                                          </p:to>
                                        </p:set>
                                      </p:childTnLst>
                                    </p:cTn>
                                  </p:par>
                                  <p:par>
                                    <p:cTn id="80" presetID="35" presetClass="emph" presetSubtype="0" repeatCount="2000" fill="hold" nodeType="withEffect">
                                      <p:stCondLst>
                                        <p:cond delay="0"/>
                                      </p:stCondLst>
                                      <p:childTnLst>
                                        <p:anim calcmode="discrete" valueType="str">
                                          <p:cBhvr>
                                            <p:cTn id="81" dur="250" fill="hold"/>
                                            <p:tgtEl>
                                              <p:spTgt spid="138"/>
                                            </p:tgtEl>
                                            <p:attrNameLst>
                                              <p:attrName>style.visibility</p:attrName>
                                            </p:attrNameLst>
                                          </p:cBhvr>
                                          <p:tavLst>
                                            <p:tav tm="0">
                                              <p:val>
                                                <p:strVal val="hidden"/>
                                              </p:val>
                                            </p:tav>
                                            <p:tav tm="50000">
                                              <p:val>
                                                <p:strVal val="visible"/>
                                              </p:val>
                                            </p:tav>
                                          </p:tavLst>
                                        </p:anim>
                                      </p:childTnLst>
                                    </p:cTn>
                                  </p:par>
                                </p:childTnLst>
                              </p:cTn>
                            </p:par>
                            <p:par>
                              <p:cTn id="82" fill="hold">
                                <p:stCondLst>
                                  <p:cond delay="10350"/>
                                </p:stCondLst>
                                <p:childTnLst>
                                  <p:par>
                                    <p:cTn id="83" presetID="10" presetClass="entr" presetSubtype="0" fill="hold" grpId="0" nodeType="afterEffect">
                                      <p:stCondLst>
                                        <p:cond delay="0"/>
                                      </p:stCondLst>
                                      <p:iterate type="lt">
                                        <p:tmPct val="10000"/>
                                      </p:iterate>
                                      <p:childTnLst>
                                        <p:set>
                                          <p:cBhvr>
                                            <p:cTn id="84" dur="1" fill="hold">
                                              <p:stCondLst>
                                                <p:cond delay="0"/>
                                              </p:stCondLst>
                                            </p:cTn>
                                            <p:tgtEl>
                                              <p:spTgt spid="141"/>
                                            </p:tgtEl>
                                            <p:attrNameLst>
                                              <p:attrName>style.visibility</p:attrName>
                                            </p:attrNameLst>
                                          </p:cBhvr>
                                          <p:to>
                                            <p:strVal val="visible"/>
                                          </p:to>
                                        </p:set>
                                        <p:animEffect transition="in" filter="fade">
                                          <p:cBhvr>
                                            <p:cTn id="85"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82" grpId="0" animBg="1"/>
          <p:bldP spid="83" grpId="0" animBg="1"/>
          <p:bldP spid="101" grpId="0"/>
          <p:bldP spid="102" grpId="0" animBg="1"/>
          <p:bldP spid="103" grpId="0" animBg="1"/>
          <p:bldP spid="122" grpId="0"/>
          <p:bldP spid="123" grpId="0" animBg="1"/>
          <p:bldP spid="124" grpId="0" animBg="1"/>
          <p:bldP spid="141" grpId="0"/>
          <p:bldP spid="142"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iterate type="wd">
                                        <p:tmPct val="10000"/>
                                      </p:iterate>
                                      <p:childTnLst>
                                        <p:set>
                                          <p:cBhvr>
                                            <p:cTn id="13" dur="1" fill="hold">
                                              <p:stCondLst>
                                                <p:cond delay="0"/>
                                              </p:stCondLst>
                                            </p:cTn>
                                            <p:tgtEl>
                                              <p:spTgt spid="142"/>
                                            </p:tgtEl>
                                            <p:attrNameLst>
                                              <p:attrName>style.visibility</p:attrName>
                                            </p:attrNameLst>
                                          </p:cBhvr>
                                          <p:to>
                                            <p:strVal val="visible"/>
                                          </p:to>
                                        </p:set>
                                        <p:animEffect transition="in" filter="fade">
                                          <p:cBhvr>
                                            <p:cTn id="14" dur="500"/>
                                            <p:tgtEl>
                                              <p:spTgt spid="142"/>
                                            </p:tgtEl>
                                          </p:cBhvr>
                                        </p:animEffect>
                                      </p:childTnLst>
                                    </p:cTn>
                                  </p:par>
                                  <p:par>
                                    <p:cTn id="15" presetID="2" presetClass="entr" presetSubtype="8" accel="40000" fill="hold" grpId="0" nodeType="withEffect">
                                      <p:stCondLst>
                                        <p:cond delay="500"/>
                                      </p:stCondLst>
                                      <p:childTnLst>
                                        <p:set>
                                          <p:cBhvr>
                                            <p:cTn id="16" dur="1" fill="hold">
                                              <p:stCondLst>
                                                <p:cond delay="0"/>
                                              </p:stCondLst>
                                            </p:cTn>
                                            <p:tgtEl>
                                              <p:spTgt spid="82"/>
                                            </p:tgtEl>
                                            <p:attrNameLst>
                                              <p:attrName>style.visibility</p:attrName>
                                            </p:attrNameLst>
                                          </p:cBhvr>
                                          <p:to>
                                            <p:strVal val="visible"/>
                                          </p:to>
                                        </p:set>
                                        <p:anim calcmode="lin" valueType="num">
                                          <p:cBhvr additive="base">
                                            <p:cTn id="17" dur="1250" fill="hold"/>
                                            <p:tgtEl>
                                              <p:spTgt spid="82"/>
                                            </p:tgtEl>
                                            <p:attrNameLst>
                                              <p:attrName>ppt_x</p:attrName>
                                            </p:attrNameLst>
                                          </p:cBhvr>
                                          <p:tavLst>
                                            <p:tav tm="0">
                                              <p:val>
                                                <p:strVal val="0-#ppt_w/2"/>
                                              </p:val>
                                            </p:tav>
                                            <p:tav tm="100000">
                                              <p:val>
                                                <p:strVal val="#ppt_x"/>
                                              </p:val>
                                            </p:tav>
                                          </p:tavLst>
                                        </p:anim>
                                        <p:anim calcmode="lin" valueType="num">
                                          <p:cBhvr additive="base">
                                            <p:cTn id="18" dur="1250" fill="hold"/>
                                            <p:tgtEl>
                                              <p:spTgt spid="82"/>
                                            </p:tgtEl>
                                            <p:attrNameLst>
                                              <p:attrName>ppt_y</p:attrName>
                                            </p:attrNameLst>
                                          </p:cBhvr>
                                          <p:tavLst>
                                            <p:tav tm="0">
                                              <p:val>
                                                <p:strVal val="#ppt_y"/>
                                              </p:val>
                                            </p:tav>
                                            <p:tav tm="100000">
                                              <p:val>
                                                <p:strVal val="#ppt_y"/>
                                              </p:val>
                                            </p:tav>
                                          </p:tavLst>
                                        </p:anim>
                                      </p:childTnLst>
                                    </p:cTn>
                                  </p:par>
                                  <p:par>
                                    <p:cTn id="19" presetID="2" presetClass="entr" presetSubtype="2" accel="40000" fill="hold" grpId="0" nodeType="withEffect">
                                      <p:stCondLst>
                                        <p:cond delay="750"/>
                                      </p:stCondLst>
                                      <p:childTnLst>
                                        <p:set>
                                          <p:cBhvr>
                                            <p:cTn id="20" dur="1" fill="hold">
                                              <p:stCondLst>
                                                <p:cond delay="0"/>
                                              </p:stCondLst>
                                            </p:cTn>
                                            <p:tgtEl>
                                              <p:spTgt spid="83"/>
                                            </p:tgtEl>
                                            <p:attrNameLst>
                                              <p:attrName>style.visibility</p:attrName>
                                            </p:attrNameLst>
                                          </p:cBhvr>
                                          <p:to>
                                            <p:strVal val="visible"/>
                                          </p:to>
                                        </p:set>
                                        <p:anim calcmode="lin" valueType="num">
                                          <p:cBhvr additive="base">
                                            <p:cTn id="21" dur="1250" fill="hold"/>
                                            <p:tgtEl>
                                              <p:spTgt spid="83"/>
                                            </p:tgtEl>
                                            <p:attrNameLst>
                                              <p:attrName>ppt_x</p:attrName>
                                            </p:attrNameLst>
                                          </p:cBhvr>
                                          <p:tavLst>
                                            <p:tav tm="0">
                                              <p:val>
                                                <p:strVal val="1+#ppt_w/2"/>
                                              </p:val>
                                            </p:tav>
                                            <p:tav tm="100000">
                                              <p:val>
                                                <p:strVal val="#ppt_x"/>
                                              </p:val>
                                            </p:tav>
                                          </p:tavLst>
                                        </p:anim>
                                        <p:anim calcmode="lin" valueType="num">
                                          <p:cBhvr additive="base">
                                            <p:cTn id="22" dur="1250" fill="hold"/>
                                            <p:tgtEl>
                                              <p:spTgt spid="83"/>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53" presetClass="entr" presetSubtype="16" fill="hold" nodeType="afterEffect">
                                      <p:stCondLst>
                                        <p:cond delay="0"/>
                                      </p:stCondLst>
                                      <p:childTnLst>
                                        <p:set>
                                          <p:cBhvr>
                                            <p:cTn id="25" dur="1" fill="hold">
                                              <p:stCondLst>
                                                <p:cond delay="0"/>
                                              </p:stCondLst>
                                            </p:cTn>
                                            <p:tgtEl>
                                              <p:spTgt spid="84"/>
                                            </p:tgtEl>
                                            <p:attrNameLst>
                                              <p:attrName>style.visibility</p:attrName>
                                            </p:attrNameLst>
                                          </p:cBhvr>
                                          <p:to>
                                            <p:strVal val="visible"/>
                                          </p:to>
                                        </p:set>
                                        <p:anim calcmode="lin" valueType="num">
                                          <p:cBhvr>
                                            <p:cTn id="26" dur="500" fill="hold"/>
                                            <p:tgtEl>
                                              <p:spTgt spid="84"/>
                                            </p:tgtEl>
                                            <p:attrNameLst>
                                              <p:attrName>ppt_w</p:attrName>
                                            </p:attrNameLst>
                                          </p:cBhvr>
                                          <p:tavLst>
                                            <p:tav tm="0">
                                              <p:val>
                                                <p:fltVal val="0"/>
                                              </p:val>
                                            </p:tav>
                                            <p:tav tm="100000">
                                              <p:val>
                                                <p:strVal val="#ppt_w"/>
                                              </p:val>
                                            </p:tav>
                                          </p:tavLst>
                                        </p:anim>
                                        <p:anim calcmode="lin" valueType="num">
                                          <p:cBhvr>
                                            <p:cTn id="27" dur="500" fill="hold"/>
                                            <p:tgtEl>
                                              <p:spTgt spid="84"/>
                                            </p:tgtEl>
                                            <p:attrNameLst>
                                              <p:attrName>ppt_h</p:attrName>
                                            </p:attrNameLst>
                                          </p:cBhvr>
                                          <p:tavLst>
                                            <p:tav tm="0">
                                              <p:val>
                                                <p:fltVal val="0"/>
                                              </p:val>
                                            </p:tav>
                                            <p:tav tm="100000">
                                              <p:val>
                                                <p:strVal val="#ppt_h"/>
                                              </p:val>
                                            </p:tav>
                                          </p:tavLst>
                                        </p:anim>
                                        <p:animEffect transition="in" filter="fade">
                                          <p:cBhvr>
                                            <p:cTn id="28" dur="500"/>
                                            <p:tgtEl>
                                              <p:spTgt spid="84"/>
                                            </p:tgtEl>
                                          </p:cBhvr>
                                        </p:animEffect>
                                      </p:childTnLst>
                                    </p:cTn>
                                  </p:par>
                                </p:childTnLst>
                              </p:cTn>
                            </p:par>
                            <p:par>
                              <p:cTn id="29" fill="hold">
                                <p:stCondLst>
                                  <p:cond delay="2500"/>
                                </p:stCondLst>
                                <p:childTnLst>
                                  <p:par>
                                    <p:cTn id="30" presetID="1" presetClass="entr" presetSubtype="0" fill="hold" nodeType="afterEffect">
                                      <p:stCondLst>
                                        <p:cond delay="0"/>
                                      </p:stCondLst>
                                      <p:childTnLst>
                                        <p:set>
                                          <p:cBhvr>
                                            <p:cTn id="31" dur="1" fill="hold">
                                              <p:stCondLst>
                                                <p:cond delay="0"/>
                                              </p:stCondLst>
                                            </p:cTn>
                                            <p:tgtEl>
                                              <p:spTgt spid="97"/>
                                            </p:tgtEl>
                                            <p:attrNameLst>
                                              <p:attrName>style.visibility</p:attrName>
                                            </p:attrNameLst>
                                          </p:cBhvr>
                                          <p:to>
                                            <p:strVal val="visible"/>
                                          </p:to>
                                        </p:set>
                                      </p:childTnLst>
                                    </p:cTn>
                                  </p:par>
                                  <p:par>
                                    <p:cTn id="32" presetID="35" presetClass="emph" presetSubtype="0" repeatCount="2000" fill="hold" nodeType="withEffect">
                                      <p:stCondLst>
                                        <p:cond delay="0"/>
                                      </p:stCondLst>
                                      <p:childTnLst>
                                        <p:anim calcmode="discrete" valueType="str">
                                          <p:cBhvr>
                                            <p:cTn id="33" dur="250" fill="hold"/>
                                            <p:tgtEl>
                                              <p:spTgt spid="97"/>
                                            </p:tgtEl>
                                            <p:attrNameLst>
                                              <p:attrName>style.visibility</p:attrName>
                                            </p:attrNameLst>
                                          </p:cBhvr>
                                          <p:tavLst>
                                            <p:tav tm="0">
                                              <p:val>
                                                <p:strVal val="hidden"/>
                                              </p:val>
                                            </p:tav>
                                            <p:tav tm="50000">
                                              <p:val>
                                                <p:strVal val="visible"/>
                                              </p:val>
                                            </p:tav>
                                          </p:tavLst>
                                        </p:anim>
                                      </p:childTnLst>
                                    </p:cTn>
                                  </p:par>
                                </p:childTnLst>
                              </p:cTn>
                            </p:par>
                            <p:par>
                              <p:cTn id="34" fill="hold">
                                <p:stCondLst>
                                  <p:cond delay="2500"/>
                                </p:stCondLst>
                                <p:childTnLst>
                                  <p:par>
                                    <p:cTn id="35" presetID="10" presetClass="entr" presetSubtype="0" fill="hold" grpId="0" nodeType="afterEffect">
                                      <p:stCondLst>
                                        <p:cond delay="0"/>
                                      </p:stCondLst>
                                      <p:iterate type="lt">
                                        <p:tmPct val="10000"/>
                                      </p:iterate>
                                      <p:childTnLst>
                                        <p:set>
                                          <p:cBhvr>
                                            <p:cTn id="36" dur="1" fill="hold">
                                              <p:stCondLst>
                                                <p:cond delay="0"/>
                                              </p:stCondLst>
                                            </p:cTn>
                                            <p:tgtEl>
                                              <p:spTgt spid="101"/>
                                            </p:tgtEl>
                                            <p:attrNameLst>
                                              <p:attrName>style.visibility</p:attrName>
                                            </p:attrNameLst>
                                          </p:cBhvr>
                                          <p:to>
                                            <p:strVal val="visible"/>
                                          </p:to>
                                        </p:set>
                                        <p:animEffect transition="in" filter="fade">
                                          <p:cBhvr>
                                            <p:cTn id="37" dur="500"/>
                                            <p:tgtEl>
                                              <p:spTgt spid="101"/>
                                            </p:tgtEl>
                                          </p:cBhvr>
                                        </p:animEffect>
                                      </p:childTnLst>
                                    </p:cTn>
                                  </p:par>
                                </p:childTnLst>
                              </p:cTn>
                            </p:par>
                            <p:par>
                              <p:cTn id="38" fill="hold">
                                <p:stCondLst>
                                  <p:cond delay="4050"/>
                                </p:stCondLst>
                                <p:childTnLst>
                                  <p:par>
                                    <p:cTn id="39" presetID="2" presetClass="entr" presetSubtype="8" accel="40000" fill="hold" grpId="0" nodeType="afterEffect">
                                      <p:stCondLst>
                                        <p:cond delay="0"/>
                                      </p:stCondLst>
                                      <p:childTnLst>
                                        <p:set>
                                          <p:cBhvr>
                                            <p:cTn id="40" dur="1" fill="hold">
                                              <p:stCondLst>
                                                <p:cond delay="0"/>
                                              </p:stCondLst>
                                            </p:cTn>
                                            <p:tgtEl>
                                              <p:spTgt spid="102"/>
                                            </p:tgtEl>
                                            <p:attrNameLst>
                                              <p:attrName>style.visibility</p:attrName>
                                            </p:attrNameLst>
                                          </p:cBhvr>
                                          <p:to>
                                            <p:strVal val="visible"/>
                                          </p:to>
                                        </p:set>
                                        <p:anim calcmode="lin" valueType="num">
                                          <p:cBhvr additive="base">
                                            <p:cTn id="41" dur="1250" fill="hold"/>
                                            <p:tgtEl>
                                              <p:spTgt spid="102"/>
                                            </p:tgtEl>
                                            <p:attrNameLst>
                                              <p:attrName>ppt_x</p:attrName>
                                            </p:attrNameLst>
                                          </p:cBhvr>
                                          <p:tavLst>
                                            <p:tav tm="0">
                                              <p:val>
                                                <p:strVal val="0-#ppt_w/2"/>
                                              </p:val>
                                            </p:tav>
                                            <p:tav tm="100000">
                                              <p:val>
                                                <p:strVal val="#ppt_x"/>
                                              </p:val>
                                            </p:tav>
                                          </p:tavLst>
                                        </p:anim>
                                        <p:anim calcmode="lin" valueType="num">
                                          <p:cBhvr additive="base">
                                            <p:cTn id="42" dur="1250" fill="hold"/>
                                            <p:tgtEl>
                                              <p:spTgt spid="102"/>
                                            </p:tgtEl>
                                            <p:attrNameLst>
                                              <p:attrName>ppt_y</p:attrName>
                                            </p:attrNameLst>
                                          </p:cBhvr>
                                          <p:tavLst>
                                            <p:tav tm="0">
                                              <p:val>
                                                <p:strVal val="#ppt_y"/>
                                              </p:val>
                                            </p:tav>
                                            <p:tav tm="100000">
                                              <p:val>
                                                <p:strVal val="#ppt_y"/>
                                              </p:val>
                                            </p:tav>
                                          </p:tavLst>
                                        </p:anim>
                                      </p:childTnLst>
                                    </p:cTn>
                                  </p:par>
                                  <p:par>
                                    <p:cTn id="43" presetID="2" presetClass="entr" presetSubtype="2" accel="40000" fill="hold" grpId="0" nodeType="withEffect">
                                      <p:stCondLst>
                                        <p:cond delay="750"/>
                                      </p:stCondLst>
                                      <p:childTnLst>
                                        <p:set>
                                          <p:cBhvr>
                                            <p:cTn id="44" dur="1" fill="hold">
                                              <p:stCondLst>
                                                <p:cond delay="0"/>
                                              </p:stCondLst>
                                            </p:cTn>
                                            <p:tgtEl>
                                              <p:spTgt spid="103"/>
                                            </p:tgtEl>
                                            <p:attrNameLst>
                                              <p:attrName>style.visibility</p:attrName>
                                            </p:attrNameLst>
                                          </p:cBhvr>
                                          <p:to>
                                            <p:strVal val="visible"/>
                                          </p:to>
                                        </p:set>
                                        <p:anim calcmode="lin" valueType="num">
                                          <p:cBhvr additive="base">
                                            <p:cTn id="45" dur="1250" fill="hold"/>
                                            <p:tgtEl>
                                              <p:spTgt spid="103"/>
                                            </p:tgtEl>
                                            <p:attrNameLst>
                                              <p:attrName>ppt_x</p:attrName>
                                            </p:attrNameLst>
                                          </p:cBhvr>
                                          <p:tavLst>
                                            <p:tav tm="0">
                                              <p:val>
                                                <p:strVal val="1+#ppt_w/2"/>
                                              </p:val>
                                            </p:tav>
                                            <p:tav tm="100000">
                                              <p:val>
                                                <p:strVal val="#ppt_x"/>
                                              </p:val>
                                            </p:tav>
                                          </p:tavLst>
                                        </p:anim>
                                        <p:anim calcmode="lin" valueType="num">
                                          <p:cBhvr additive="base">
                                            <p:cTn id="46" dur="1250" fill="hold"/>
                                            <p:tgtEl>
                                              <p:spTgt spid="103"/>
                                            </p:tgtEl>
                                            <p:attrNameLst>
                                              <p:attrName>ppt_y</p:attrName>
                                            </p:attrNameLst>
                                          </p:cBhvr>
                                          <p:tavLst>
                                            <p:tav tm="0">
                                              <p:val>
                                                <p:strVal val="#ppt_y"/>
                                              </p:val>
                                            </p:tav>
                                            <p:tav tm="100000">
                                              <p:val>
                                                <p:strVal val="#ppt_y"/>
                                              </p:val>
                                            </p:tav>
                                          </p:tavLst>
                                        </p:anim>
                                      </p:childTnLst>
                                    </p:cTn>
                                  </p:par>
                                </p:childTnLst>
                              </p:cTn>
                            </p:par>
                            <p:par>
                              <p:cTn id="47" fill="hold">
                                <p:stCondLst>
                                  <p:cond delay="5550"/>
                                </p:stCondLst>
                                <p:childTnLst>
                                  <p:par>
                                    <p:cTn id="48" presetID="53" presetClass="entr" presetSubtype="16" fill="hold" nodeType="afterEffect">
                                      <p:stCondLst>
                                        <p:cond delay="0"/>
                                      </p:stCondLst>
                                      <p:childTnLst>
                                        <p:set>
                                          <p:cBhvr>
                                            <p:cTn id="49" dur="1" fill="hold">
                                              <p:stCondLst>
                                                <p:cond delay="0"/>
                                              </p:stCondLst>
                                            </p:cTn>
                                            <p:tgtEl>
                                              <p:spTgt spid="105"/>
                                            </p:tgtEl>
                                            <p:attrNameLst>
                                              <p:attrName>style.visibility</p:attrName>
                                            </p:attrNameLst>
                                          </p:cBhvr>
                                          <p:to>
                                            <p:strVal val="visible"/>
                                          </p:to>
                                        </p:set>
                                        <p:anim calcmode="lin" valueType="num">
                                          <p:cBhvr>
                                            <p:cTn id="50" dur="500" fill="hold"/>
                                            <p:tgtEl>
                                              <p:spTgt spid="105"/>
                                            </p:tgtEl>
                                            <p:attrNameLst>
                                              <p:attrName>ppt_w</p:attrName>
                                            </p:attrNameLst>
                                          </p:cBhvr>
                                          <p:tavLst>
                                            <p:tav tm="0">
                                              <p:val>
                                                <p:fltVal val="0"/>
                                              </p:val>
                                            </p:tav>
                                            <p:tav tm="100000">
                                              <p:val>
                                                <p:strVal val="#ppt_w"/>
                                              </p:val>
                                            </p:tav>
                                          </p:tavLst>
                                        </p:anim>
                                        <p:anim calcmode="lin" valueType="num">
                                          <p:cBhvr>
                                            <p:cTn id="51" dur="500" fill="hold"/>
                                            <p:tgtEl>
                                              <p:spTgt spid="105"/>
                                            </p:tgtEl>
                                            <p:attrNameLst>
                                              <p:attrName>ppt_h</p:attrName>
                                            </p:attrNameLst>
                                          </p:cBhvr>
                                          <p:tavLst>
                                            <p:tav tm="0">
                                              <p:val>
                                                <p:fltVal val="0"/>
                                              </p:val>
                                            </p:tav>
                                            <p:tav tm="100000">
                                              <p:val>
                                                <p:strVal val="#ppt_h"/>
                                              </p:val>
                                            </p:tav>
                                          </p:tavLst>
                                        </p:anim>
                                        <p:animEffect transition="in" filter="fade">
                                          <p:cBhvr>
                                            <p:cTn id="52" dur="500"/>
                                            <p:tgtEl>
                                              <p:spTgt spid="105"/>
                                            </p:tgtEl>
                                          </p:cBhvr>
                                        </p:animEffect>
                                      </p:childTnLst>
                                    </p:cTn>
                                  </p:par>
                                </p:childTnLst>
                              </p:cTn>
                            </p:par>
                            <p:par>
                              <p:cTn id="53" fill="hold">
                                <p:stCondLst>
                                  <p:cond delay="6050"/>
                                </p:stCondLst>
                                <p:childTnLst>
                                  <p:par>
                                    <p:cTn id="54" presetID="1" presetClass="entr" presetSubtype="0" fill="hold" nodeType="afterEffect">
                                      <p:stCondLst>
                                        <p:cond delay="0"/>
                                      </p:stCondLst>
                                      <p:childTnLst>
                                        <p:set>
                                          <p:cBhvr>
                                            <p:cTn id="55" dur="1" fill="hold">
                                              <p:stCondLst>
                                                <p:cond delay="0"/>
                                              </p:stCondLst>
                                            </p:cTn>
                                            <p:tgtEl>
                                              <p:spTgt spid="119"/>
                                            </p:tgtEl>
                                            <p:attrNameLst>
                                              <p:attrName>style.visibility</p:attrName>
                                            </p:attrNameLst>
                                          </p:cBhvr>
                                          <p:to>
                                            <p:strVal val="visible"/>
                                          </p:to>
                                        </p:set>
                                      </p:childTnLst>
                                    </p:cTn>
                                  </p:par>
                                  <p:par>
                                    <p:cTn id="56" presetID="35" presetClass="emph" presetSubtype="0" repeatCount="2000" fill="hold" nodeType="withEffect">
                                      <p:stCondLst>
                                        <p:cond delay="0"/>
                                      </p:stCondLst>
                                      <p:childTnLst>
                                        <p:anim calcmode="discrete" valueType="str">
                                          <p:cBhvr>
                                            <p:cTn id="57" dur="250" fill="hold"/>
                                            <p:tgtEl>
                                              <p:spTgt spid="119"/>
                                            </p:tgtEl>
                                            <p:attrNameLst>
                                              <p:attrName>style.visibility</p:attrName>
                                            </p:attrNameLst>
                                          </p:cBhvr>
                                          <p:tavLst>
                                            <p:tav tm="0">
                                              <p:val>
                                                <p:strVal val="hidden"/>
                                              </p:val>
                                            </p:tav>
                                            <p:tav tm="50000">
                                              <p:val>
                                                <p:strVal val="visible"/>
                                              </p:val>
                                            </p:tav>
                                          </p:tavLst>
                                        </p:anim>
                                      </p:childTnLst>
                                    </p:cTn>
                                  </p:par>
                                </p:childTnLst>
                              </p:cTn>
                            </p:par>
                            <p:par>
                              <p:cTn id="58" fill="hold">
                                <p:stCondLst>
                                  <p:cond delay="6050"/>
                                </p:stCondLst>
                                <p:childTnLst>
                                  <p:par>
                                    <p:cTn id="59" presetID="10" presetClass="entr" presetSubtype="0" fill="hold" grpId="0" nodeType="afterEffect">
                                      <p:stCondLst>
                                        <p:cond delay="0"/>
                                      </p:stCondLst>
                                      <p:iterate type="lt">
                                        <p:tmPct val="10000"/>
                                      </p:iterate>
                                      <p:childTnLst>
                                        <p:set>
                                          <p:cBhvr>
                                            <p:cTn id="60" dur="1" fill="hold">
                                              <p:stCondLst>
                                                <p:cond delay="0"/>
                                              </p:stCondLst>
                                            </p:cTn>
                                            <p:tgtEl>
                                              <p:spTgt spid="122"/>
                                            </p:tgtEl>
                                            <p:attrNameLst>
                                              <p:attrName>style.visibility</p:attrName>
                                            </p:attrNameLst>
                                          </p:cBhvr>
                                          <p:to>
                                            <p:strVal val="visible"/>
                                          </p:to>
                                        </p:set>
                                        <p:animEffect transition="in" filter="fade">
                                          <p:cBhvr>
                                            <p:cTn id="61" dur="500"/>
                                            <p:tgtEl>
                                              <p:spTgt spid="122"/>
                                            </p:tgtEl>
                                          </p:cBhvr>
                                        </p:animEffect>
                                      </p:childTnLst>
                                    </p:cTn>
                                  </p:par>
                                </p:childTnLst>
                              </p:cTn>
                            </p:par>
                            <p:par>
                              <p:cTn id="62" fill="hold">
                                <p:stCondLst>
                                  <p:cond delay="8350"/>
                                </p:stCondLst>
                                <p:childTnLst>
                                  <p:par>
                                    <p:cTn id="63" presetID="2" presetClass="entr" presetSubtype="8" accel="40000" fill="hold" grpId="0" nodeType="afterEffect">
                                      <p:stCondLst>
                                        <p:cond delay="0"/>
                                      </p:stCondLst>
                                      <p:childTnLst>
                                        <p:set>
                                          <p:cBhvr>
                                            <p:cTn id="64" dur="1" fill="hold">
                                              <p:stCondLst>
                                                <p:cond delay="0"/>
                                              </p:stCondLst>
                                            </p:cTn>
                                            <p:tgtEl>
                                              <p:spTgt spid="123"/>
                                            </p:tgtEl>
                                            <p:attrNameLst>
                                              <p:attrName>style.visibility</p:attrName>
                                            </p:attrNameLst>
                                          </p:cBhvr>
                                          <p:to>
                                            <p:strVal val="visible"/>
                                          </p:to>
                                        </p:set>
                                        <p:anim calcmode="lin" valueType="num">
                                          <p:cBhvr additive="base">
                                            <p:cTn id="65" dur="1250" fill="hold"/>
                                            <p:tgtEl>
                                              <p:spTgt spid="123"/>
                                            </p:tgtEl>
                                            <p:attrNameLst>
                                              <p:attrName>ppt_x</p:attrName>
                                            </p:attrNameLst>
                                          </p:cBhvr>
                                          <p:tavLst>
                                            <p:tav tm="0">
                                              <p:val>
                                                <p:strVal val="0-#ppt_w/2"/>
                                              </p:val>
                                            </p:tav>
                                            <p:tav tm="100000">
                                              <p:val>
                                                <p:strVal val="#ppt_x"/>
                                              </p:val>
                                            </p:tav>
                                          </p:tavLst>
                                        </p:anim>
                                        <p:anim calcmode="lin" valueType="num">
                                          <p:cBhvr additive="base">
                                            <p:cTn id="66" dur="1250" fill="hold"/>
                                            <p:tgtEl>
                                              <p:spTgt spid="123"/>
                                            </p:tgtEl>
                                            <p:attrNameLst>
                                              <p:attrName>ppt_y</p:attrName>
                                            </p:attrNameLst>
                                          </p:cBhvr>
                                          <p:tavLst>
                                            <p:tav tm="0">
                                              <p:val>
                                                <p:strVal val="#ppt_y"/>
                                              </p:val>
                                            </p:tav>
                                            <p:tav tm="100000">
                                              <p:val>
                                                <p:strVal val="#ppt_y"/>
                                              </p:val>
                                            </p:tav>
                                          </p:tavLst>
                                        </p:anim>
                                      </p:childTnLst>
                                    </p:cTn>
                                  </p:par>
                                  <p:par>
                                    <p:cTn id="67" presetID="2" presetClass="entr" presetSubtype="2" accel="40000" fill="hold" grpId="0" nodeType="withEffect">
                                      <p:stCondLst>
                                        <p:cond delay="750"/>
                                      </p:stCondLst>
                                      <p:childTnLst>
                                        <p:set>
                                          <p:cBhvr>
                                            <p:cTn id="68" dur="1" fill="hold">
                                              <p:stCondLst>
                                                <p:cond delay="0"/>
                                              </p:stCondLst>
                                            </p:cTn>
                                            <p:tgtEl>
                                              <p:spTgt spid="124"/>
                                            </p:tgtEl>
                                            <p:attrNameLst>
                                              <p:attrName>style.visibility</p:attrName>
                                            </p:attrNameLst>
                                          </p:cBhvr>
                                          <p:to>
                                            <p:strVal val="visible"/>
                                          </p:to>
                                        </p:set>
                                        <p:anim calcmode="lin" valueType="num">
                                          <p:cBhvr additive="base">
                                            <p:cTn id="69" dur="1250" fill="hold"/>
                                            <p:tgtEl>
                                              <p:spTgt spid="124"/>
                                            </p:tgtEl>
                                            <p:attrNameLst>
                                              <p:attrName>ppt_x</p:attrName>
                                            </p:attrNameLst>
                                          </p:cBhvr>
                                          <p:tavLst>
                                            <p:tav tm="0">
                                              <p:val>
                                                <p:strVal val="1+#ppt_w/2"/>
                                              </p:val>
                                            </p:tav>
                                            <p:tav tm="100000">
                                              <p:val>
                                                <p:strVal val="#ppt_x"/>
                                              </p:val>
                                            </p:tav>
                                          </p:tavLst>
                                        </p:anim>
                                        <p:anim calcmode="lin" valueType="num">
                                          <p:cBhvr additive="base">
                                            <p:cTn id="70" dur="1250" fill="hold"/>
                                            <p:tgtEl>
                                              <p:spTgt spid="124"/>
                                            </p:tgtEl>
                                            <p:attrNameLst>
                                              <p:attrName>ppt_y</p:attrName>
                                            </p:attrNameLst>
                                          </p:cBhvr>
                                          <p:tavLst>
                                            <p:tav tm="0">
                                              <p:val>
                                                <p:strVal val="#ppt_y"/>
                                              </p:val>
                                            </p:tav>
                                            <p:tav tm="100000">
                                              <p:val>
                                                <p:strVal val="#ppt_y"/>
                                              </p:val>
                                            </p:tav>
                                          </p:tavLst>
                                        </p:anim>
                                      </p:childTnLst>
                                    </p:cTn>
                                  </p:par>
                                </p:childTnLst>
                              </p:cTn>
                            </p:par>
                            <p:par>
                              <p:cTn id="71" fill="hold">
                                <p:stCondLst>
                                  <p:cond delay="9850"/>
                                </p:stCondLst>
                                <p:childTnLst>
                                  <p:par>
                                    <p:cTn id="72" presetID="53" presetClass="entr" presetSubtype="16" fill="hold" nodeType="afterEffect">
                                      <p:stCondLst>
                                        <p:cond delay="0"/>
                                      </p:stCondLst>
                                      <p:childTnLst>
                                        <p:set>
                                          <p:cBhvr>
                                            <p:cTn id="73" dur="1" fill="hold">
                                              <p:stCondLst>
                                                <p:cond delay="0"/>
                                              </p:stCondLst>
                                            </p:cTn>
                                            <p:tgtEl>
                                              <p:spTgt spid="125"/>
                                            </p:tgtEl>
                                            <p:attrNameLst>
                                              <p:attrName>style.visibility</p:attrName>
                                            </p:attrNameLst>
                                          </p:cBhvr>
                                          <p:to>
                                            <p:strVal val="visible"/>
                                          </p:to>
                                        </p:set>
                                        <p:anim calcmode="lin" valueType="num">
                                          <p:cBhvr>
                                            <p:cTn id="74" dur="500" fill="hold"/>
                                            <p:tgtEl>
                                              <p:spTgt spid="125"/>
                                            </p:tgtEl>
                                            <p:attrNameLst>
                                              <p:attrName>ppt_w</p:attrName>
                                            </p:attrNameLst>
                                          </p:cBhvr>
                                          <p:tavLst>
                                            <p:tav tm="0">
                                              <p:val>
                                                <p:fltVal val="0"/>
                                              </p:val>
                                            </p:tav>
                                            <p:tav tm="100000">
                                              <p:val>
                                                <p:strVal val="#ppt_w"/>
                                              </p:val>
                                            </p:tav>
                                          </p:tavLst>
                                        </p:anim>
                                        <p:anim calcmode="lin" valueType="num">
                                          <p:cBhvr>
                                            <p:cTn id="75" dur="500" fill="hold"/>
                                            <p:tgtEl>
                                              <p:spTgt spid="125"/>
                                            </p:tgtEl>
                                            <p:attrNameLst>
                                              <p:attrName>ppt_h</p:attrName>
                                            </p:attrNameLst>
                                          </p:cBhvr>
                                          <p:tavLst>
                                            <p:tav tm="0">
                                              <p:val>
                                                <p:fltVal val="0"/>
                                              </p:val>
                                            </p:tav>
                                            <p:tav tm="100000">
                                              <p:val>
                                                <p:strVal val="#ppt_h"/>
                                              </p:val>
                                            </p:tav>
                                          </p:tavLst>
                                        </p:anim>
                                        <p:animEffect transition="in" filter="fade">
                                          <p:cBhvr>
                                            <p:cTn id="76" dur="500"/>
                                            <p:tgtEl>
                                              <p:spTgt spid="125"/>
                                            </p:tgtEl>
                                          </p:cBhvr>
                                        </p:animEffect>
                                      </p:childTnLst>
                                    </p:cTn>
                                  </p:par>
                                </p:childTnLst>
                              </p:cTn>
                            </p:par>
                            <p:par>
                              <p:cTn id="77" fill="hold">
                                <p:stCondLst>
                                  <p:cond delay="10350"/>
                                </p:stCondLst>
                                <p:childTnLst>
                                  <p:par>
                                    <p:cTn id="78" presetID="1" presetClass="entr" presetSubtype="0" fill="hold" nodeType="afterEffect">
                                      <p:stCondLst>
                                        <p:cond delay="0"/>
                                      </p:stCondLst>
                                      <p:childTnLst>
                                        <p:set>
                                          <p:cBhvr>
                                            <p:cTn id="79" dur="1" fill="hold">
                                              <p:stCondLst>
                                                <p:cond delay="0"/>
                                              </p:stCondLst>
                                            </p:cTn>
                                            <p:tgtEl>
                                              <p:spTgt spid="138"/>
                                            </p:tgtEl>
                                            <p:attrNameLst>
                                              <p:attrName>style.visibility</p:attrName>
                                            </p:attrNameLst>
                                          </p:cBhvr>
                                          <p:to>
                                            <p:strVal val="visible"/>
                                          </p:to>
                                        </p:set>
                                      </p:childTnLst>
                                    </p:cTn>
                                  </p:par>
                                  <p:par>
                                    <p:cTn id="80" presetID="35" presetClass="emph" presetSubtype="0" repeatCount="2000" fill="hold" nodeType="withEffect">
                                      <p:stCondLst>
                                        <p:cond delay="0"/>
                                      </p:stCondLst>
                                      <p:childTnLst>
                                        <p:anim calcmode="discrete" valueType="str">
                                          <p:cBhvr>
                                            <p:cTn id="81" dur="250" fill="hold"/>
                                            <p:tgtEl>
                                              <p:spTgt spid="138"/>
                                            </p:tgtEl>
                                            <p:attrNameLst>
                                              <p:attrName>style.visibility</p:attrName>
                                            </p:attrNameLst>
                                          </p:cBhvr>
                                          <p:tavLst>
                                            <p:tav tm="0">
                                              <p:val>
                                                <p:strVal val="hidden"/>
                                              </p:val>
                                            </p:tav>
                                            <p:tav tm="50000">
                                              <p:val>
                                                <p:strVal val="visible"/>
                                              </p:val>
                                            </p:tav>
                                          </p:tavLst>
                                        </p:anim>
                                      </p:childTnLst>
                                    </p:cTn>
                                  </p:par>
                                </p:childTnLst>
                              </p:cTn>
                            </p:par>
                            <p:par>
                              <p:cTn id="82" fill="hold">
                                <p:stCondLst>
                                  <p:cond delay="10350"/>
                                </p:stCondLst>
                                <p:childTnLst>
                                  <p:par>
                                    <p:cTn id="83" presetID="10" presetClass="entr" presetSubtype="0" fill="hold" grpId="0" nodeType="afterEffect">
                                      <p:stCondLst>
                                        <p:cond delay="0"/>
                                      </p:stCondLst>
                                      <p:iterate type="lt">
                                        <p:tmPct val="10000"/>
                                      </p:iterate>
                                      <p:childTnLst>
                                        <p:set>
                                          <p:cBhvr>
                                            <p:cTn id="84" dur="1" fill="hold">
                                              <p:stCondLst>
                                                <p:cond delay="0"/>
                                              </p:stCondLst>
                                            </p:cTn>
                                            <p:tgtEl>
                                              <p:spTgt spid="141"/>
                                            </p:tgtEl>
                                            <p:attrNameLst>
                                              <p:attrName>style.visibility</p:attrName>
                                            </p:attrNameLst>
                                          </p:cBhvr>
                                          <p:to>
                                            <p:strVal val="visible"/>
                                          </p:to>
                                        </p:set>
                                        <p:animEffect transition="in" filter="fade">
                                          <p:cBhvr>
                                            <p:cTn id="85"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82" grpId="0" animBg="1"/>
          <p:bldP spid="83" grpId="0" animBg="1"/>
          <p:bldP spid="101" grpId="0"/>
          <p:bldP spid="102" grpId="0" animBg="1"/>
          <p:bldP spid="103" grpId="0" animBg="1"/>
          <p:bldP spid="122" grpId="0"/>
          <p:bldP spid="123" grpId="0" animBg="1"/>
          <p:bldP spid="124" grpId="0" animBg="1"/>
          <p:bldP spid="141" grpId="0"/>
          <p:bldP spid="142" grpId="0"/>
        </p:bldLst>
      </p:timing>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 name="任意多边形: 形状 79"/>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3318797" y="790731"/>
            <a:ext cx="5554406"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SMTP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的安全性问题（</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1</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73" name="文本框 72"/>
          <p:cNvSpPr txBox="1"/>
          <p:nvPr/>
        </p:nvSpPr>
        <p:spPr>
          <a:xfrm>
            <a:off x="1491464" y="1516209"/>
            <a:ext cx="8997242" cy="830997"/>
          </a:xfrm>
          <a:prstGeom prst="rect">
            <a:avLst/>
          </a:prstGeom>
          <a:noFill/>
        </p:spPr>
        <p:txBody>
          <a:bodyPr wrap="square">
            <a:spAutoFit/>
          </a:bodyPr>
          <a:lstStyle/>
          <a:p>
            <a:pPr marL="457200" indent="-457200">
              <a:buSzPct val="150000"/>
              <a:buBlip>
                <a:blip r:embed="rId2"/>
              </a:buBlip>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攻击者只需对</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TCP 25</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端口的数据流进行监听，就能分析出</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SMTP</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命令及其参数内容，进而分析出邮件内容</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74" name="矩形 73"/>
          <p:cNvSpPr/>
          <p:nvPr/>
        </p:nvSpPr>
        <p:spPr>
          <a:xfrm>
            <a:off x="1037773" y="2499124"/>
            <a:ext cx="9948755" cy="3507242"/>
          </a:xfrm>
          <a:prstGeom prst="rect">
            <a:avLst/>
          </a:prstGeom>
        </p:spPr>
        <p:txBody>
          <a:bodyPr wrap="square">
            <a:spAutoFit/>
          </a:bodyPr>
          <a:lstStyle/>
          <a:p>
            <a:pPr marL="1257300" lvl="2" indent="-342900">
              <a:lnSpc>
                <a:spcPct val="180000"/>
              </a:lnSpc>
              <a:spcAft>
                <a:spcPts val="600"/>
              </a:spcAft>
              <a:buClr>
                <a:srgbClr val="15449F"/>
              </a:buClr>
              <a:buFont typeface="Wingdings" panose="05000000000000000000" pitchFamily="2" charset="2"/>
              <a:buChar char="l"/>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通过</a:t>
            </a:r>
            <a:r>
              <a:rPr lang="en-US" altLang="zh-CN" sz="2000" spc="-150" dirty="0">
                <a:solidFill>
                  <a:srgbClr val="FF0000"/>
                </a:solidFill>
                <a:latin typeface="方正正大黑简体" panose="02000000000000000000" pitchFamily="2" charset="-122"/>
                <a:ea typeface="方正正大黑简体" panose="02000000000000000000" pitchFamily="2" charset="-122"/>
              </a:rPr>
              <a:t>MAIL</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和</a:t>
            </a:r>
            <a:r>
              <a:rPr lang="en-US" altLang="zh-CN" sz="2000" spc="-150" dirty="0">
                <a:solidFill>
                  <a:srgbClr val="FF0000"/>
                </a:solidFill>
                <a:latin typeface="方正正大黑简体" panose="02000000000000000000" pitchFamily="2" charset="-122"/>
                <a:ea typeface="方正正大黑简体" panose="02000000000000000000" pitchFamily="2" charset="-122"/>
              </a:rPr>
              <a:t>RCPT</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命令的监听，分析其参数获知邮件的来源和去向，攻击者可根据这些信息进行假冒攻击。</a:t>
            </a:r>
            <a:endPar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1257300" lvl="2" indent="-342900">
              <a:lnSpc>
                <a:spcPct val="180000"/>
              </a:lnSpc>
              <a:spcAft>
                <a:spcPts val="600"/>
              </a:spcAft>
              <a:buClr>
                <a:srgbClr val="15449F"/>
              </a:buClr>
              <a:buFont typeface="Wingdings" panose="05000000000000000000" pitchFamily="2" charset="2"/>
              <a:buChar char="l"/>
              <a:defRPr/>
            </a:pPr>
            <a:r>
              <a:rPr lang="en-US" altLang="zh-CN" sz="2000" dirty="0">
                <a:solidFill>
                  <a:srgbClr val="FF0000"/>
                </a:solidFill>
                <a:latin typeface="方正正大黑简体" panose="02000000000000000000" pitchFamily="2" charset="-122"/>
                <a:ea typeface="方正正大黑简体" panose="02000000000000000000" pitchFamily="2" charset="-122"/>
              </a:rPr>
              <a:t>DATA</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命令很可能成为主动攻击的介入点，攻击者截获</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DATA</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命令，可篡改邮件内容。</a:t>
            </a:r>
            <a:endPar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1257300" lvl="2" indent="-342900">
              <a:lnSpc>
                <a:spcPct val="180000"/>
              </a:lnSpc>
              <a:spcAft>
                <a:spcPts val="600"/>
              </a:spcAft>
              <a:buClr>
                <a:srgbClr val="15449F"/>
              </a:buClr>
              <a:buFont typeface="Wingdings" panose="05000000000000000000" pitchFamily="2" charset="2"/>
              <a:buChar char="l"/>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通过</a:t>
            </a:r>
            <a:r>
              <a:rPr lang="en-US" altLang="zh-CN" sz="2000" dirty="0">
                <a:solidFill>
                  <a:srgbClr val="FF0000"/>
                </a:solidFill>
                <a:latin typeface="方正正大黑简体" panose="02000000000000000000" pitchFamily="2" charset="-122"/>
                <a:ea typeface="方正正大黑简体" panose="02000000000000000000" pitchFamily="2" charset="-122"/>
              </a:rPr>
              <a:t>VRFY</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和</a:t>
            </a:r>
            <a:r>
              <a:rPr lang="en-US" altLang="zh-CN" sz="2000" dirty="0">
                <a:solidFill>
                  <a:srgbClr val="FF0000"/>
                </a:solidFill>
                <a:latin typeface="方正正大黑简体" panose="02000000000000000000" pitchFamily="2" charset="-122"/>
                <a:ea typeface="方正正大黑简体" panose="02000000000000000000" pitchFamily="2" charset="-122"/>
              </a:rPr>
              <a:t>EXPN</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命令的监听，攻击者可以掌握用户名和邮箱地址，进而进行假冒攻击。</a:t>
            </a:r>
            <a:endPar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73"/>
                                        </p:tgtEl>
                                        <p:attrNameLst>
                                          <p:attrName>style.visibility</p:attrName>
                                        </p:attrNameLst>
                                      </p:cBhvr>
                                      <p:to>
                                        <p:strVal val="visible"/>
                                      </p:to>
                                    </p:set>
                                    <p:anim to="0" calcmode="lin" valueType="num">
                                      <p:cBhvr>
                                        <p:cTn id="13" dur="500" decel="100000" fill="hold">
                                          <p:stCondLst>
                                            <p:cond delay="0"/>
                                          </p:stCondLst>
                                        </p:cTn>
                                        <p:tgtEl>
                                          <p:spTgt spid="73"/>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73"/>
                                        </p:tgtEl>
                                      </p:cBhvr>
                                    </p:animEffect>
                                    <p:animScale>
                                      <p:cBhvr>
                                        <p:cTn id="15" dur="500" decel="100000" fill="hold">
                                          <p:stCondLst>
                                            <p:cond delay="0"/>
                                          </p:stCondLst>
                                        </p:cTn>
                                        <p:tgtEl>
                                          <p:spTgt spid="73"/>
                                        </p:tgtEl>
                                      </p:cBhvr>
                                      <p:by x="100000" y="100000"/>
                                      <p:from x="110000" y="110000"/>
                                      <p:to x="100000" y="100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iterate type="wd">
                                    <p:tmPct val="10000"/>
                                  </p:iterate>
                                  <p:childTnLst>
                                    <p:set>
                                      <p:cBhvr>
                                        <p:cTn id="19" dur="1" fill="hold">
                                          <p:stCondLst>
                                            <p:cond delay="0"/>
                                          </p:stCondLst>
                                        </p:cTn>
                                        <p:tgtEl>
                                          <p:spTgt spid="74">
                                            <p:txEl>
                                              <p:pRg st="0" end="0"/>
                                            </p:txEl>
                                          </p:spTgt>
                                        </p:tgtEl>
                                        <p:attrNameLst>
                                          <p:attrName>style.visibility</p:attrName>
                                        </p:attrNameLst>
                                      </p:cBhvr>
                                      <p:to>
                                        <p:strVal val="visible"/>
                                      </p:to>
                                    </p:set>
                                    <p:anim to="0" calcmode="lin" valueType="num">
                                      <p:cBhvr>
                                        <p:cTn id="20" dur="500" decel="100000" fill="hold">
                                          <p:stCondLst>
                                            <p:cond delay="0"/>
                                          </p:stCondLst>
                                        </p:cTn>
                                        <p:tgtEl>
                                          <p:spTgt spid="74">
                                            <p:txEl>
                                              <p:pRg st="0" end="0"/>
                                            </p:txEl>
                                          </p:spTgt>
                                        </p:tgtEl>
                                        <p:attrNameLst>
                                          <p:attrName>ppt_y</p:attrName>
                                        </p:attrNameLst>
                                      </p:cBhvr>
                                      <p:tavLst>
                                        <p:tav tm="0">
                                          <p:val>
                                            <p:strVal val="ppt_y+0.02"/>
                                          </p:val>
                                        </p:tav>
                                        <p:tav tm="100000">
                                          <p:val>
                                            <p:strVal val="#ppt_y"/>
                                          </p:val>
                                        </p:tav>
                                      </p:tavLst>
                                    </p:anim>
                                    <p:animEffect transition="in" filter="fade">
                                      <p:cBhvr>
                                        <p:cTn id="21" dur="500">
                                          <p:stCondLst>
                                            <p:cond delay="0"/>
                                          </p:stCondLst>
                                        </p:cTn>
                                        <p:tgtEl>
                                          <p:spTgt spid="74">
                                            <p:txEl>
                                              <p:pRg st="0" end="0"/>
                                            </p:txEl>
                                          </p:spTgt>
                                        </p:tgtEl>
                                      </p:cBhvr>
                                    </p:animEffect>
                                    <p:animScale>
                                      <p:cBhvr>
                                        <p:cTn id="22" dur="500" decel="100000" fill="hold">
                                          <p:stCondLst>
                                            <p:cond delay="0"/>
                                          </p:stCondLst>
                                        </p:cTn>
                                        <p:tgtEl>
                                          <p:spTgt spid="74">
                                            <p:txEl>
                                              <p:pRg st="0" end="0"/>
                                            </p:txEl>
                                          </p:spTgt>
                                        </p:tgtEl>
                                      </p:cBhvr>
                                      <p:by x="100000" y="100000"/>
                                      <p:from x="110000" y="110000"/>
                                      <p:to x="100000" y="100000"/>
                                    </p:animScale>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iterate type="wd">
                                    <p:tmPct val="10000"/>
                                  </p:iterate>
                                  <p:childTnLst>
                                    <p:set>
                                      <p:cBhvr>
                                        <p:cTn id="26" dur="1" fill="hold">
                                          <p:stCondLst>
                                            <p:cond delay="0"/>
                                          </p:stCondLst>
                                        </p:cTn>
                                        <p:tgtEl>
                                          <p:spTgt spid="74">
                                            <p:txEl>
                                              <p:pRg st="1" end="1"/>
                                            </p:txEl>
                                          </p:spTgt>
                                        </p:tgtEl>
                                        <p:attrNameLst>
                                          <p:attrName>style.visibility</p:attrName>
                                        </p:attrNameLst>
                                      </p:cBhvr>
                                      <p:to>
                                        <p:strVal val="visible"/>
                                      </p:to>
                                    </p:set>
                                    <p:anim to="0" calcmode="lin" valueType="num">
                                      <p:cBhvr>
                                        <p:cTn id="27" dur="500" decel="100000" fill="hold">
                                          <p:stCondLst>
                                            <p:cond delay="0"/>
                                          </p:stCondLst>
                                        </p:cTn>
                                        <p:tgtEl>
                                          <p:spTgt spid="74">
                                            <p:txEl>
                                              <p:pRg st="1" end="1"/>
                                            </p:txEl>
                                          </p:spTgt>
                                        </p:tgtEl>
                                        <p:attrNameLst>
                                          <p:attrName>ppt_y</p:attrName>
                                        </p:attrNameLst>
                                      </p:cBhvr>
                                      <p:tavLst>
                                        <p:tav tm="0">
                                          <p:val>
                                            <p:strVal val="ppt_y+0.02"/>
                                          </p:val>
                                        </p:tav>
                                        <p:tav tm="100000">
                                          <p:val>
                                            <p:strVal val="#ppt_y"/>
                                          </p:val>
                                        </p:tav>
                                      </p:tavLst>
                                    </p:anim>
                                    <p:animEffect transition="in" filter="fade">
                                      <p:cBhvr>
                                        <p:cTn id="28" dur="500">
                                          <p:stCondLst>
                                            <p:cond delay="0"/>
                                          </p:stCondLst>
                                        </p:cTn>
                                        <p:tgtEl>
                                          <p:spTgt spid="74">
                                            <p:txEl>
                                              <p:pRg st="1" end="1"/>
                                            </p:txEl>
                                          </p:spTgt>
                                        </p:tgtEl>
                                      </p:cBhvr>
                                    </p:animEffect>
                                    <p:animScale>
                                      <p:cBhvr>
                                        <p:cTn id="29" dur="500" decel="100000" fill="hold">
                                          <p:stCondLst>
                                            <p:cond delay="0"/>
                                          </p:stCondLst>
                                        </p:cTn>
                                        <p:tgtEl>
                                          <p:spTgt spid="74">
                                            <p:txEl>
                                              <p:pRg st="1" end="1"/>
                                            </p:txEl>
                                          </p:spTgt>
                                        </p:tgtEl>
                                      </p:cBhvr>
                                      <p:by x="100000" y="100000"/>
                                      <p:from x="110000" y="110000"/>
                                      <p:to x="100000" y="100000"/>
                                    </p:animScale>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iterate type="wd">
                                    <p:tmPct val="10000"/>
                                  </p:iterate>
                                  <p:childTnLst>
                                    <p:set>
                                      <p:cBhvr>
                                        <p:cTn id="33" dur="1" fill="hold">
                                          <p:stCondLst>
                                            <p:cond delay="0"/>
                                          </p:stCondLst>
                                        </p:cTn>
                                        <p:tgtEl>
                                          <p:spTgt spid="74">
                                            <p:txEl>
                                              <p:pRg st="2" end="2"/>
                                            </p:txEl>
                                          </p:spTgt>
                                        </p:tgtEl>
                                        <p:attrNameLst>
                                          <p:attrName>style.visibility</p:attrName>
                                        </p:attrNameLst>
                                      </p:cBhvr>
                                      <p:to>
                                        <p:strVal val="visible"/>
                                      </p:to>
                                    </p:set>
                                    <p:anim to="0" calcmode="lin" valueType="num">
                                      <p:cBhvr>
                                        <p:cTn id="34" dur="500" decel="100000" fill="hold">
                                          <p:stCondLst>
                                            <p:cond delay="0"/>
                                          </p:stCondLst>
                                        </p:cTn>
                                        <p:tgtEl>
                                          <p:spTgt spid="74">
                                            <p:txEl>
                                              <p:pRg st="2" end="2"/>
                                            </p:txEl>
                                          </p:spTgt>
                                        </p:tgtEl>
                                        <p:attrNameLst>
                                          <p:attrName>ppt_y</p:attrName>
                                        </p:attrNameLst>
                                      </p:cBhvr>
                                      <p:tavLst>
                                        <p:tav tm="0">
                                          <p:val>
                                            <p:strVal val="ppt_y+0.02"/>
                                          </p:val>
                                        </p:tav>
                                        <p:tav tm="100000">
                                          <p:val>
                                            <p:strVal val="#ppt_y"/>
                                          </p:val>
                                        </p:tav>
                                      </p:tavLst>
                                    </p:anim>
                                    <p:animEffect transition="in" filter="fade">
                                      <p:cBhvr>
                                        <p:cTn id="35" dur="500">
                                          <p:stCondLst>
                                            <p:cond delay="0"/>
                                          </p:stCondLst>
                                        </p:cTn>
                                        <p:tgtEl>
                                          <p:spTgt spid="74">
                                            <p:txEl>
                                              <p:pRg st="2" end="2"/>
                                            </p:txEl>
                                          </p:spTgt>
                                        </p:tgtEl>
                                      </p:cBhvr>
                                    </p:animEffect>
                                    <p:animScale>
                                      <p:cBhvr>
                                        <p:cTn id="36" dur="500" decel="100000" fill="hold">
                                          <p:stCondLst>
                                            <p:cond delay="0"/>
                                          </p:stCondLst>
                                        </p:cTn>
                                        <p:tgtEl>
                                          <p:spTgt spid="74">
                                            <p:txEl>
                                              <p:pRg st="2" end="2"/>
                                            </p:txEl>
                                          </p:spTgt>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73" grpId="0"/>
      <p:bldP spid="74"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spcBef>
                <a:spcPts val="100"/>
              </a:spcBef>
              <a:spcAft>
                <a:spcPts val="100"/>
              </a:spcAft>
            </a:pPr>
            <a:endParaRPr lang="zh-CN" altLang="en-US"/>
          </a:p>
        </p:txBody>
      </p:sp>
      <p:sp>
        <p:nvSpPr>
          <p:cNvPr id="14" name="矩形: 圆角 13"/>
          <p:cNvSpPr/>
          <p:nvPr/>
        </p:nvSpPr>
        <p:spPr>
          <a:xfrm>
            <a:off x="2422495" y="2040081"/>
            <a:ext cx="2952655" cy="3641109"/>
          </a:xfrm>
          <a:prstGeom prst="roundRect">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文本框 17"/>
          <p:cNvSpPr txBox="1"/>
          <p:nvPr/>
        </p:nvSpPr>
        <p:spPr>
          <a:xfrm>
            <a:off x="2646751" y="2786323"/>
            <a:ext cx="2504139" cy="2360774"/>
          </a:xfrm>
          <a:prstGeom prst="rect">
            <a:avLst/>
          </a:prstGeom>
          <a:noFill/>
        </p:spPr>
        <p:txBody>
          <a:bodyPr wrap="square">
            <a:spAutoFit/>
          </a:bodyPr>
          <a:lstStyle/>
          <a:p>
            <a:pPr>
              <a:lnSpc>
                <a:spcPct val="150000"/>
              </a:lnSpc>
            </a:pPr>
            <a:r>
              <a:rPr lang="en-US" altLang="zh-CN" sz="2000" dirty="0">
                <a:solidFill>
                  <a:srgbClr val="FF0000"/>
                </a:solidFill>
                <a:latin typeface="方正正大黑简体" panose="02000000000000000000" pitchFamily="2" charset="-122"/>
                <a:ea typeface="方正正大黑简体" panose="02000000000000000000" pitchFamily="2" charset="-122"/>
              </a:rPr>
              <a:t>TURN </a:t>
            </a:r>
            <a:r>
              <a:rPr lang="zh-CN" altLang="en-US" sz="2000" dirty="0">
                <a:solidFill>
                  <a:schemeClr val="bg1"/>
                </a:solidFill>
                <a:latin typeface="方正正大黑简体" panose="02000000000000000000" pitchFamily="2" charset="-122"/>
                <a:ea typeface="方正正大黑简体" panose="02000000000000000000" pitchFamily="2" charset="-122"/>
              </a:rPr>
              <a:t>命令可以使收发双方角色互换，攻击者利用这一命令可以逃避邮件过滤防火墙的检索</a:t>
            </a:r>
            <a:endParaRPr lang="zh-CN" altLang="en-US" sz="2000" dirty="0">
              <a:solidFill>
                <a:schemeClr val="bg1"/>
              </a:solidFill>
              <a:latin typeface="方正正大黑简体" panose="02000000000000000000" pitchFamily="2" charset="-122"/>
              <a:ea typeface="方正正大黑简体" panose="02000000000000000000" pitchFamily="2" charset="-122"/>
            </a:endParaRPr>
          </a:p>
        </p:txBody>
      </p:sp>
      <p:sp>
        <p:nvSpPr>
          <p:cNvPr id="19" name="矩形: 圆角 18"/>
          <p:cNvSpPr/>
          <p:nvPr/>
        </p:nvSpPr>
        <p:spPr>
          <a:xfrm>
            <a:off x="6952041" y="2040081"/>
            <a:ext cx="2952655" cy="3641109"/>
          </a:xfrm>
          <a:prstGeom prst="roundRect">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文本框 19"/>
          <p:cNvSpPr txBox="1"/>
          <p:nvPr/>
        </p:nvSpPr>
        <p:spPr>
          <a:xfrm>
            <a:off x="7251495" y="2841894"/>
            <a:ext cx="2536412" cy="2037481"/>
          </a:xfrm>
          <a:prstGeom prst="rect">
            <a:avLst/>
          </a:prstGeom>
          <a:noFill/>
        </p:spPr>
        <p:txBody>
          <a:bodyPr wrap="square">
            <a:spAutoFit/>
          </a:bodyPr>
          <a:lstStyle/>
          <a:p>
            <a:pPr>
              <a:lnSpc>
                <a:spcPct val="200000"/>
              </a:lnSpc>
            </a:pPr>
            <a:r>
              <a:rPr lang="en-US" altLang="zh-CN" sz="2200" dirty="0">
                <a:solidFill>
                  <a:schemeClr val="bg1"/>
                </a:solidFill>
                <a:latin typeface="方正正大黑简体" panose="02000000000000000000" pitchFamily="2" charset="-122"/>
                <a:ea typeface="方正正大黑简体" panose="02000000000000000000" pitchFamily="2" charset="-122"/>
              </a:rPr>
              <a:t>From</a:t>
            </a:r>
            <a:r>
              <a:rPr lang="zh-CN" altLang="en-US" sz="2200" dirty="0">
                <a:solidFill>
                  <a:schemeClr val="bg1"/>
                </a:solidFill>
                <a:latin typeface="方正正大黑简体" panose="02000000000000000000" pitchFamily="2" charset="-122"/>
                <a:ea typeface="方正正大黑简体" panose="02000000000000000000" pitchFamily="2" charset="-122"/>
              </a:rPr>
              <a:t>和</a:t>
            </a:r>
            <a:r>
              <a:rPr lang="en-US" altLang="zh-CN" sz="2200" dirty="0">
                <a:solidFill>
                  <a:schemeClr val="bg1"/>
                </a:solidFill>
                <a:latin typeface="方正正大黑简体" panose="02000000000000000000" pitchFamily="2" charset="-122"/>
                <a:ea typeface="方正正大黑简体" panose="02000000000000000000" pitchFamily="2" charset="-122"/>
              </a:rPr>
              <a:t>reply-to</a:t>
            </a:r>
            <a:r>
              <a:rPr lang="zh-CN" altLang="en-US" sz="2200" dirty="0">
                <a:solidFill>
                  <a:schemeClr val="bg1"/>
                </a:solidFill>
                <a:latin typeface="方正正大黑简体" panose="02000000000000000000" pitchFamily="2" charset="-122"/>
                <a:ea typeface="方正正大黑简体" panose="02000000000000000000" pitchFamily="2" charset="-122"/>
              </a:rPr>
              <a:t>不一致，将回复邮件导向攻击者</a:t>
            </a:r>
            <a:endParaRPr lang="zh-CN" altLang="en-US" sz="2200" dirty="0">
              <a:solidFill>
                <a:schemeClr val="bg1"/>
              </a:solidFill>
              <a:latin typeface="方正正大黑简体" panose="02000000000000000000" pitchFamily="2" charset="-122"/>
              <a:ea typeface="方正正大黑简体" panose="02000000000000000000" pitchFamily="2" charset="-122"/>
            </a:endParaRPr>
          </a:p>
        </p:txBody>
      </p:sp>
      <p:grpSp>
        <p:nvGrpSpPr>
          <p:cNvPr id="21" name="组合 20"/>
          <p:cNvGrpSpPr/>
          <p:nvPr/>
        </p:nvGrpSpPr>
        <p:grpSpPr>
          <a:xfrm>
            <a:off x="3443527" y="1651751"/>
            <a:ext cx="910589" cy="872798"/>
            <a:chOff x="1823973" y="2129051"/>
            <a:chExt cx="1009934" cy="1009934"/>
          </a:xfrm>
        </p:grpSpPr>
        <p:sp>
          <p:nvSpPr>
            <p:cNvPr id="22" name="椭圆 21"/>
            <p:cNvSpPr/>
            <p:nvPr/>
          </p:nvSpPr>
          <p:spPr>
            <a:xfrm>
              <a:off x="1823973" y="2129051"/>
              <a:ext cx="1009934" cy="1009934"/>
            </a:xfrm>
            <a:prstGeom prst="ellipse">
              <a:avLst/>
            </a:prstGeom>
            <a:gradFill flip="none" rotWithShape="1">
              <a:gsLst>
                <a:gs pos="31000">
                  <a:srgbClr val="1659B5"/>
                </a:gs>
                <a:gs pos="85000">
                  <a:srgbClr val="153B95"/>
                </a:gs>
              </a:gsLst>
              <a:path path="circle">
                <a:fillToRect l="100000" t="100000"/>
              </a:path>
              <a:tileRect r="-100000" b="-100000"/>
            </a:gra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23" name="组合 22"/>
            <p:cNvGrpSpPr/>
            <p:nvPr/>
          </p:nvGrpSpPr>
          <p:grpSpPr>
            <a:xfrm>
              <a:off x="2076586" y="2362899"/>
              <a:ext cx="544442" cy="536576"/>
              <a:chOff x="7603929" y="2084388"/>
              <a:chExt cx="544442" cy="536576"/>
            </a:xfrm>
            <a:solidFill>
              <a:schemeClr val="bg1"/>
            </a:solidFill>
          </p:grpSpPr>
          <p:sp>
            <p:nvSpPr>
              <p:cNvPr id="24" name="Freeform 11"/>
              <p:cNvSpPr>
                <a:spLocks noEditPoints="1"/>
              </p:cNvSpPr>
              <p:nvPr/>
            </p:nvSpPr>
            <p:spPr bwMode="auto">
              <a:xfrm>
                <a:off x="8021388" y="2314577"/>
                <a:ext cx="126983" cy="104775"/>
              </a:xfrm>
              <a:custGeom>
                <a:avLst/>
                <a:gdLst>
                  <a:gd name="T0" fmla="*/ 0 w 45"/>
                  <a:gd name="T1" fmla="*/ 37 h 37"/>
                  <a:gd name="T2" fmla="*/ 45 w 45"/>
                  <a:gd name="T3" fmla="*/ 37 h 37"/>
                  <a:gd name="T4" fmla="*/ 45 w 45"/>
                  <a:gd name="T5" fmla="*/ 0 h 37"/>
                  <a:gd name="T6" fmla="*/ 0 w 45"/>
                  <a:gd name="T7" fmla="*/ 0 h 37"/>
                  <a:gd name="T8" fmla="*/ 0 w 45"/>
                  <a:gd name="T9" fmla="*/ 37 h 37"/>
                  <a:gd name="T10" fmla="*/ 20 w 45"/>
                  <a:gd name="T11" fmla="*/ 12 h 37"/>
                  <a:gd name="T12" fmla="*/ 26 w 45"/>
                  <a:gd name="T13" fmla="*/ 19 h 37"/>
                  <a:gd name="T14" fmla="*/ 20 w 45"/>
                  <a:gd name="T15" fmla="*/ 26 h 37"/>
                  <a:gd name="T16" fmla="*/ 14 w 45"/>
                  <a:gd name="T17" fmla="*/ 19 h 37"/>
                  <a:gd name="T18" fmla="*/ 20 w 45"/>
                  <a:gd name="T19" fmla="*/ 1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7">
                    <a:moveTo>
                      <a:pt x="0" y="37"/>
                    </a:moveTo>
                    <a:cubicBezTo>
                      <a:pt x="45" y="37"/>
                      <a:pt x="45" y="37"/>
                      <a:pt x="45" y="37"/>
                    </a:cubicBezTo>
                    <a:cubicBezTo>
                      <a:pt x="45" y="0"/>
                      <a:pt x="45" y="0"/>
                      <a:pt x="45" y="0"/>
                    </a:cubicBezTo>
                    <a:cubicBezTo>
                      <a:pt x="0" y="0"/>
                      <a:pt x="0" y="0"/>
                      <a:pt x="0" y="0"/>
                    </a:cubicBezTo>
                    <a:lnTo>
                      <a:pt x="0" y="37"/>
                    </a:lnTo>
                    <a:close/>
                    <a:moveTo>
                      <a:pt x="20" y="12"/>
                    </a:moveTo>
                    <a:cubicBezTo>
                      <a:pt x="23" y="12"/>
                      <a:pt x="26" y="15"/>
                      <a:pt x="26" y="19"/>
                    </a:cubicBezTo>
                    <a:cubicBezTo>
                      <a:pt x="26" y="23"/>
                      <a:pt x="23" y="26"/>
                      <a:pt x="20" y="26"/>
                    </a:cubicBezTo>
                    <a:cubicBezTo>
                      <a:pt x="17" y="26"/>
                      <a:pt x="14" y="23"/>
                      <a:pt x="14" y="19"/>
                    </a:cubicBezTo>
                    <a:cubicBezTo>
                      <a:pt x="14" y="15"/>
                      <a:pt x="17" y="12"/>
                      <a:pt x="20" y="12"/>
                    </a:cubicBez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25" name="Freeform 14"/>
              <p:cNvSpPr>
                <a:spLocks noEditPoints="1"/>
              </p:cNvSpPr>
              <p:nvPr/>
            </p:nvSpPr>
            <p:spPr bwMode="auto">
              <a:xfrm>
                <a:off x="7694405" y="2084388"/>
                <a:ext cx="453966" cy="463550"/>
              </a:xfrm>
              <a:custGeom>
                <a:avLst/>
                <a:gdLst>
                  <a:gd name="T0" fmla="*/ 111 w 160"/>
                  <a:gd name="T1" fmla="*/ 75 h 163"/>
                  <a:gd name="T2" fmla="*/ 160 w 160"/>
                  <a:gd name="T3" fmla="*/ 75 h 163"/>
                  <a:gd name="T4" fmla="*/ 160 w 160"/>
                  <a:gd name="T5" fmla="*/ 48 h 163"/>
                  <a:gd name="T6" fmla="*/ 150 w 160"/>
                  <a:gd name="T7" fmla="*/ 36 h 163"/>
                  <a:gd name="T8" fmla="*/ 140 w 160"/>
                  <a:gd name="T9" fmla="*/ 36 h 163"/>
                  <a:gd name="T10" fmla="*/ 135 w 160"/>
                  <a:gd name="T11" fmla="*/ 13 h 163"/>
                  <a:gd name="T12" fmla="*/ 129 w 160"/>
                  <a:gd name="T13" fmla="*/ 2 h 163"/>
                  <a:gd name="T14" fmla="*/ 120 w 160"/>
                  <a:gd name="T15" fmla="*/ 1 h 163"/>
                  <a:gd name="T16" fmla="*/ 9 w 160"/>
                  <a:gd name="T17" fmla="*/ 35 h 163"/>
                  <a:gd name="T18" fmla="*/ 1 w 160"/>
                  <a:gd name="T19" fmla="*/ 41 h 163"/>
                  <a:gd name="T20" fmla="*/ 1 w 160"/>
                  <a:gd name="T21" fmla="*/ 41 h 163"/>
                  <a:gd name="T22" fmla="*/ 0 w 160"/>
                  <a:gd name="T23" fmla="*/ 48 h 163"/>
                  <a:gd name="T24" fmla="*/ 0 w 160"/>
                  <a:gd name="T25" fmla="*/ 62 h 163"/>
                  <a:gd name="T26" fmla="*/ 6 w 160"/>
                  <a:gd name="T27" fmla="*/ 62 h 163"/>
                  <a:gd name="T28" fmla="*/ 8 w 160"/>
                  <a:gd name="T29" fmla="*/ 62 h 163"/>
                  <a:gd name="T30" fmla="*/ 41 w 160"/>
                  <a:gd name="T31" fmla="*/ 98 h 163"/>
                  <a:gd name="T32" fmla="*/ 41 w 160"/>
                  <a:gd name="T33" fmla="*/ 106 h 163"/>
                  <a:gd name="T34" fmla="*/ 26 w 160"/>
                  <a:gd name="T35" fmla="*/ 106 h 163"/>
                  <a:gd name="T36" fmla="*/ 54 w 160"/>
                  <a:gd name="T37" fmla="*/ 149 h 163"/>
                  <a:gd name="T38" fmla="*/ 52 w 160"/>
                  <a:gd name="T39" fmla="*/ 163 h 163"/>
                  <a:gd name="T40" fmla="*/ 150 w 160"/>
                  <a:gd name="T41" fmla="*/ 163 h 163"/>
                  <a:gd name="T42" fmla="*/ 160 w 160"/>
                  <a:gd name="T43" fmla="*/ 151 h 163"/>
                  <a:gd name="T44" fmla="*/ 160 w 160"/>
                  <a:gd name="T45" fmla="*/ 125 h 163"/>
                  <a:gd name="T46" fmla="*/ 111 w 160"/>
                  <a:gd name="T47" fmla="*/ 125 h 163"/>
                  <a:gd name="T48" fmla="*/ 108 w 160"/>
                  <a:gd name="T49" fmla="*/ 121 h 163"/>
                  <a:gd name="T50" fmla="*/ 108 w 160"/>
                  <a:gd name="T51" fmla="*/ 78 h 163"/>
                  <a:gd name="T52" fmla="*/ 111 w 160"/>
                  <a:gd name="T53" fmla="*/ 75 h 163"/>
                  <a:gd name="T54" fmla="*/ 30 w 160"/>
                  <a:gd name="T55" fmla="*/ 36 h 163"/>
                  <a:gd name="T56" fmla="*/ 122 w 160"/>
                  <a:gd name="T57" fmla="*/ 7 h 163"/>
                  <a:gd name="T58" fmla="*/ 125 w 160"/>
                  <a:gd name="T59" fmla="*/ 8 h 163"/>
                  <a:gd name="T60" fmla="*/ 129 w 160"/>
                  <a:gd name="T61" fmla="*/ 14 h 163"/>
                  <a:gd name="T62" fmla="*/ 133 w 160"/>
                  <a:gd name="T63" fmla="*/ 36 h 163"/>
                  <a:gd name="T64" fmla="*/ 30 w 160"/>
                  <a:gd name="T65" fmla="*/ 3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63">
                    <a:moveTo>
                      <a:pt x="111" y="75"/>
                    </a:moveTo>
                    <a:cubicBezTo>
                      <a:pt x="160" y="75"/>
                      <a:pt x="160" y="75"/>
                      <a:pt x="160" y="75"/>
                    </a:cubicBezTo>
                    <a:cubicBezTo>
                      <a:pt x="160" y="48"/>
                      <a:pt x="160" y="48"/>
                      <a:pt x="160" y="48"/>
                    </a:cubicBezTo>
                    <a:cubicBezTo>
                      <a:pt x="160" y="41"/>
                      <a:pt x="155" y="36"/>
                      <a:pt x="150" y="36"/>
                    </a:cubicBezTo>
                    <a:cubicBezTo>
                      <a:pt x="140" y="36"/>
                      <a:pt x="140" y="36"/>
                      <a:pt x="140" y="36"/>
                    </a:cubicBezTo>
                    <a:cubicBezTo>
                      <a:pt x="135" y="13"/>
                      <a:pt x="135" y="13"/>
                      <a:pt x="135" y="13"/>
                    </a:cubicBezTo>
                    <a:cubicBezTo>
                      <a:pt x="135" y="8"/>
                      <a:pt x="132" y="4"/>
                      <a:pt x="129" y="2"/>
                    </a:cubicBezTo>
                    <a:cubicBezTo>
                      <a:pt x="126" y="0"/>
                      <a:pt x="123" y="0"/>
                      <a:pt x="120" y="1"/>
                    </a:cubicBezTo>
                    <a:cubicBezTo>
                      <a:pt x="9" y="35"/>
                      <a:pt x="9" y="35"/>
                      <a:pt x="9" y="35"/>
                    </a:cubicBezTo>
                    <a:cubicBezTo>
                      <a:pt x="6" y="36"/>
                      <a:pt x="3" y="38"/>
                      <a:pt x="1" y="41"/>
                    </a:cubicBezTo>
                    <a:cubicBezTo>
                      <a:pt x="1" y="41"/>
                      <a:pt x="1" y="41"/>
                      <a:pt x="1" y="41"/>
                    </a:cubicBezTo>
                    <a:cubicBezTo>
                      <a:pt x="0" y="43"/>
                      <a:pt x="0" y="45"/>
                      <a:pt x="0" y="48"/>
                    </a:cubicBezTo>
                    <a:cubicBezTo>
                      <a:pt x="0" y="62"/>
                      <a:pt x="0" y="62"/>
                      <a:pt x="0" y="62"/>
                    </a:cubicBezTo>
                    <a:cubicBezTo>
                      <a:pt x="2" y="62"/>
                      <a:pt x="4" y="62"/>
                      <a:pt x="6" y="62"/>
                    </a:cubicBezTo>
                    <a:cubicBezTo>
                      <a:pt x="8" y="62"/>
                      <a:pt x="8" y="62"/>
                      <a:pt x="8" y="62"/>
                    </a:cubicBezTo>
                    <a:cubicBezTo>
                      <a:pt x="26" y="62"/>
                      <a:pt x="41" y="78"/>
                      <a:pt x="41" y="98"/>
                    </a:cubicBezTo>
                    <a:cubicBezTo>
                      <a:pt x="41" y="106"/>
                      <a:pt x="41" y="106"/>
                      <a:pt x="41" y="106"/>
                    </a:cubicBezTo>
                    <a:cubicBezTo>
                      <a:pt x="26" y="106"/>
                      <a:pt x="26" y="106"/>
                      <a:pt x="26" y="106"/>
                    </a:cubicBezTo>
                    <a:cubicBezTo>
                      <a:pt x="43" y="114"/>
                      <a:pt x="54" y="130"/>
                      <a:pt x="54" y="149"/>
                    </a:cubicBezTo>
                    <a:cubicBezTo>
                      <a:pt x="54" y="154"/>
                      <a:pt x="53" y="159"/>
                      <a:pt x="52" y="163"/>
                    </a:cubicBezTo>
                    <a:cubicBezTo>
                      <a:pt x="150" y="163"/>
                      <a:pt x="150" y="163"/>
                      <a:pt x="150" y="163"/>
                    </a:cubicBezTo>
                    <a:cubicBezTo>
                      <a:pt x="155" y="163"/>
                      <a:pt x="160" y="158"/>
                      <a:pt x="160" y="151"/>
                    </a:cubicBezTo>
                    <a:cubicBezTo>
                      <a:pt x="160" y="125"/>
                      <a:pt x="160" y="125"/>
                      <a:pt x="160" y="125"/>
                    </a:cubicBezTo>
                    <a:cubicBezTo>
                      <a:pt x="111" y="125"/>
                      <a:pt x="111" y="125"/>
                      <a:pt x="111" y="125"/>
                    </a:cubicBezTo>
                    <a:cubicBezTo>
                      <a:pt x="109" y="125"/>
                      <a:pt x="108" y="123"/>
                      <a:pt x="108" y="121"/>
                    </a:cubicBezTo>
                    <a:cubicBezTo>
                      <a:pt x="108" y="78"/>
                      <a:pt x="108" y="78"/>
                      <a:pt x="108" y="78"/>
                    </a:cubicBezTo>
                    <a:cubicBezTo>
                      <a:pt x="108" y="76"/>
                      <a:pt x="109" y="75"/>
                      <a:pt x="111" y="75"/>
                    </a:cubicBezTo>
                    <a:close/>
                    <a:moveTo>
                      <a:pt x="30" y="36"/>
                    </a:moveTo>
                    <a:cubicBezTo>
                      <a:pt x="122" y="7"/>
                      <a:pt x="122" y="7"/>
                      <a:pt x="122" y="7"/>
                    </a:cubicBezTo>
                    <a:cubicBezTo>
                      <a:pt x="123" y="7"/>
                      <a:pt x="124" y="7"/>
                      <a:pt x="125" y="8"/>
                    </a:cubicBezTo>
                    <a:cubicBezTo>
                      <a:pt x="127" y="9"/>
                      <a:pt x="128" y="11"/>
                      <a:pt x="129" y="14"/>
                    </a:cubicBezTo>
                    <a:cubicBezTo>
                      <a:pt x="133" y="36"/>
                      <a:pt x="133" y="36"/>
                      <a:pt x="133" y="36"/>
                    </a:cubicBezTo>
                    <a:lnTo>
                      <a:pt x="30" y="36"/>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26" name="Freeform 15"/>
              <p:cNvSpPr>
                <a:spLocks noEditPoints="1"/>
              </p:cNvSpPr>
              <p:nvPr/>
            </p:nvSpPr>
            <p:spPr bwMode="auto">
              <a:xfrm>
                <a:off x="7603929" y="2282826"/>
                <a:ext cx="220634" cy="338138"/>
              </a:xfrm>
              <a:custGeom>
                <a:avLst/>
                <a:gdLst>
                  <a:gd name="T0" fmla="*/ 39 w 78"/>
                  <a:gd name="T1" fmla="*/ 40 h 119"/>
                  <a:gd name="T2" fmla="*/ 21 w 78"/>
                  <a:gd name="T3" fmla="*/ 44 h 119"/>
                  <a:gd name="T4" fmla="*/ 21 w 78"/>
                  <a:gd name="T5" fmla="*/ 28 h 119"/>
                  <a:gd name="T6" fmla="*/ 38 w 78"/>
                  <a:gd name="T7" fmla="*/ 8 h 119"/>
                  <a:gd name="T8" fmla="*/ 40 w 78"/>
                  <a:gd name="T9" fmla="*/ 8 h 119"/>
                  <a:gd name="T10" fmla="*/ 57 w 78"/>
                  <a:gd name="T11" fmla="*/ 28 h 119"/>
                  <a:gd name="T12" fmla="*/ 65 w 78"/>
                  <a:gd name="T13" fmla="*/ 28 h 119"/>
                  <a:gd name="T14" fmla="*/ 40 w 78"/>
                  <a:gd name="T15" fmla="*/ 0 h 119"/>
                  <a:gd name="T16" fmla="*/ 38 w 78"/>
                  <a:gd name="T17" fmla="*/ 0 h 119"/>
                  <a:gd name="T18" fmla="*/ 13 w 78"/>
                  <a:gd name="T19" fmla="*/ 28 h 119"/>
                  <a:gd name="T20" fmla="*/ 13 w 78"/>
                  <a:gd name="T21" fmla="*/ 50 h 119"/>
                  <a:gd name="T22" fmla="*/ 0 w 78"/>
                  <a:gd name="T23" fmla="*/ 79 h 119"/>
                  <a:gd name="T24" fmla="*/ 39 w 78"/>
                  <a:gd name="T25" fmla="*/ 119 h 119"/>
                  <a:gd name="T26" fmla="*/ 78 w 78"/>
                  <a:gd name="T27" fmla="*/ 79 h 119"/>
                  <a:gd name="T28" fmla="*/ 39 w 78"/>
                  <a:gd name="T29" fmla="*/ 40 h 119"/>
                  <a:gd name="T30" fmla="*/ 43 w 78"/>
                  <a:gd name="T31" fmla="*/ 85 h 119"/>
                  <a:gd name="T32" fmla="*/ 43 w 78"/>
                  <a:gd name="T33" fmla="*/ 101 h 119"/>
                  <a:gd name="T34" fmla="*/ 35 w 78"/>
                  <a:gd name="T35" fmla="*/ 101 h 119"/>
                  <a:gd name="T36" fmla="*/ 35 w 78"/>
                  <a:gd name="T37" fmla="*/ 85 h 119"/>
                  <a:gd name="T38" fmla="*/ 28 w 78"/>
                  <a:gd name="T39" fmla="*/ 75 h 119"/>
                  <a:gd name="T40" fmla="*/ 39 w 78"/>
                  <a:gd name="T41" fmla="*/ 64 h 119"/>
                  <a:gd name="T42" fmla="*/ 50 w 78"/>
                  <a:gd name="T43" fmla="*/ 75 h 119"/>
                  <a:gd name="T44" fmla="*/ 43 w 78"/>
                  <a:gd name="T45" fmla="*/ 8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19">
                    <a:moveTo>
                      <a:pt x="39" y="40"/>
                    </a:moveTo>
                    <a:cubicBezTo>
                      <a:pt x="33" y="40"/>
                      <a:pt x="26" y="42"/>
                      <a:pt x="21" y="44"/>
                    </a:cubicBezTo>
                    <a:cubicBezTo>
                      <a:pt x="21" y="28"/>
                      <a:pt x="21" y="28"/>
                      <a:pt x="21" y="28"/>
                    </a:cubicBezTo>
                    <a:cubicBezTo>
                      <a:pt x="21" y="17"/>
                      <a:pt x="29" y="8"/>
                      <a:pt x="38" y="8"/>
                    </a:cubicBezTo>
                    <a:cubicBezTo>
                      <a:pt x="40" y="8"/>
                      <a:pt x="40" y="8"/>
                      <a:pt x="40" y="8"/>
                    </a:cubicBezTo>
                    <a:cubicBezTo>
                      <a:pt x="50" y="8"/>
                      <a:pt x="57" y="17"/>
                      <a:pt x="57" y="28"/>
                    </a:cubicBezTo>
                    <a:cubicBezTo>
                      <a:pt x="65" y="28"/>
                      <a:pt x="65" y="28"/>
                      <a:pt x="65" y="28"/>
                    </a:cubicBezTo>
                    <a:cubicBezTo>
                      <a:pt x="65" y="12"/>
                      <a:pt x="54" y="0"/>
                      <a:pt x="40" y="0"/>
                    </a:cubicBezTo>
                    <a:cubicBezTo>
                      <a:pt x="38" y="0"/>
                      <a:pt x="38" y="0"/>
                      <a:pt x="38" y="0"/>
                    </a:cubicBezTo>
                    <a:cubicBezTo>
                      <a:pt x="24" y="0"/>
                      <a:pt x="13" y="12"/>
                      <a:pt x="13" y="28"/>
                    </a:cubicBezTo>
                    <a:cubicBezTo>
                      <a:pt x="13" y="50"/>
                      <a:pt x="13" y="50"/>
                      <a:pt x="13" y="50"/>
                    </a:cubicBezTo>
                    <a:cubicBezTo>
                      <a:pt x="5" y="57"/>
                      <a:pt x="0" y="68"/>
                      <a:pt x="0" y="79"/>
                    </a:cubicBezTo>
                    <a:cubicBezTo>
                      <a:pt x="0" y="101"/>
                      <a:pt x="18" y="119"/>
                      <a:pt x="39" y="119"/>
                    </a:cubicBezTo>
                    <a:cubicBezTo>
                      <a:pt x="61" y="119"/>
                      <a:pt x="78" y="101"/>
                      <a:pt x="78" y="79"/>
                    </a:cubicBezTo>
                    <a:cubicBezTo>
                      <a:pt x="78" y="58"/>
                      <a:pt x="61" y="40"/>
                      <a:pt x="39" y="40"/>
                    </a:cubicBezTo>
                    <a:close/>
                    <a:moveTo>
                      <a:pt x="43" y="85"/>
                    </a:moveTo>
                    <a:cubicBezTo>
                      <a:pt x="43" y="101"/>
                      <a:pt x="43" y="101"/>
                      <a:pt x="43" y="101"/>
                    </a:cubicBezTo>
                    <a:cubicBezTo>
                      <a:pt x="35" y="101"/>
                      <a:pt x="35" y="101"/>
                      <a:pt x="35" y="101"/>
                    </a:cubicBezTo>
                    <a:cubicBezTo>
                      <a:pt x="35" y="85"/>
                      <a:pt x="35" y="85"/>
                      <a:pt x="35" y="85"/>
                    </a:cubicBezTo>
                    <a:cubicBezTo>
                      <a:pt x="31" y="84"/>
                      <a:pt x="28" y="80"/>
                      <a:pt x="28" y="75"/>
                    </a:cubicBezTo>
                    <a:cubicBezTo>
                      <a:pt x="28" y="69"/>
                      <a:pt x="33" y="64"/>
                      <a:pt x="39" y="64"/>
                    </a:cubicBezTo>
                    <a:cubicBezTo>
                      <a:pt x="45" y="64"/>
                      <a:pt x="50" y="69"/>
                      <a:pt x="50" y="75"/>
                    </a:cubicBezTo>
                    <a:cubicBezTo>
                      <a:pt x="50" y="80"/>
                      <a:pt x="47" y="84"/>
                      <a:pt x="43" y="85"/>
                    </a:cubicBez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grpSp>
      </p:grpSp>
      <p:grpSp>
        <p:nvGrpSpPr>
          <p:cNvPr id="27" name="组合 26"/>
          <p:cNvGrpSpPr/>
          <p:nvPr/>
        </p:nvGrpSpPr>
        <p:grpSpPr>
          <a:xfrm>
            <a:off x="7973073" y="1651751"/>
            <a:ext cx="910589" cy="872798"/>
            <a:chOff x="6846721" y="2129051"/>
            <a:chExt cx="1009934" cy="1009934"/>
          </a:xfrm>
        </p:grpSpPr>
        <p:sp>
          <p:nvSpPr>
            <p:cNvPr id="28" name="椭圆 27"/>
            <p:cNvSpPr/>
            <p:nvPr/>
          </p:nvSpPr>
          <p:spPr>
            <a:xfrm>
              <a:off x="6846721" y="2129051"/>
              <a:ext cx="1009934" cy="1009934"/>
            </a:xfrm>
            <a:prstGeom prst="ellipse">
              <a:avLst/>
            </a:prstGeom>
            <a:gradFill flip="none" rotWithShape="1">
              <a:gsLst>
                <a:gs pos="31000">
                  <a:srgbClr val="1659B5"/>
                </a:gs>
                <a:gs pos="85000">
                  <a:srgbClr val="153B95"/>
                </a:gs>
              </a:gsLst>
              <a:path path="circle">
                <a:fillToRect l="100000" t="100000"/>
              </a:path>
              <a:tileRect r="-100000" b="-100000"/>
            </a:gra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Freeform 145"/>
            <p:cNvSpPr>
              <a:spLocks noEditPoints="1"/>
            </p:cNvSpPr>
            <p:nvPr/>
          </p:nvSpPr>
          <p:spPr bwMode="auto">
            <a:xfrm>
              <a:off x="7170582" y="2358137"/>
              <a:ext cx="423807" cy="546100"/>
            </a:xfrm>
            <a:custGeom>
              <a:avLst/>
              <a:gdLst>
                <a:gd name="T0" fmla="*/ 147 w 149"/>
                <a:gd name="T1" fmla="*/ 48 h 192"/>
                <a:gd name="T2" fmla="*/ 94 w 149"/>
                <a:gd name="T3" fmla="*/ 0 h 192"/>
                <a:gd name="T4" fmla="*/ 3 w 149"/>
                <a:gd name="T5" fmla="*/ 0 h 192"/>
                <a:gd name="T6" fmla="*/ 0 w 149"/>
                <a:gd name="T7" fmla="*/ 188 h 192"/>
                <a:gd name="T8" fmla="*/ 145 w 149"/>
                <a:gd name="T9" fmla="*/ 192 h 192"/>
                <a:gd name="T10" fmla="*/ 149 w 149"/>
                <a:gd name="T11" fmla="*/ 52 h 192"/>
                <a:gd name="T12" fmla="*/ 137 w 149"/>
                <a:gd name="T13" fmla="*/ 49 h 192"/>
                <a:gd name="T14" fmla="*/ 96 w 149"/>
                <a:gd name="T15" fmla="*/ 11 h 192"/>
                <a:gd name="T16" fmla="*/ 27 w 149"/>
                <a:gd name="T17" fmla="*/ 26 h 192"/>
                <a:gd name="T18" fmla="*/ 71 w 149"/>
                <a:gd name="T19" fmla="*/ 30 h 192"/>
                <a:gd name="T20" fmla="*/ 27 w 149"/>
                <a:gd name="T21" fmla="*/ 34 h 192"/>
                <a:gd name="T22" fmla="*/ 27 w 149"/>
                <a:gd name="T23" fmla="*/ 26 h 192"/>
                <a:gd name="T24" fmla="*/ 67 w 149"/>
                <a:gd name="T25" fmla="*/ 43 h 192"/>
                <a:gd name="T26" fmla="*/ 67 w 149"/>
                <a:gd name="T27" fmla="*/ 51 h 192"/>
                <a:gd name="T28" fmla="*/ 23 w 149"/>
                <a:gd name="T29" fmla="*/ 47 h 192"/>
                <a:gd name="T30" fmla="*/ 27 w 149"/>
                <a:gd name="T31" fmla="*/ 61 h 192"/>
                <a:gd name="T32" fmla="*/ 71 w 149"/>
                <a:gd name="T33" fmla="*/ 65 h 192"/>
                <a:gd name="T34" fmla="*/ 27 w 149"/>
                <a:gd name="T35" fmla="*/ 68 h 192"/>
                <a:gd name="T36" fmla="*/ 27 w 149"/>
                <a:gd name="T37" fmla="*/ 61 h 192"/>
                <a:gd name="T38" fmla="*/ 81 w 149"/>
                <a:gd name="T39" fmla="*/ 169 h 192"/>
                <a:gd name="T40" fmla="*/ 81 w 149"/>
                <a:gd name="T41" fmla="*/ 161 h 192"/>
                <a:gd name="T42" fmla="*/ 125 w 149"/>
                <a:gd name="T43" fmla="*/ 165 h 192"/>
                <a:gd name="T44" fmla="*/ 121 w 149"/>
                <a:gd name="T45" fmla="*/ 153 h 192"/>
                <a:gd name="T46" fmla="*/ 77 w 149"/>
                <a:gd name="T47" fmla="*/ 149 h 192"/>
                <a:gd name="T48" fmla="*/ 121 w 149"/>
                <a:gd name="T49" fmla="*/ 145 h 192"/>
                <a:gd name="T50" fmla="*/ 121 w 149"/>
                <a:gd name="T51" fmla="*/ 153 h 192"/>
                <a:gd name="T52" fmla="*/ 96 w 149"/>
                <a:gd name="T53" fmla="*/ 121 h 192"/>
                <a:gd name="T54" fmla="*/ 90 w 149"/>
                <a:gd name="T55" fmla="*/ 121 h 192"/>
                <a:gd name="T56" fmla="*/ 58 w 149"/>
                <a:gd name="T57" fmla="*/ 155 h 192"/>
                <a:gd name="T58" fmla="*/ 55 w 149"/>
                <a:gd name="T59" fmla="*/ 157 h 192"/>
                <a:gd name="T60" fmla="*/ 40 w 149"/>
                <a:gd name="T61" fmla="*/ 132 h 192"/>
                <a:gd name="T62" fmla="*/ 22 w 149"/>
                <a:gd name="T63" fmla="*/ 164 h 192"/>
                <a:gd name="T64" fmla="*/ 18 w 149"/>
                <a:gd name="T65" fmla="*/ 158 h 192"/>
                <a:gd name="T66" fmla="*/ 41 w 149"/>
                <a:gd name="T67" fmla="*/ 119 h 192"/>
                <a:gd name="T68" fmla="*/ 55 w 149"/>
                <a:gd name="T69" fmla="*/ 143 h 192"/>
                <a:gd name="T70" fmla="*/ 78 w 149"/>
                <a:gd name="T71" fmla="*/ 95 h 192"/>
                <a:gd name="T72" fmla="*/ 93 w 149"/>
                <a:gd name="T73" fmla="*/ 112 h 192"/>
                <a:gd name="T74" fmla="*/ 130 w 149"/>
                <a:gd name="T75" fmla="*/ 7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9" h="192">
                  <a:moveTo>
                    <a:pt x="149" y="51"/>
                  </a:moveTo>
                  <a:cubicBezTo>
                    <a:pt x="149" y="50"/>
                    <a:pt x="148" y="49"/>
                    <a:pt x="147" y="48"/>
                  </a:cubicBezTo>
                  <a:cubicBezTo>
                    <a:pt x="96" y="1"/>
                    <a:pt x="96" y="1"/>
                    <a:pt x="96" y="1"/>
                  </a:cubicBezTo>
                  <a:cubicBezTo>
                    <a:pt x="95" y="0"/>
                    <a:pt x="94" y="0"/>
                    <a:pt x="94" y="0"/>
                  </a:cubicBezTo>
                  <a:cubicBezTo>
                    <a:pt x="93" y="0"/>
                    <a:pt x="92" y="0"/>
                    <a:pt x="92" y="0"/>
                  </a:cubicBezTo>
                  <a:cubicBezTo>
                    <a:pt x="3" y="0"/>
                    <a:pt x="3" y="0"/>
                    <a:pt x="3" y="0"/>
                  </a:cubicBezTo>
                  <a:cubicBezTo>
                    <a:pt x="1" y="0"/>
                    <a:pt x="0" y="1"/>
                    <a:pt x="0" y="4"/>
                  </a:cubicBezTo>
                  <a:cubicBezTo>
                    <a:pt x="0" y="188"/>
                    <a:pt x="0" y="188"/>
                    <a:pt x="0" y="188"/>
                  </a:cubicBezTo>
                  <a:cubicBezTo>
                    <a:pt x="0" y="190"/>
                    <a:pt x="1" y="192"/>
                    <a:pt x="3" y="192"/>
                  </a:cubicBezTo>
                  <a:cubicBezTo>
                    <a:pt x="145" y="192"/>
                    <a:pt x="145" y="192"/>
                    <a:pt x="145" y="192"/>
                  </a:cubicBezTo>
                  <a:cubicBezTo>
                    <a:pt x="147" y="192"/>
                    <a:pt x="149" y="190"/>
                    <a:pt x="149" y="188"/>
                  </a:cubicBezTo>
                  <a:cubicBezTo>
                    <a:pt x="149" y="52"/>
                    <a:pt x="149" y="52"/>
                    <a:pt x="149" y="52"/>
                  </a:cubicBezTo>
                  <a:cubicBezTo>
                    <a:pt x="149" y="52"/>
                    <a:pt x="149" y="52"/>
                    <a:pt x="149" y="51"/>
                  </a:cubicBezTo>
                  <a:close/>
                  <a:moveTo>
                    <a:pt x="137" y="49"/>
                  </a:moveTo>
                  <a:cubicBezTo>
                    <a:pt x="96" y="49"/>
                    <a:pt x="96" y="49"/>
                    <a:pt x="96" y="49"/>
                  </a:cubicBezTo>
                  <a:cubicBezTo>
                    <a:pt x="96" y="11"/>
                    <a:pt x="96" y="11"/>
                    <a:pt x="96" y="11"/>
                  </a:cubicBezTo>
                  <a:lnTo>
                    <a:pt x="137" y="49"/>
                  </a:lnTo>
                  <a:close/>
                  <a:moveTo>
                    <a:pt x="27" y="26"/>
                  </a:moveTo>
                  <a:cubicBezTo>
                    <a:pt x="67" y="26"/>
                    <a:pt x="67" y="26"/>
                    <a:pt x="67" y="26"/>
                  </a:cubicBezTo>
                  <a:cubicBezTo>
                    <a:pt x="69" y="26"/>
                    <a:pt x="71" y="28"/>
                    <a:pt x="71" y="30"/>
                  </a:cubicBezTo>
                  <a:cubicBezTo>
                    <a:pt x="71" y="32"/>
                    <a:pt x="69" y="34"/>
                    <a:pt x="67" y="34"/>
                  </a:cubicBezTo>
                  <a:cubicBezTo>
                    <a:pt x="27" y="34"/>
                    <a:pt x="27" y="34"/>
                    <a:pt x="27" y="34"/>
                  </a:cubicBezTo>
                  <a:cubicBezTo>
                    <a:pt x="25" y="34"/>
                    <a:pt x="23" y="32"/>
                    <a:pt x="23" y="30"/>
                  </a:cubicBezTo>
                  <a:cubicBezTo>
                    <a:pt x="23" y="28"/>
                    <a:pt x="25" y="26"/>
                    <a:pt x="27" y="26"/>
                  </a:cubicBezTo>
                  <a:close/>
                  <a:moveTo>
                    <a:pt x="27" y="43"/>
                  </a:moveTo>
                  <a:cubicBezTo>
                    <a:pt x="67" y="43"/>
                    <a:pt x="67" y="43"/>
                    <a:pt x="67" y="43"/>
                  </a:cubicBezTo>
                  <a:cubicBezTo>
                    <a:pt x="69" y="43"/>
                    <a:pt x="71" y="45"/>
                    <a:pt x="71" y="47"/>
                  </a:cubicBezTo>
                  <a:cubicBezTo>
                    <a:pt x="71" y="50"/>
                    <a:pt x="69" y="51"/>
                    <a:pt x="67" y="51"/>
                  </a:cubicBezTo>
                  <a:cubicBezTo>
                    <a:pt x="27" y="51"/>
                    <a:pt x="27" y="51"/>
                    <a:pt x="27" y="51"/>
                  </a:cubicBezTo>
                  <a:cubicBezTo>
                    <a:pt x="25" y="51"/>
                    <a:pt x="23" y="50"/>
                    <a:pt x="23" y="47"/>
                  </a:cubicBezTo>
                  <a:cubicBezTo>
                    <a:pt x="23" y="45"/>
                    <a:pt x="25" y="43"/>
                    <a:pt x="27" y="43"/>
                  </a:cubicBezTo>
                  <a:close/>
                  <a:moveTo>
                    <a:pt x="27" y="61"/>
                  </a:moveTo>
                  <a:cubicBezTo>
                    <a:pt x="67" y="61"/>
                    <a:pt x="67" y="61"/>
                    <a:pt x="67" y="61"/>
                  </a:cubicBezTo>
                  <a:cubicBezTo>
                    <a:pt x="69" y="61"/>
                    <a:pt x="71" y="62"/>
                    <a:pt x="71" y="65"/>
                  </a:cubicBezTo>
                  <a:cubicBezTo>
                    <a:pt x="71" y="67"/>
                    <a:pt x="69" y="68"/>
                    <a:pt x="67" y="68"/>
                  </a:cubicBezTo>
                  <a:cubicBezTo>
                    <a:pt x="27" y="68"/>
                    <a:pt x="27" y="68"/>
                    <a:pt x="27" y="68"/>
                  </a:cubicBezTo>
                  <a:cubicBezTo>
                    <a:pt x="25" y="68"/>
                    <a:pt x="23" y="67"/>
                    <a:pt x="23" y="65"/>
                  </a:cubicBezTo>
                  <a:cubicBezTo>
                    <a:pt x="23" y="62"/>
                    <a:pt x="25" y="61"/>
                    <a:pt x="27" y="61"/>
                  </a:cubicBezTo>
                  <a:close/>
                  <a:moveTo>
                    <a:pt x="121" y="169"/>
                  </a:moveTo>
                  <a:cubicBezTo>
                    <a:pt x="81" y="169"/>
                    <a:pt x="81" y="169"/>
                    <a:pt x="81" y="169"/>
                  </a:cubicBezTo>
                  <a:cubicBezTo>
                    <a:pt x="79" y="169"/>
                    <a:pt x="77" y="168"/>
                    <a:pt x="77" y="165"/>
                  </a:cubicBezTo>
                  <a:cubicBezTo>
                    <a:pt x="77" y="163"/>
                    <a:pt x="79" y="161"/>
                    <a:pt x="81" y="161"/>
                  </a:cubicBezTo>
                  <a:cubicBezTo>
                    <a:pt x="121" y="161"/>
                    <a:pt x="121" y="161"/>
                    <a:pt x="121" y="161"/>
                  </a:cubicBezTo>
                  <a:cubicBezTo>
                    <a:pt x="123" y="161"/>
                    <a:pt x="125" y="163"/>
                    <a:pt x="125" y="165"/>
                  </a:cubicBezTo>
                  <a:cubicBezTo>
                    <a:pt x="125" y="168"/>
                    <a:pt x="123" y="169"/>
                    <a:pt x="121" y="169"/>
                  </a:cubicBezTo>
                  <a:close/>
                  <a:moveTo>
                    <a:pt x="121" y="153"/>
                  </a:moveTo>
                  <a:cubicBezTo>
                    <a:pt x="81" y="153"/>
                    <a:pt x="81" y="153"/>
                    <a:pt x="81" y="153"/>
                  </a:cubicBezTo>
                  <a:cubicBezTo>
                    <a:pt x="79" y="153"/>
                    <a:pt x="77" y="151"/>
                    <a:pt x="77" y="149"/>
                  </a:cubicBezTo>
                  <a:cubicBezTo>
                    <a:pt x="77" y="147"/>
                    <a:pt x="79" y="145"/>
                    <a:pt x="81" y="145"/>
                  </a:cubicBezTo>
                  <a:cubicBezTo>
                    <a:pt x="121" y="145"/>
                    <a:pt x="121" y="145"/>
                    <a:pt x="121" y="145"/>
                  </a:cubicBezTo>
                  <a:cubicBezTo>
                    <a:pt x="123" y="145"/>
                    <a:pt x="125" y="147"/>
                    <a:pt x="125" y="149"/>
                  </a:cubicBezTo>
                  <a:cubicBezTo>
                    <a:pt x="125" y="151"/>
                    <a:pt x="123" y="153"/>
                    <a:pt x="121" y="153"/>
                  </a:cubicBezTo>
                  <a:close/>
                  <a:moveTo>
                    <a:pt x="130" y="77"/>
                  </a:moveTo>
                  <a:cubicBezTo>
                    <a:pt x="96" y="121"/>
                    <a:pt x="96" y="121"/>
                    <a:pt x="96" y="121"/>
                  </a:cubicBezTo>
                  <a:cubicBezTo>
                    <a:pt x="96" y="122"/>
                    <a:pt x="94" y="123"/>
                    <a:pt x="93" y="123"/>
                  </a:cubicBezTo>
                  <a:cubicBezTo>
                    <a:pt x="92" y="123"/>
                    <a:pt x="91" y="122"/>
                    <a:pt x="90" y="121"/>
                  </a:cubicBezTo>
                  <a:cubicBezTo>
                    <a:pt x="79" y="107"/>
                    <a:pt x="79" y="107"/>
                    <a:pt x="79" y="107"/>
                  </a:cubicBezTo>
                  <a:cubicBezTo>
                    <a:pt x="58" y="155"/>
                    <a:pt x="58" y="155"/>
                    <a:pt x="58" y="155"/>
                  </a:cubicBezTo>
                  <a:cubicBezTo>
                    <a:pt x="58" y="156"/>
                    <a:pt x="56" y="157"/>
                    <a:pt x="55" y="157"/>
                  </a:cubicBezTo>
                  <a:cubicBezTo>
                    <a:pt x="55" y="157"/>
                    <a:pt x="55" y="157"/>
                    <a:pt x="55" y="157"/>
                  </a:cubicBezTo>
                  <a:cubicBezTo>
                    <a:pt x="53" y="157"/>
                    <a:pt x="52" y="156"/>
                    <a:pt x="51" y="155"/>
                  </a:cubicBezTo>
                  <a:cubicBezTo>
                    <a:pt x="40" y="132"/>
                    <a:pt x="40" y="132"/>
                    <a:pt x="40" y="132"/>
                  </a:cubicBezTo>
                  <a:cubicBezTo>
                    <a:pt x="25" y="162"/>
                    <a:pt x="25" y="162"/>
                    <a:pt x="25" y="162"/>
                  </a:cubicBezTo>
                  <a:cubicBezTo>
                    <a:pt x="24" y="163"/>
                    <a:pt x="23" y="164"/>
                    <a:pt x="22" y="164"/>
                  </a:cubicBezTo>
                  <a:cubicBezTo>
                    <a:pt x="21" y="164"/>
                    <a:pt x="20" y="164"/>
                    <a:pt x="20" y="163"/>
                  </a:cubicBezTo>
                  <a:cubicBezTo>
                    <a:pt x="18" y="162"/>
                    <a:pt x="17" y="160"/>
                    <a:pt x="18" y="158"/>
                  </a:cubicBezTo>
                  <a:cubicBezTo>
                    <a:pt x="37" y="121"/>
                    <a:pt x="37" y="121"/>
                    <a:pt x="37" y="121"/>
                  </a:cubicBezTo>
                  <a:cubicBezTo>
                    <a:pt x="38" y="120"/>
                    <a:pt x="39" y="119"/>
                    <a:pt x="41" y="119"/>
                  </a:cubicBezTo>
                  <a:cubicBezTo>
                    <a:pt x="42" y="119"/>
                    <a:pt x="44" y="120"/>
                    <a:pt x="44" y="121"/>
                  </a:cubicBezTo>
                  <a:cubicBezTo>
                    <a:pt x="55" y="143"/>
                    <a:pt x="55" y="143"/>
                    <a:pt x="55" y="143"/>
                  </a:cubicBezTo>
                  <a:cubicBezTo>
                    <a:pt x="75" y="98"/>
                    <a:pt x="75" y="98"/>
                    <a:pt x="75" y="98"/>
                  </a:cubicBezTo>
                  <a:cubicBezTo>
                    <a:pt x="75" y="96"/>
                    <a:pt x="76" y="95"/>
                    <a:pt x="78" y="95"/>
                  </a:cubicBezTo>
                  <a:cubicBezTo>
                    <a:pt x="79" y="95"/>
                    <a:pt x="81" y="96"/>
                    <a:pt x="81" y="97"/>
                  </a:cubicBezTo>
                  <a:cubicBezTo>
                    <a:pt x="93" y="112"/>
                    <a:pt x="93" y="112"/>
                    <a:pt x="93" y="112"/>
                  </a:cubicBezTo>
                  <a:cubicBezTo>
                    <a:pt x="124" y="72"/>
                    <a:pt x="124" y="72"/>
                    <a:pt x="124" y="72"/>
                  </a:cubicBezTo>
                  <a:cubicBezTo>
                    <a:pt x="125" y="70"/>
                    <a:pt x="128" y="70"/>
                    <a:pt x="130" y="71"/>
                  </a:cubicBezTo>
                  <a:cubicBezTo>
                    <a:pt x="131" y="72"/>
                    <a:pt x="132" y="75"/>
                    <a:pt x="130" y="77"/>
                  </a:cubicBezTo>
                  <a:close/>
                </a:path>
              </a:pathLst>
            </a:custGeom>
            <a:solidFill>
              <a:schemeClr val="bg1"/>
            </a:solidFill>
            <a:ln>
              <a:solidFill>
                <a:schemeClr val="bg1"/>
              </a:solidFill>
            </a:ln>
          </p:spPr>
          <p:txBody>
            <a:bodyPr vert="horz" wrap="square" lIns="91440" tIns="45720" rIns="91440" bIns="45720" numCol="1" anchor="t" anchorCtr="0" compatLnSpc="1"/>
            <a:lstStyle/>
            <a:p>
              <a:endParaRPr lang="zh-CN" altLang="en-US">
                <a:cs typeface="+mn-ea"/>
                <a:sym typeface="+mn-lt"/>
              </a:endParaRPr>
            </a:p>
          </p:txBody>
        </p:sp>
      </p:grpSp>
      <p:sp>
        <p:nvSpPr>
          <p:cNvPr id="30" name="文本框 29"/>
          <p:cNvSpPr txBox="1"/>
          <p:nvPr/>
        </p:nvSpPr>
        <p:spPr>
          <a:xfrm>
            <a:off x="3318797" y="790731"/>
            <a:ext cx="5554406"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SMTP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的安全性问题（</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1</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30"/>
                                        </p:tgtEl>
                                        <p:attrNameLst>
                                          <p:attrName>style.visibility</p:attrName>
                                        </p:attrNameLst>
                                      </p:cBhvr>
                                      <p:to>
                                        <p:strVal val="visible"/>
                                      </p:to>
                                    </p:set>
                                    <p:animEffect transition="in" filter="fade">
                                      <p:cBhvr>
                                        <p:cTn id="7" dur="500">
                                          <p:stCondLst>
                                            <p:cond delay="0"/>
                                          </p:stCondLst>
                                        </p:cTn>
                                        <p:tgtEl>
                                          <p:spTgt spid="30"/>
                                        </p:tgtEl>
                                      </p:cBhvr>
                                    </p:animEffect>
                                    <p:set>
                                      <p:cBhvr>
                                        <p:cTn id="8" dur="500" fill="hold">
                                          <p:stCondLst>
                                            <p:cond delay="500"/>
                                          </p:stCondLst>
                                        </p:cTn>
                                        <p:tgtEl>
                                          <p:spTgt spid="30"/>
                                        </p:tgtEl>
                                        <p:attrNameLst>
                                          <p:attrName>style.visibility</p:attrName>
                                        </p:attrNameLst>
                                      </p:cBhvr>
                                      <p:to>
                                        <p:strVal val="visible"/>
                                      </p:to>
                                    </p:set>
                                    <p:anim to="0" calcmode="lin" valueType="num">
                                      <p:cBhvr>
                                        <p:cTn id="9" dur="1000" decel="100000" fill="hold">
                                          <p:stCondLst>
                                            <p:cond delay="0"/>
                                          </p:stCondLst>
                                        </p:cTn>
                                        <p:tgtEl>
                                          <p:spTgt spid="30"/>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 calcmode="lin" valueType="num">
                                      <p:cBhvr>
                                        <p:cTn id="14" dur="500" fill="hold"/>
                                        <p:tgtEl>
                                          <p:spTgt spid="21"/>
                                        </p:tgtEl>
                                        <p:attrNameLst>
                                          <p:attrName>ppt_w</p:attrName>
                                        </p:attrNameLst>
                                      </p:cBhvr>
                                      <p:tavLst>
                                        <p:tav tm="0">
                                          <p:val>
                                            <p:fltVal val="0"/>
                                          </p:val>
                                        </p:tav>
                                        <p:tav tm="100000">
                                          <p:val>
                                            <p:strVal val="#ppt_w"/>
                                          </p:val>
                                        </p:tav>
                                      </p:tavLst>
                                    </p:anim>
                                    <p:anim calcmode="lin" valueType="num">
                                      <p:cBhvr>
                                        <p:cTn id="15" dur="500" fill="hold"/>
                                        <p:tgtEl>
                                          <p:spTgt spid="21"/>
                                        </p:tgtEl>
                                        <p:attrNameLst>
                                          <p:attrName>ppt_h</p:attrName>
                                        </p:attrNameLst>
                                      </p:cBhvr>
                                      <p:tavLst>
                                        <p:tav tm="0">
                                          <p:val>
                                            <p:fltVal val="0"/>
                                          </p:val>
                                        </p:tav>
                                        <p:tav tm="100000">
                                          <p:val>
                                            <p:strVal val="#ppt_h"/>
                                          </p:val>
                                        </p:tav>
                                      </p:tavLst>
                                    </p:anim>
                                    <p:animEffect transition="in" filter="fade">
                                      <p:cBhvr>
                                        <p:cTn id="16" dur="500"/>
                                        <p:tgtEl>
                                          <p:spTgt spid="21"/>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down)">
                                      <p:cBhvr>
                                        <p:cTn id="19" dur="500"/>
                                        <p:tgtEl>
                                          <p:spTgt spid="14"/>
                                        </p:tgtEl>
                                      </p:cBhvr>
                                    </p:animEffect>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500"/>
                                        <p:tgtEl>
                                          <p:spTgt spid="18"/>
                                        </p:tgtEl>
                                      </p:cBhvr>
                                    </p:animEffect>
                                  </p:childTnLst>
                                </p:cTn>
                              </p:par>
                              <p:par>
                                <p:cTn id="24" presetID="53" presetClass="entr" presetSubtype="16" fill="hold" nodeType="withEffect">
                                  <p:stCondLst>
                                    <p:cond delay="0"/>
                                  </p:stCondLst>
                                  <p:childTnLst>
                                    <p:set>
                                      <p:cBhvr>
                                        <p:cTn id="25" dur="1" fill="hold">
                                          <p:stCondLst>
                                            <p:cond delay="0"/>
                                          </p:stCondLst>
                                        </p:cTn>
                                        <p:tgtEl>
                                          <p:spTgt spid="27"/>
                                        </p:tgtEl>
                                        <p:attrNameLst>
                                          <p:attrName>style.visibility</p:attrName>
                                        </p:attrNameLst>
                                      </p:cBhvr>
                                      <p:to>
                                        <p:strVal val="visible"/>
                                      </p:to>
                                    </p:set>
                                    <p:anim calcmode="lin" valueType="num">
                                      <p:cBhvr>
                                        <p:cTn id="26" dur="500" fill="hold"/>
                                        <p:tgtEl>
                                          <p:spTgt spid="27"/>
                                        </p:tgtEl>
                                        <p:attrNameLst>
                                          <p:attrName>ppt_w</p:attrName>
                                        </p:attrNameLst>
                                      </p:cBhvr>
                                      <p:tavLst>
                                        <p:tav tm="0">
                                          <p:val>
                                            <p:fltVal val="0"/>
                                          </p:val>
                                        </p:tav>
                                        <p:tav tm="100000">
                                          <p:val>
                                            <p:strVal val="#ppt_w"/>
                                          </p:val>
                                        </p:tav>
                                      </p:tavLst>
                                    </p:anim>
                                    <p:anim calcmode="lin" valueType="num">
                                      <p:cBhvr>
                                        <p:cTn id="27" dur="500" fill="hold"/>
                                        <p:tgtEl>
                                          <p:spTgt spid="27"/>
                                        </p:tgtEl>
                                        <p:attrNameLst>
                                          <p:attrName>ppt_h</p:attrName>
                                        </p:attrNameLst>
                                      </p:cBhvr>
                                      <p:tavLst>
                                        <p:tav tm="0">
                                          <p:val>
                                            <p:fltVal val="0"/>
                                          </p:val>
                                        </p:tav>
                                        <p:tav tm="100000">
                                          <p:val>
                                            <p:strVal val="#ppt_h"/>
                                          </p:val>
                                        </p:tav>
                                      </p:tavLst>
                                    </p:anim>
                                    <p:animEffect transition="in" filter="fade">
                                      <p:cBhvr>
                                        <p:cTn id="28" dur="500"/>
                                        <p:tgtEl>
                                          <p:spTgt spid="27"/>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down)">
                                      <p:cBhvr>
                                        <p:cTn id="31" dur="500"/>
                                        <p:tgtEl>
                                          <p:spTgt spid="19"/>
                                        </p:tgtEl>
                                      </p:cBhvr>
                                    </p:animEffect>
                                  </p:childTnLst>
                                </p:cTn>
                              </p:par>
                            </p:childTnLst>
                          </p:cTn>
                        </p:par>
                        <p:par>
                          <p:cTn id="32" fill="hold">
                            <p:stCondLst>
                              <p:cond delay="1000"/>
                            </p:stCondLst>
                            <p:childTnLst>
                              <p:par>
                                <p:cTn id="33" presetID="22" presetClass="entr" presetSubtype="8"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p:bldP spid="19" grpId="0" animBg="1"/>
      <p:bldP spid="20" grpId="0"/>
      <p:bldP spid="3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31462" t="41067" r="19510" b="14269"/>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grpSp>
        <p:nvGrpSpPr>
          <p:cNvPr id="9" name="组合 8"/>
          <p:cNvGrpSpPr/>
          <p:nvPr/>
        </p:nvGrpSpPr>
        <p:grpSpPr>
          <a:xfrm>
            <a:off x="426473" y="326002"/>
            <a:ext cx="7545335" cy="1023878"/>
            <a:chOff x="380753" y="256554"/>
            <a:chExt cx="7545335" cy="1023878"/>
          </a:xfrm>
        </p:grpSpPr>
        <p:sp>
          <p:nvSpPr>
            <p:cNvPr id="18" name="文本框 17"/>
            <p:cNvSpPr txBox="1"/>
            <p:nvPr/>
          </p:nvSpPr>
          <p:spPr>
            <a:xfrm>
              <a:off x="380753" y="256554"/>
              <a:ext cx="7545335" cy="677108"/>
            </a:xfrm>
            <a:prstGeom prst="rect">
              <a:avLst/>
            </a:prstGeom>
            <a:noFill/>
          </p:spPr>
          <p:txBody>
            <a:bodyPr wrap="none" lIns="0" tIns="0" rIns="0" bIns="0" rtlCol="0">
              <a:spAutoFit/>
            </a:bodyPr>
            <a:lstStyle/>
            <a:p>
              <a:r>
                <a:rPr lang="zh-CN" altLang="en-US"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第</a:t>
              </a:r>
              <a:r>
                <a:rPr lang="en-US" altLang="zh-CN"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2</a:t>
              </a:r>
              <a:r>
                <a:rPr lang="zh-CN" altLang="en-US"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章  </a:t>
              </a:r>
              <a:r>
                <a:rPr lang="en-US" altLang="zh-CN"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Internet</a:t>
              </a:r>
              <a:r>
                <a:rPr lang="zh-CN" altLang="en-US"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协议的安全性</a:t>
              </a:r>
              <a:endParaRPr lang="zh-CN" altLang="en-US" sz="4400" spc="-15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26" name="文本框 25"/>
            <p:cNvSpPr txBox="1"/>
            <p:nvPr/>
          </p:nvSpPr>
          <p:spPr>
            <a:xfrm>
              <a:off x="500758" y="1064988"/>
              <a:ext cx="2121791" cy="215444"/>
            </a:xfrm>
            <a:prstGeom prst="rect">
              <a:avLst/>
            </a:prstGeom>
            <a:noFill/>
          </p:spPr>
          <p:txBody>
            <a:bodyPr wrap="square" lIns="0" tIns="0" rIns="0" bIns="0" rtlCol="0">
              <a:spAutoFit/>
            </a:bodyPr>
            <a:lstStyle/>
            <a:p>
              <a:pPr algn="dist"/>
              <a:endParaRPr lang="zh-CN" altLang="en-US" sz="1400" i="1" dirty="0">
                <a:solidFill>
                  <a:schemeClr val="bg1">
                    <a:lumMod val="65000"/>
                  </a:schemeClr>
                </a:solidFill>
                <a:latin typeface="方正正大黑简体" panose="02000000000000000000" pitchFamily="2" charset="-122"/>
                <a:ea typeface="方正正大黑简体" panose="02000000000000000000" pitchFamily="2" charset="-122"/>
              </a:endParaRPr>
            </a:p>
          </p:txBody>
        </p:sp>
      </p:grpSp>
      <p:sp>
        <p:nvSpPr>
          <p:cNvPr id="32" name="任意多边形: 形状 31"/>
          <p:cNvSpPr/>
          <p:nvPr/>
        </p:nvSpPr>
        <p:spPr>
          <a:xfrm>
            <a:off x="11328252" y="54207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rgbClr val="1B3B9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1" name="组合 10"/>
          <p:cNvGrpSpPr/>
          <p:nvPr/>
        </p:nvGrpSpPr>
        <p:grpSpPr>
          <a:xfrm>
            <a:off x="2654193" y="1740639"/>
            <a:ext cx="6536941" cy="1099688"/>
            <a:chOff x="1672155" y="1953172"/>
            <a:chExt cx="5943394" cy="999836"/>
          </a:xfrm>
        </p:grpSpPr>
        <p:grpSp>
          <p:nvGrpSpPr>
            <p:cNvPr id="10" name="组合 9"/>
            <p:cNvGrpSpPr/>
            <p:nvPr/>
          </p:nvGrpSpPr>
          <p:grpSpPr>
            <a:xfrm>
              <a:off x="1672155" y="1953172"/>
              <a:ext cx="5943394" cy="600299"/>
              <a:chOff x="1442976" y="2200774"/>
              <a:chExt cx="5943394" cy="600299"/>
            </a:xfrm>
          </p:grpSpPr>
          <p:sp>
            <p:nvSpPr>
              <p:cNvPr id="25" name="矩形: 圆角 24"/>
              <p:cNvSpPr/>
              <p:nvPr/>
            </p:nvSpPr>
            <p:spPr>
              <a:xfrm>
                <a:off x="1442976" y="2200774"/>
                <a:ext cx="5943394"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13" name="矩形: 圆角 12"/>
              <p:cNvSpPr/>
              <p:nvPr/>
            </p:nvSpPr>
            <p:spPr>
              <a:xfrm>
                <a:off x="1483658" y="2228867"/>
                <a:ext cx="730389"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01</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33" name="文本框 32"/>
            <p:cNvSpPr txBox="1"/>
            <p:nvPr/>
          </p:nvSpPr>
          <p:spPr>
            <a:xfrm>
              <a:off x="2547704" y="2057551"/>
              <a:ext cx="4993230" cy="895457"/>
            </a:xfrm>
            <a:prstGeom prst="rect">
              <a:avLst/>
            </a:prstGeom>
            <a:noFill/>
          </p:spPr>
          <p:txBody>
            <a:bodyPr wrap="none" lIns="0" tIns="0" rIns="0" bIns="0" rtlCol="0">
              <a:spAutoFit/>
            </a:bodyPr>
            <a:lstStyle/>
            <a:p>
              <a:r>
                <a:rPr lang="zh-CN" altLang="en-US" sz="3200" dirty="0">
                  <a:solidFill>
                    <a:srgbClr val="FFC000"/>
                  </a:solidFill>
                  <a:latin typeface="方正正大黑简体" panose="02000000000000000000" pitchFamily="2" charset="-122"/>
                  <a:ea typeface="方正正大黑简体" panose="02000000000000000000" pitchFamily="2" charset="-122"/>
                </a:rPr>
                <a:t>动态主机配置协议</a:t>
              </a:r>
              <a:r>
                <a:rPr lang="en-US" altLang="zh-CN" sz="3200" spc="-150" dirty="0">
                  <a:solidFill>
                    <a:srgbClr val="FFC000"/>
                  </a:solidFill>
                  <a:latin typeface="方正正大黑简体" panose="02000000000000000000" pitchFamily="2" charset="-122"/>
                  <a:ea typeface="方正正大黑简体" panose="02000000000000000000" pitchFamily="2" charset="-122"/>
                </a:rPr>
                <a:t>——</a:t>
              </a:r>
              <a:r>
                <a:rPr lang="en-US" altLang="zh-CN" sz="3200" dirty="0">
                  <a:solidFill>
                    <a:srgbClr val="FFC000"/>
                  </a:solidFill>
                  <a:latin typeface="方正正大黑简体" panose="02000000000000000000" pitchFamily="2" charset="-122"/>
                  <a:ea typeface="方正正大黑简体" panose="02000000000000000000" pitchFamily="2" charset="-122"/>
                </a:rPr>
                <a:t>DHCP</a:t>
              </a:r>
              <a:endParaRPr lang="en-US" altLang="zh-CN" sz="3200" dirty="0">
                <a:solidFill>
                  <a:srgbClr val="FFC000"/>
                </a:solidFill>
                <a:latin typeface="方正正大黑简体" panose="02000000000000000000" pitchFamily="2" charset="-122"/>
                <a:ea typeface="方正正大黑简体" panose="02000000000000000000" pitchFamily="2" charset="-122"/>
              </a:endParaRPr>
            </a:p>
            <a:p>
              <a:endParaRPr lang="zh-CN" altLang="en-US" sz="3200" dirty="0">
                <a:solidFill>
                  <a:srgbClr val="FFC000"/>
                </a:solidFill>
                <a:latin typeface="方正正大黑简体" panose="02000000000000000000" pitchFamily="2" charset="-122"/>
                <a:ea typeface="方正正大黑简体" panose="02000000000000000000" pitchFamily="2" charset="-122"/>
              </a:endParaRPr>
            </a:p>
          </p:txBody>
        </p:sp>
      </p:grpSp>
      <p:grpSp>
        <p:nvGrpSpPr>
          <p:cNvPr id="37" name="组合 36"/>
          <p:cNvGrpSpPr/>
          <p:nvPr/>
        </p:nvGrpSpPr>
        <p:grpSpPr>
          <a:xfrm>
            <a:off x="3972318" y="2662648"/>
            <a:ext cx="5923434" cy="660250"/>
            <a:chOff x="1672156" y="1953172"/>
            <a:chExt cx="5184161" cy="600299"/>
          </a:xfrm>
        </p:grpSpPr>
        <p:grpSp>
          <p:nvGrpSpPr>
            <p:cNvPr id="38" name="组合 37"/>
            <p:cNvGrpSpPr/>
            <p:nvPr/>
          </p:nvGrpSpPr>
          <p:grpSpPr>
            <a:xfrm>
              <a:off x="1672156" y="1953172"/>
              <a:ext cx="5184161" cy="600299"/>
              <a:chOff x="1442977" y="2200774"/>
              <a:chExt cx="5184161" cy="600299"/>
            </a:xfrm>
          </p:grpSpPr>
          <p:sp>
            <p:nvSpPr>
              <p:cNvPr id="40" name="矩形: 圆角 39"/>
              <p:cNvSpPr/>
              <p:nvPr/>
            </p:nvSpPr>
            <p:spPr>
              <a:xfrm>
                <a:off x="1442977" y="2200774"/>
                <a:ext cx="5184161"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1" name="矩形: 圆角 40"/>
              <p:cNvSpPr/>
              <p:nvPr/>
            </p:nvSpPr>
            <p:spPr>
              <a:xfrm>
                <a:off x="1475321" y="2228867"/>
                <a:ext cx="711155"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02</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39" name="文本框 38"/>
            <p:cNvSpPr txBox="1"/>
            <p:nvPr/>
          </p:nvSpPr>
          <p:spPr>
            <a:xfrm>
              <a:off x="3096689" y="2037878"/>
              <a:ext cx="3066827" cy="447729"/>
            </a:xfrm>
            <a:prstGeom prst="rect">
              <a:avLst/>
            </a:prstGeom>
            <a:noFill/>
          </p:spPr>
          <p:txBody>
            <a:bodyPr wrap="none" lIns="0" tIns="0" rIns="0" bIns="0" rtlCol="0">
              <a:spAutoFit/>
            </a:bodyPr>
            <a:lstStyle/>
            <a:p>
              <a:r>
                <a:rPr lang="zh-CN" altLang="en-US" sz="3200" dirty="0">
                  <a:solidFill>
                    <a:schemeClr val="bg1"/>
                  </a:solidFill>
                  <a:latin typeface="方正正大黑简体" panose="02000000000000000000" pitchFamily="2" charset="-122"/>
                  <a:ea typeface="方正正大黑简体" panose="02000000000000000000" pitchFamily="2" charset="-122"/>
                </a:rPr>
                <a:t>域名系统</a:t>
              </a:r>
              <a:r>
                <a:rPr lang="en-US" altLang="zh-CN" sz="3200" dirty="0">
                  <a:solidFill>
                    <a:schemeClr val="bg1"/>
                  </a:solidFill>
                  <a:latin typeface="方正正大黑简体" panose="02000000000000000000" pitchFamily="2" charset="-122"/>
                  <a:ea typeface="方正正大黑简体" panose="02000000000000000000" pitchFamily="2" charset="-122"/>
                </a:rPr>
                <a:t>——DNS</a:t>
              </a:r>
              <a:endParaRPr lang="en-US" altLang="zh-CN" sz="3200" dirty="0">
                <a:solidFill>
                  <a:schemeClr val="bg1"/>
                </a:solidFill>
                <a:latin typeface="方正正大黑简体" panose="02000000000000000000" pitchFamily="2" charset="-122"/>
                <a:ea typeface="方正正大黑简体" panose="02000000000000000000" pitchFamily="2" charset="-122"/>
              </a:endParaRPr>
            </a:p>
          </p:txBody>
        </p:sp>
      </p:grpSp>
      <p:grpSp>
        <p:nvGrpSpPr>
          <p:cNvPr id="42" name="组合 41"/>
          <p:cNvGrpSpPr/>
          <p:nvPr/>
        </p:nvGrpSpPr>
        <p:grpSpPr>
          <a:xfrm>
            <a:off x="2619688" y="3582163"/>
            <a:ext cx="6571446" cy="660250"/>
            <a:chOff x="1672156" y="1953172"/>
            <a:chExt cx="5516816" cy="600299"/>
          </a:xfrm>
        </p:grpSpPr>
        <p:grpSp>
          <p:nvGrpSpPr>
            <p:cNvPr id="43" name="组合 42"/>
            <p:cNvGrpSpPr/>
            <p:nvPr/>
          </p:nvGrpSpPr>
          <p:grpSpPr>
            <a:xfrm>
              <a:off x="1672156" y="1953172"/>
              <a:ext cx="5516816" cy="600299"/>
              <a:chOff x="1442977" y="2200774"/>
              <a:chExt cx="5516816" cy="600299"/>
            </a:xfrm>
          </p:grpSpPr>
          <p:sp>
            <p:nvSpPr>
              <p:cNvPr id="45" name="矩形: 圆角 44"/>
              <p:cNvSpPr/>
              <p:nvPr/>
            </p:nvSpPr>
            <p:spPr>
              <a:xfrm>
                <a:off x="1442977" y="2200774"/>
                <a:ext cx="5516816"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6" name="矩形: 圆角 45"/>
              <p:cNvSpPr/>
              <p:nvPr/>
            </p:nvSpPr>
            <p:spPr>
              <a:xfrm>
                <a:off x="1475662" y="2228867"/>
                <a:ext cx="729724"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03</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44" name="文本框 43"/>
            <p:cNvSpPr txBox="1"/>
            <p:nvPr/>
          </p:nvSpPr>
          <p:spPr>
            <a:xfrm>
              <a:off x="3792541" y="2058390"/>
              <a:ext cx="1596050" cy="447729"/>
            </a:xfrm>
            <a:prstGeom prst="rect">
              <a:avLst/>
            </a:prstGeom>
            <a:noFill/>
          </p:spPr>
          <p:txBody>
            <a:bodyPr wrap="none" lIns="0" tIns="0" rIns="0" bIns="0" rtlCol="0">
              <a:spAutoFit/>
            </a:bodyPr>
            <a:lstStyle/>
            <a:p>
              <a:r>
                <a:rPr lang="en-US" altLang="zh-CN" sz="3200" dirty="0">
                  <a:solidFill>
                    <a:schemeClr val="bg1"/>
                  </a:solidFill>
                  <a:latin typeface="方正正大黑简体" panose="02000000000000000000" pitchFamily="2" charset="-122"/>
                  <a:ea typeface="方正正大黑简体" panose="02000000000000000000" pitchFamily="2" charset="-122"/>
                </a:rPr>
                <a:t> FTP</a:t>
              </a:r>
              <a:r>
                <a:rPr lang="zh-CN" altLang="en-US" sz="3200" dirty="0">
                  <a:solidFill>
                    <a:schemeClr val="bg1"/>
                  </a:solidFill>
                  <a:latin typeface="方正正大黑简体" panose="02000000000000000000" pitchFamily="2" charset="-122"/>
                  <a:ea typeface="方正正大黑简体" panose="02000000000000000000" pitchFamily="2" charset="-122"/>
                </a:rPr>
                <a:t>协议</a:t>
              </a:r>
              <a:endParaRPr lang="zh-CN" altLang="en-US" sz="3200" dirty="0">
                <a:solidFill>
                  <a:schemeClr val="bg1"/>
                </a:solidFill>
                <a:latin typeface="方正正大黑简体" panose="02000000000000000000" pitchFamily="2" charset="-122"/>
                <a:ea typeface="方正正大黑简体" panose="02000000000000000000" pitchFamily="2" charset="-122"/>
              </a:endParaRPr>
            </a:p>
          </p:txBody>
        </p:sp>
      </p:grpSp>
      <p:grpSp>
        <p:nvGrpSpPr>
          <p:cNvPr id="47" name="组合 46"/>
          <p:cNvGrpSpPr/>
          <p:nvPr/>
        </p:nvGrpSpPr>
        <p:grpSpPr>
          <a:xfrm>
            <a:off x="3972318" y="4501678"/>
            <a:ext cx="5923434" cy="660250"/>
            <a:chOff x="1672156" y="1953171"/>
            <a:chExt cx="4490974" cy="600299"/>
          </a:xfrm>
        </p:grpSpPr>
        <p:grpSp>
          <p:nvGrpSpPr>
            <p:cNvPr id="48" name="组合 47"/>
            <p:cNvGrpSpPr/>
            <p:nvPr/>
          </p:nvGrpSpPr>
          <p:grpSpPr>
            <a:xfrm>
              <a:off x="1672156" y="1953171"/>
              <a:ext cx="4490974" cy="600299"/>
              <a:chOff x="1442977" y="2200773"/>
              <a:chExt cx="4490974" cy="600299"/>
            </a:xfrm>
          </p:grpSpPr>
          <p:sp>
            <p:nvSpPr>
              <p:cNvPr id="50" name="矩形: 圆角 49"/>
              <p:cNvSpPr/>
              <p:nvPr/>
            </p:nvSpPr>
            <p:spPr>
              <a:xfrm>
                <a:off x="1442977" y="2200773"/>
                <a:ext cx="4490974"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1" name="矩形: 圆角 50"/>
              <p:cNvSpPr/>
              <p:nvPr/>
            </p:nvSpPr>
            <p:spPr>
              <a:xfrm>
                <a:off x="1476912" y="2237858"/>
                <a:ext cx="636305" cy="53512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04</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49" name="文本框 48"/>
            <p:cNvSpPr txBox="1"/>
            <p:nvPr/>
          </p:nvSpPr>
          <p:spPr>
            <a:xfrm>
              <a:off x="2403123" y="2051235"/>
              <a:ext cx="3689802" cy="447729"/>
            </a:xfrm>
            <a:prstGeom prst="rect">
              <a:avLst/>
            </a:prstGeom>
            <a:noFill/>
          </p:spPr>
          <p:txBody>
            <a:bodyPr wrap="none" lIns="0" tIns="0" rIns="0" bIns="0" rtlCol="0">
              <a:spAutoFit/>
            </a:bodyPr>
            <a:lstStyle/>
            <a:p>
              <a:r>
                <a:rPr lang="zh-CN" altLang="en-US" sz="3200" dirty="0">
                  <a:solidFill>
                    <a:schemeClr val="bg1"/>
                  </a:solidFill>
                  <a:latin typeface="方正正大黑简体" panose="02000000000000000000" pitchFamily="2" charset="-122"/>
                  <a:ea typeface="方正正大黑简体" panose="02000000000000000000" pitchFamily="2" charset="-122"/>
                </a:rPr>
                <a:t>远程登录协议</a:t>
              </a:r>
              <a:r>
                <a:rPr lang="en-US" altLang="zh-CN" sz="3200" dirty="0">
                  <a:solidFill>
                    <a:schemeClr val="bg1"/>
                  </a:solidFill>
                  <a:latin typeface="方正正大黑简体" panose="02000000000000000000" pitchFamily="2" charset="-122"/>
                  <a:ea typeface="方正正大黑简体" panose="02000000000000000000" pitchFamily="2" charset="-122"/>
                </a:rPr>
                <a:t>——Telnet</a:t>
              </a:r>
              <a:endParaRPr lang="en-US" altLang="zh-CN" sz="3200" dirty="0">
                <a:solidFill>
                  <a:schemeClr val="bg1"/>
                </a:solidFill>
                <a:latin typeface="方正正大黑简体" panose="02000000000000000000" pitchFamily="2" charset="-122"/>
                <a:ea typeface="方正正大黑简体" panose="02000000000000000000" pitchFamily="2" charset="-122"/>
              </a:endParaRPr>
            </a:p>
          </p:txBody>
        </p:sp>
      </p:grpSp>
      <p:grpSp>
        <p:nvGrpSpPr>
          <p:cNvPr id="14" name="组合 13"/>
          <p:cNvGrpSpPr/>
          <p:nvPr/>
        </p:nvGrpSpPr>
        <p:grpSpPr>
          <a:xfrm>
            <a:off x="8671068" y="1502263"/>
            <a:ext cx="1261641" cy="914400"/>
            <a:chOff x="8171726" y="1006998"/>
            <a:chExt cx="1261641" cy="914400"/>
          </a:xfrm>
        </p:grpSpPr>
        <p:sp>
          <p:nvSpPr>
            <p:cNvPr id="12" name="椭圆 11"/>
            <p:cNvSpPr/>
            <p:nvPr/>
          </p:nvSpPr>
          <p:spPr>
            <a:xfrm>
              <a:off x="8171726" y="1006998"/>
              <a:ext cx="914400" cy="914400"/>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9248172" y="1516284"/>
              <a:ext cx="185195" cy="185195"/>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椭圆 16"/>
          <p:cNvSpPr/>
          <p:nvPr/>
        </p:nvSpPr>
        <p:spPr>
          <a:xfrm>
            <a:off x="1047812" y="6203212"/>
            <a:ext cx="1262459" cy="1262459"/>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字魂45号-冰宇雅宋" panose="00000500000000000000" pitchFamily="2" charset="-122"/>
              <a:ea typeface="字魂45号-冰宇雅宋" panose="00000500000000000000" pitchFamily="2" charset="-122"/>
            </a:endParaRPr>
          </a:p>
        </p:txBody>
      </p:sp>
      <p:grpSp>
        <p:nvGrpSpPr>
          <p:cNvPr id="55" name="组合 54"/>
          <p:cNvGrpSpPr/>
          <p:nvPr/>
        </p:nvGrpSpPr>
        <p:grpSpPr>
          <a:xfrm rot="7080203">
            <a:off x="1385110" y="3275645"/>
            <a:ext cx="569921" cy="413062"/>
            <a:chOff x="8171726" y="1006998"/>
            <a:chExt cx="1261641" cy="914400"/>
          </a:xfrm>
        </p:grpSpPr>
        <p:sp>
          <p:nvSpPr>
            <p:cNvPr id="56" name="椭圆 55"/>
            <p:cNvSpPr/>
            <p:nvPr/>
          </p:nvSpPr>
          <p:spPr>
            <a:xfrm>
              <a:off x="8171726" y="1006998"/>
              <a:ext cx="914400" cy="914400"/>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9248172" y="1516284"/>
              <a:ext cx="185195" cy="185195"/>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组合 52"/>
          <p:cNvGrpSpPr/>
          <p:nvPr/>
        </p:nvGrpSpPr>
        <p:grpSpPr>
          <a:xfrm>
            <a:off x="2635182" y="5375024"/>
            <a:ext cx="6555952" cy="1115227"/>
            <a:chOff x="1672156" y="1953172"/>
            <a:chExt cx="5503809" cy="1013964"/>
          </a:xfrm>
        </p:grpSpPr>
        <p:grpSp>
          <p:nvGrpSpPr>
            <p:cNvPr id="54" name="组合 53"/>
            <p:cNvGrpSpPr/>
            <p:nvPr/>
          </p:nvGrpSpPr>
          <p:grpSpPr>
            <a:xfrm>
              <a:off x="1672156" y="1953172"/>
              <a:ext cx="5503809" cy="600299"/>
              <a:chOff x="1442977" y="2200774"/>
              <a:chExt cx="5503809" cy="600299"/>
            </a:xfrm>
          </p:grpSpPr>
          <p:sp>
            <p:nvSpPr>
              <p:cNvPr id="59" name="矩形: 圆角 58"/>
              <p:cNvSpPr/>
              <p:nvPr/>
            </p:nvSpPr>
            <p:spPr>
              <a:xfrm>
                <a:off x="1442977" y="2200774"/>
                <a:ext cx="5503809"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0" name="矩形: 圆角 59"/>
              <p:cNvSpPr/>
              <p:nvPr/>
            </p:nvSpPr>
            <p:spPr>
              <a:xfrm>
                <a:off x="1475662" y="2228867"/>
                <a:ext cx="729724"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1B3B95"/>
                    </a:solidFill>
                    <a:latin typeface="方正正大黑简体" panose="02000000000000000000" pitchFamily="2" charset="-122"/>
                    <a:ea typeface="方正正大黑简体" panose="02000000000000000000" pitchFamily="2" charset="-122"/>
                  </a:rPr>
                  <a:t>05</a:t>
                </a:r>
                <a:endParaRPr lang="zh-CN" altLang="en-US" sz="2400" dirty="0">
                  <a:solidFill>
                    <a:srgbClr val="1B3B95"/>
                  </a:solidFill>
                  <a:latin typeface="方正正大黑简体" panose="02000000000000000000" pitchFamily="2" charset="-122"/>
                  <a:ea typeface="方正正大黑简体" panose="02000000000000000000" pitchFamily="2" charset="-122"/>
                </a:endParaRPr>
              </a:p>
            </p:txBody>
          </p:sp>
        </p:grpSp>
        <p:sp>
          <p:nvSpPr>
            <p:cNvPr id="58" name="文本框 57"/>
            <p:cNvSpPr txBox="1"/>
            <p:nvPr/>
          </p:nvSpPr>
          <p:spPr>
            <a:xfrm>
              <a:off x="2869772" y="2071679"/>
              <a:ext cx="3445101" cy="895457"/>
            </a:xfrm>
            <a:prstGeom prst="rect">
              <a:avLst/>
            </a:prstGeom>
            <a:noFill/>
          </p:spPr>
          <p:txBody>
            <a:bodyPr wrap="none" lIns="0" tIns="0" rIns="0" bIns="0" rtlCol="0">
              <a:spAutoFit/>
            </a:bodyPr>
            <a:lstStyle/>
            <a:p>
              <a:r>
                <a:rPr lang="zh-CN" altLang="en-US" sz="3200" dirty="0">
                  <a:solidFill>
                    <a:schemeClr val="bg1"/>
                  </a:solidFill>
                  <a:latin typeface="方正正大黑简体" panose="02000000000000000000" pitchFamily="2" charset="-122"/>
                  <a:ea typeface="方正正大黑简体" panose="02000000000000000000" pitchFamily="2" charset="-122"/>
                </a:rPr>
                <a:t>电子邮件系统的安全性</a:t>
              </a:r>
              <a:endParaRPr lang="zh-CN" altLang="en-US" sz="3200" dirty="0">
                <a:solidFill>
                  <a:schemeClr val="bg1"/>
                </a:solidFill>
                <a:latin typeface="方正正大黑简体" panose="02000000000000000000" pitchFamily="2" charset="-122"/>
                <a:ea typeface="方正正大黑简体" panose="02000000000000000000" pitchFamily="2" charset="-122"/>
              </a:endParaRPr>
            </a:p>
            <a:p>
              <a:endParaRPr lang="zh-CN" altLang="en-US" sz="3200" dirty="0">
                <a:solidFill>
                  <a:schemeClr val="bg1"/>
                </a:solidFill>
                <a:latin typeface="方正正大黑简体" panose="02000000000000000000" pitchFamily="2" charset="-122"/>
                <a:ea typeface="方正正大黑简体" panose="02000000000000000000" pitchFamily="2"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1000"/>
                                        <p:tgtEl>
                                          <p:spTgt spid="55"/>
                                        </p:tgtEl>
                                      </p:cBhvr>
                                    </p:animEffect>
                                    <p:anim calcmode="lin" valueType="num">
                                      <p:cBhvr>
                                        <p:cTn id="13" dur="1000" fill="hold"/>
                                        <p:tgtEl>
                                          <p:spTgt spid="55"/>
                                        </p:tgtEl>
                                        <p:attrNameLst>
                                          <p:attrName>ppt_x</p:attrName>
                                        </p:attrNameLst>
                                      </p:cBhvr>
                                      <p:tavLst>
                                        <p:tav tm="0">
                                          <p:val>
                                            <p:strVal val="#ppt_x"/>
                                          </p:val>
                                        </p:tav>
                                        <p:tav tm="100000">
                                          <p:val>
                                            <p:strVal val="#ppt_x"/>
                                          </p:val>
                                        </p:tav>
                                      </p:tavLst>
                                    </p:anim>
                                    <p:anim calcmode="lin" valueType="num">
                                      <p:cBhvr>
                                        <p:cTn id="14" dur="1000" fill="hold"/>
                                        <p:tgtEl>
                                          <p:spTgt spid="55"/>
                                        </p:tgtEl>
                                        <p:attrNameLst>
                                          <p:attrName>ppt_y</p:attrName>
                                        </p:attrNameLst>
                                      </p:cBhvr>
                                      <p:tavLst>
                                        <p:tav tm="0">
                                          <p:val>
                                            <p:strVal val="#ppt_y-.1"/>
                                          </p:val>
                                        </p:tav>
                                        <p:tav tm="100000">
                                          <p:val>
                                            <p:strVal val="#ppt_y"/>
                                          </p:val>
                                        </p:tav>
                                      </p:tavLst>
                                    </p:anim>
                                  </p:childTnLst>
                                </p:cTn>
                              </p:par>
                              <p:par>
                                <p:cTn id="15" presetID="22" presetClass="entr" presetSubtype="4"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00"/>
                                        <p:tgtEl>
                                          <p:spTgt spid="17"/>
                                        </p:tgtEl>
                                      </p:cBhvr>
                                    </p:animEffect>
                                  </p:childTnLst>
                                </p:cTn>
                              </p:par>
                              <p:par>
                                <p:cTn id="18" presetID="47"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anim calcmode="lin" valueType="num">
                                      <p:cBhvr>
                                        <p:cTn id="21" dur="1000" fill="hold"/>
                                        <p:tgtEl>
                                          <p:spTgt spid="14"/>
                                        </p:tgtEl>
                                        <p:attrNameLst>
                                          <p:attrName>ppt_x</p:attrName>
                                        </p:attrNameLst>
                                      </p:cBhvr>
                                      <p:tavLst>
                                        <p:tav tm="0">
                                          <p:val>
                                            <p:strVal val="#ppt_x"/>
                                          </p:val>
                                        </p:tav>
                                        <p:tav tm="100000">
                                          <p:val>
                                            <p:strVal val="#ppt_x"/>
                                          </p:val>
                                        </p:tav>
                                      </p:tavLst>
                                    </p:anim>
                                    <p:anim calcmode="lin" valueType="num">
                                      <p:cBhvr>
                                        <p:cTn id="22" dur="1000" fill="hold"/>
                                        <p:tgtEl>
                                          <p:spTgt spid="14"/>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2"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down)">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wipe(down)">
                                      <p:cBhvr>
                                        <p:cTn id="38" dur="500"/>
                                        <p:tgtEl>
                                          <p:spTgt spid="3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wipe(down)">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wipe(down)">
                                      <p:cBhvr>
                                        <p:cTn id="48" dur="500"/>
                                        <p:tgtEl>
                                          <p:spTgt spid="4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wipe(down)">
                                      <p:cBhvr>
                                        <p:cTn id="5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6"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3342840" y="653569"/>
            <a:ext cx="5506316"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From</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和</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reply-to</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不一致</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pic>
        <p:nvPicPr>
          <p:cNvPr id="1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9392" y="2752527"/>
            <a:ext cx="3148286" cy="3159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1116" y="1674816"/>
            <a:ext cx="4724838" cy="1077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Oval 6"/>
          <p:cNvSpPr>
            <a:spLocks noChangeArrowheads="1"/>
          </p:cNvSpPr>
          <p:nvPr/>
        </p:nvSpPr>
        <p:spPr bwMode="auto">
          <a:xfrm>
            <a:off x="6093536" y="4185074"/>
            <a:ext cx="1344609" cy="240929"/>
          </a:xfrm>
          <a:prstGeom prst="ellipse">
            <a:avLst/>
          </a:prstGeom>
          <a:noFill/>
          <a:ln w="28575">
            <a:solidFill>
              <a:srgbClr val="FF0000"/>
            </a:solidFill>
            <a:round/>
          </a:ln>
          <a:effectLst>
            <a:prstShdw prst="shdw13" dist="53882" dir="13500000">
              <a:schemeClr val="bg2">
                <a:alpha val="50000"/>
              </a:schemeClr>
            </a:prstShdw>
          </a:effectLst>
          <a:extLst>
            <a:ext uri="{909E8E84-426E-40DD-AFC4-6F175D3DCCD1}">
              <a14:hiddenFill xmlns:a14="http://schemas.microsoft.com/office/drawing/2010/main">
                <a:solidFill>
                  <a:srgbClr val="FFFFFF"/>
                </a:solidFill>
              </a14:hiddenFill>
            </a:ext>
          </a:extLst>
        </p:spPr>
        <p:txBody>
          <a:bodyPr wrap="none" anchor="ctr"/>
          <a:lstStyle>
            <a:lvl1pPr latinLnBrk="1">
              <a:spcBef>
                <a:spcPct val="20000"/>
              </a:spcBef>
              <a:buClr>
                <a:srgbClr val="000099"/>
              </a:buClr>
              <a:buFont typeface="Arial" panose="020B0604020202020204" pitchFamily="34" charset="0"/>
              <a:buChar char="Ø"/>
              <a:defRPr sz="3200">
                <a:solidFill>
                  <a:srgbClr val="333399"/>
                </a:solidFill>
                <a:latin typeface="黑体" panose="02010609060101010101" charset="-122"/>
                <a:ea typeface="黑体" panose="02010609060101010101" charset="-122"/>
                <a:sym typeface="Tahoma" panose="020B0604030504040204" pitchFamily="34" charset="0"/>
              </a:defRPr>
            </a:lvl1pPr>
            <a:lvl2pPr marL="742950" indent="-285750" latinLnBrk="1">
              <a:spcBef>
                <a:spcPct val="20000"/>
              </a:spcBef>
              <a:buClr>
                <a:srgbClr val="6699FF"/>
              </a:buClr>
              <a:buFont typeface="Wingdings" panose="05000000000000000000" pitchFamily="2" charset="2"/>
              <a:buChar char="Ø"/>
              <a:defRPr sz="2800">
                <a:solidFill>
                  <a:srgbClr val="333399"/>
                </a:solidFill>
                <a:latin typeface="黑体" panose="02010609060101010101" charset="-122"/>
                <a:ea typeface="黑体" panose="02010609060101010101" charset="-122"/>
                <a:sym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Ø"/>
              <a:defRPr sz="2400">
                <a:solidFill>
                  <a:srgbClr val="333399"/>
                </a:solidFill>
                <a:latin typeface="黑体" panose="02010609060101010101" charset="-122"/>
                <a:ea typeface="黑体" panose="02010609060101010101" charset="-122"/>
                <a:sym typeface="Tahoma" panose="020B0604030504040204" pitchFamily="34" charset="0"/>
              </a:defRPr>
            </a:lvl3pPr>
            <a:lvl4pPr marL="1600200" indent="-228600" latinLnBrk="1">
              <a:spcBef>
                <a:spcPct val="20000"/>
              </a:spcBef>
              <a:buClr>
                <a:srgbClr val="000099"/>
              </a:buClr>
              <a:buSzPct val="70000"/>
              <a:buFont typeface="Arial" panose="020B0604020202020204" pitchFamily="34" charset="0"/>
              <a:buChar char="u"/>
              <a:defRPr sz="2000">
                <a:solidFill>
                  <a:srgbClr val="333399"/>
                </a:solidFill>
                <a:latin typeface="黑体" panose="02010609060101010101" charset="-122"/>
                <a:ea typeface="黑体" panose="02010609060101010101" charset="-122"/>
                <a:sym typeface="Tahoma" panose="020B0604030504040204" pitchFamily="34" charset="0"/>
              </a:defRPr>
            </a:lvl4pPr>
            <a:lvl5pPr marL="2057400" indent="-228600" latinLnBrk="1">
              <a:spcBef>
                <a:spcPct val="20000"/>
              </a:spcBef>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5pPr>
            <a:lvl6pPr marL="25146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6pPr>
            <a:lvl7pPr marL="29718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7pPr>
            <a:lvl8pPr marL="34290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8pPr>
            <a:lvl9pPr marL="38862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9pPr>
          </a:lstStyle>
          <a:p>
            <a:pPr eaLnBrk="1" latinLnBrk="0" hangingPunct="1">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sp>
        <p:nvSpPr>
          <p:cNvPr id="23" name="Oval 7"/>
          <p:cNvSpPr>
            <a:spLocks noChangeArrowheads="1"/>
          </p:cNvSpPr>
          <p:nvPr/>
        </p:nvSpPr>
        <p:spPr bwMode="auto">
          <a:xfrm>
            <a:off x="5687962" y="4513582"/>
            <a:ext cx="1135509" cy="240929"/>
          </a:xfrm>
          <a:prstGeom prst="ellipse">
            <a:avLst/>
          </a:prstGeom>
          <a:noFill/>
          <a:ln w="28575">
            <a:solidFill>
              <a:srgbClr val="FF0000"/>
            </a:solidFill>
            <a:round/>
          </a:ln>
          <a:effectLst>
            <a:prstShdw prst="shdw13" dist="53882" dir="13500000">
              <a:schemeClr val="bg2">
                <a:alpha val="50000"/>
              </a:schemeClr>
            </a:prstShdw>
          </a:effectLst>
          <a:extLst>
            <a:ext uri="{909E8E84-426E-40DD-AFC4-6F175D3DCCD1}">
              <a14:hiddenFill xmlns:a14="http://schemas.microsoft.com/office/drawing/2010/main">
                <a:solidFill>
                  <a:srgbClr val="FFFFFF"/>
                </a:solidFill>
              </a14:hiddenFill>
            </a:ext>
          </a:extLst>
        </p:spPr>
        <p:txBody>
          <a:bodyPr wrap="none" anchor="ctr"/>
          <a:lstStyle>
            <a:lvl1pPr latinLnBrk="1">
              <a:spcBef>
                <a:spcPct val="20000"/>
              </a:spcBef>
              <a:buClr>
                <a:srgbClr val="000099"/>
              </a:buClr>
              <a:buFont typeface="Arial" panose="020B0604020202020204" pitchFamily="34" charset="0"/>
              <a:buChar char="Ø"/>
              <a:defRPr sz="3200">
                <a:solidFill>
                  <a:srgbClr val="333399"/>
                </a:solidFill>
                <a:latin typeface="黑体" panose="02010609060101010101" charset="-122"/>
                <a:ea typeface="黑体" panose="02010609060101010101" charset="-122"/>
                <a:sym typeface="Tahoma" panose="020B0604030504040204" pitchFamily="34" charset="0"/>
              </a:defRPr>
            </a:lvl1pPr>
            <a:lvl2pPr marL="742950" indent="-285750" latinLnBrk="1">
              <a:spcBef>
                <a:spcPct val="20000"/>
              </a:spcBef>
              <a:buClr>
                <a:srgbClr val="6699FF"/>
              </a:buClr>
              <a:buFont typeface="Wingdings" panose="05000000000000000000" pitchFamily="2" charset="2"/>
              <a:buChar char="Ø"/>
              <a:defRPr sz="2800">
                <a:solidFill>
                  <a:srgbClr val="333399"/>
                </a:solidFill>
                <a:latin typeface="黑体" panose="02010609060101010101" charset="-122"/>
                <a:ea typeface="黑体" panose="02010609060101010101" charset="-122"/>
                <a:sym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Ø"/>
              <a:defRPr sz="2400">
                <a:solidFill>
                  <a:srgbClr val="333399"/>
                </a:solidFill>
                <a:latin typeface="黑体" panose="02010609060101010101" charset="-122"/>
                <a:ea typeface="黑体" panose="02010609060101010101" charset="-122"/>
                <a:sym typeface="Tahoma" panose="020B0604030504040204" pitchFamily="34" charset="0"/>
              </a:defRPr>
            </a:lvl3pPr>
            <a:lvl4pPr marL="1600200" indent="-228600" latinLnBrk="1">
              <a:spcBef>
                <a:spcPct val="20000"/>
              </a:spcBef>
              <a:buClr>
                <a:srgbClr val="000099"/>
              </a:buClr>
              <a:buSzPct val="70000"/>
              <a:buFont typeface="Arial" panose="020B0604020202020204" pitchFamily="34" charset="0"/>
              <a:buChar char="u"/>
              <a:defRPr sz="2000">
                <a:solidFill>
                  <a:srgbClr val="333399"/>
                </a:solidFill>
                <a:latin typeface="黑体" panose="02010609060101010101" charset="-122"/>
                <a:ea typeface="黑体" panose="02010609060101010101" charset="-122"/>
                <a:sym typeface="Tahoma" panose="020B0604030504040204" pitchFamily="34" charset="0"/>
              </a:defRPr>
            </a:lvl4pPr>
            <a:lvl5pPr marL="2057400" indent="-228600" latinLnBrk="1">
              <a:spcBef>
                <a:spcPct val="20000"/>
              </a:spcBef>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5pPr>
            <a:lvl6pPr marL="25146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6pPr>
            <a:lvl7pPr marL="29718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7pPr>
            <a:lvl8pPr marL="34290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8pPr>
            <a:lvl9pPr marL="38862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9pPr>
          </a:lstStyle>
          <a:p>
            <a:pPr eaLnBrk="1" latinLnBrk="0" hangingPunct="1">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1000"/>
                                        <p:tgtEl>
                                          <p:spTgt spid="21"/>
                                        </p:tgtEl>
                                      </p:cBhvr>
                                    </p:animEffect>
                                    <p:anim calcmode="lin" valueType="num">
                                      <p:cBhvr>
                                        <p:cTn id="20" dur="1000" fill="hold"/>
                                        <p:tgtEl>
                                          <p:spTgt spid="21"/>
                                        </p:tgtEl>
                                        <p:attrNameLst>
                                          <p:attrName>ppt_x</p:attrName>
                                        </p:attrNameLst>
                                      </p:cBhvr>
                                      <p:tavLst>
                                        <p:tav tm="0">
                                          <p:val>
                                            <p:strVal val="#ppt_x"/>
                                          </p:val>
                                        </p:tav>
                                        <p:tav tm="100000">
                                          <p:val>
                                            <p:strVal val="#ppt_x"/>
                                          </p:val>
                                        </p:tav>
                                      </p:tavLst>
                                    </p:anim>
                                    <p:anim calcmode="lin" valueType="num">
                                      <p:cBhvr>
                                        <p:cTn id="21"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down)">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down)">
                                      <p:cBhvr>
                                        <p:cTn id="3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2" grpId="0" animBg="1"/>
      <p:bldP spid="2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3289941" y="653569"/>
            <a:ext cx="5612114"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SMTP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的安全性问题（</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2</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99" name="文本框 98"/>
          <p:cNvSpPr txBox="1"/>
          <p:nvPr/>
        </p:nvSpPr>
        <p:spPr>
          <a:xfrm>
            <a:off x="1491464" y="1516209"/>
            <a:ext cx="8997242" cy="523220"/>
          </a:xfrm>
          <a:prstGeom prst="rect">
            <a:avLst/>
          </a:prstGeom>
          <a:noFill/>
        </p:spPr>
        <p:txBody>
          <a:bodyPr wrap="square">
            <a:spAutoFit/>
          </a:bodyPr>
          <a:lstStyle/>
          <a:p>
            <a:pPr marL="457200" indent="-457200">
              <a:buSzPct val="150000"/>
              <a:buBlip>
                <a:blip r:embed="rId2"/>
              </a:buBlip>
            </a:pP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邮件炸弹</a:t>
            </a:r>
            <a:r>
              <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(E-Mail Bomb)</a:t>
            </a: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109" name="PA-矩形 4"/>
          <p:cNvSpPr>
            <a:spLocks noChangeArrowheads="1"/>
          </p:cNvSpPr>
          <p:nvPr>
            <p:custDataLst>
              <p:tags r:id="rId3"/>
            </p:custDataLst>
          </p:nvPr>
        </p:nvSpPr>
        <p:spPr bwMode="auto">
          <a:xfrm>
            <a:off x="1452255" y="2241699"/>
            <a:ext cx="9075660" cy="106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任何一个人都可以没有任何限制地向因特网中的任意一个电子邮箱发送邮件。</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17" name="PA-矩形 4"/>
          <p:cNvSpPr>
            <a:spLocks noChangeArrowheads="1"/>
          </p:cNvSpPr>
          <p:nvPr>
            <p:custDataLst>
              <p:tags r:id="rId4"/>
            </p:custDataLst>
          </p:nvPr>
        </p:nvSpPr>
        <p:spPr bwMode="auto">
          <a:xfrm>
            <a:off x="1491464" y="3556139"/>
            <a:ext cx="9279296" cy="2145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攻击者可以向某个邮件服务器的某个电子邮箱发送大量邮件，使得：</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1332230" lvl="2" indent="-342900">
              <a:lnSpc>
                <a:spcPct val="150000"/>
              </a:lnSpc>
              <a:spcAft>
                <a:spcPts val="600"/>
              </a:spcAft>
              <a:buClr>
                <a:srgbClr val="15449F"/>
              </a:buClr>
              <a:buFont typeface="Wingdings" panose="05000000000000000000" pitchFamily="2" charset="2"/>
              <a:buChar char="ü"/>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用户邮箱挤爆，无法接收正常邮件；</a:t>
            </a:r>
            <a:endPar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1332230" lvl="2" indent="-342900">
              <a:lnSpc>
                <a:spcPct val="150000"/>
              </a:lnSpc>
              <a:spcAft>
                <a:spcPts val="600"/>
              </a:spcAft>
              <a:buClr>
                <a:srgbClr val="15449F"/>
              </a:buClr>
              <a:buFont typeface="Wingdings" panose="05000000000000000000" pitchFamily="2" charset="2"/>
              <a:buChar char="ü"/>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邮件炸弹所携带的大容量信息不断在网络中传输，占用网络带宽。</a:t>
            </a:r>
            <a:endPar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99"/>
                                        </p:tgtEl>
                                        <p:attrNameLst>
                                          <p:attrName>style.visibility</p:attrName>
                                        </p:attrNameLst>
                                      </p:cBhvr>
                                      <p:to>
                                        <p:strVal val="visible"/>
                                      </p:to>
                                    </p:set>
                                    <p:anim to="0" calcmode="lin" valueType="num">
                                      <p:cBhvr>
                                        <p:cTn id="13" dur="500" decel="100000" fill="hold">
                                          <p:stCondLst>
                                            <p:cond delay="0"/>
                                          </p:stCondLst>
                                        </p:cTn>
                                        <p:tgtEl>
                                          <p:spTgt spid="99"/>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99"/>
                                        </p:tgtEl>
                                      </p:cBhvr>
                                    </p:animEffect>
                                    <p:animScale>
                                      <p:cBhvr>
                                        <p:cTn id="15" dur="500" decel="100000" fill="hold">
                                          <p:stCondLst>
                                            <p:cond delay="0"/>
                                          </p:stCondLst>
                                        </p:cTn>
                                        <p:tgtEl>
                                          <p:spTgt spid="99"/>
                                        </p:tgtEl>
                                      </p:cBhvr>
                                      <p:by x="100000" y="100000"/>
                                      <p:from x="110000" y="110000"/>
                                      <p:to x="100000" y="100000"/>
                                    </p:animScale>
                                  </p:childTnLst>
                                </p:cTn>
                              </p:par>
                            </p:childTnLst>
                          </p:cTn>
                        </p:par>
                        <p:par>
                          <p:cTn id="16" fill="hold">
                            <p:stCondLst>
                              <p:cond delay="129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109"/>
                                        </p:tgtEl>
                                        <p:attrNameLst>
                                          <p:attrName>style.visibility</p:attrName>
                                        </p:attrNameLst>
                                      </p:cBhvr>
                                      <p:to>
                                        <p:strVal val="visible"/>
                                      </p:to>
                                    </p:set>
                                    <p:anim to="0" calcmode="lin" valueType="num">
                                      <p:cBhvr>
                                        <p:cTn id="19" dur="500" decel="100000" fill="hold">
                                          <p:stCondLst>
                                            <p:cond delay="0"/>
                                          </p:stCondLst>
                                        </p:cTn>
                                        <p:tgtEl>
                                          <p:spTgt spid="109"/>
                                        </p:tgtEl>
                                        <p:attrNameLst>
                                          <p:attrName>ppt_y</p:attrName>
                                        </p:attrNameLst>
                                      </p:cBhvr>
                                      <p:tavLst>
                                        <p:tav tm="0">
                                          <p:val>
                                            <p:strVal val="ppt_y+0.02"/>
                                          </p:val>
                                        </p:tav>
                                        <p:tav tm="100000">
                                          <p:val>
                                            <p:strVal val="#ppt_y"/>
                                          </p:val>
                                        </p:tav>
                                      </p:tavLst>
                                    </p:anim>
                                    <p:animEffect transition="in" filter="fade">
                                      <p:cBhvr>
                                        <p:cTn id="20" dur="500">
                                          <p:stCondLst>
                                            <p:cond delay="0"/>
                                          </p:stCondLst>
                                        </p:cTn>
                                        <p:tgtEl>
                                          <p:spTgt spid="109"/>
                                        </p:tgtEl>
                                      </p:cBhvr>
                                    </p:animEffect>
                                    <p:animScale>
                                      <p:cBhvr>
                                        <p:cTn id="21" dur="500" decel="100000" fill="hold">
                                          <p:stCondLst>
                                            <p:cond delay="0"/>
                                          </p:stCondLst>
                                        </p:cTn>
                                        <p:tgtEl>
                                          <p:spTgt spid="109"/>
                                        </p:tgtEl>
                                      </p:cBhvr>
                                      <p:by x="100000" y="100000"/>
                                      <p:from x="110000" y="110000"/>
                                      <p:to x="100000" y="100000"/>
                                    </p:animScale>
                                  </p:childTnLst>
                                </p:cTn>
                              </p:par>
                            </p:childTnLst>
                          </p:cTn>
                        </p:par>
                        <p:par>
                          <p:cTn id="22" fill="hold">
                            <p:stCondLst>
                              <p:cond delay="3450"/>
                            </p:stCondLst>
                            <p:childTnLst>
                              <p:par>
                                <p:cTn id="23" presetID="10" presetClass="entr" presetSubtype="0" fill="hold" grpId="0" nodeType="afterEffect">
                                  <p:stCondLst>
                                    <p:cond delay="0"/>
                                  </p:stCondLst>
                                  <p:iterate type="wd">
                                    <p:tmPct val="10000"/>
                                  </p:iterate>
                                  <p:childTnLst>
                                    <p:set>
                                      <p:cBhvr>
                                        <p:cTn id="24" dur="1" fill="hold">
                                          <p:stCondLst>
                                            <p:cond delay="0"/>
                                          </p:stCondLst>
                                        </p:cTn>
                                        <p:tgtEl>
                                          <p:spTgt spid="17"/>
                                        </p:tgtEl>
                                        <p:attrNameLst>
                                          <p:attrName>style.visibility</p:attrName>
                                        </p:attrNameLst>
                                      </p:cBhvr>
                                      <p:to>
                                        <p:strVal val="visible"/>
                                      </p:to>
                                    </p:set>
                                    <p:anim to="0" calcmode="lin" valueType="num">
                                      <p:cBhvr>
                                        <p:cTn id="25" dur="500" decel="100000" fill="hold">
                                          <p:stCondLst>
                                            <p:cond delay="0"/>
                                          </p:stCondLst>
                                        </p:cTn>
                                        <p:tgtEl>
                                          <p:spTgt spid="17"/>
                                        </p:tgtEl>
                                        <p:attrNameLst>
                                          <p:attrName>ppt_y</p:attrName>
                                        </p:attrNameLst>
                                      </p:cBhvr>
                                      <p:tavLst>
                                        <p:tav tm="0">
                                          <p:val>
                                            <p:strVal val="ppt_y+0.02"/>
                                          </p:val>
                                        </p:tav>
                                        <p:tav tm="100000">
                                          <p:val>
                                            <p:strVal val="#ppt_y"/>
                                          </p:val>
                                        </p:tav>
                                      </p:tavLst>
                                    </p:anim>
                                    <p:animEffect transition="in" filter="fade">
                                      <p:cBhvr>
                                        <p:cTn id="26" dur="500">
                                          <p:stCondLst>
                                            <p:cond delay="0"/>
                                          </p:stCondLst>
                                        </p:cTn>
                                        <p:tgtEl>
                                          <p:spTgt spid="17"/>
                                        </p:tgtEl>
                                      </p:cBhvr>
                                    </p:animEffect>
                                    <p:animScale>
                                      <p:cBhvr>
                                        <p:cTn id="27" dur="500" decel="100000" fill="hold">
                                          <p:stCondLst>
                                            <p:cond delay="0"/>
                                          </p:stCondLst>
                                        </p:cTn>
                                        <p:tgtEl>
                                          <p:spTgt spid="17"/>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99" grpId="0"/>
      <p:bldP spid="109" grpId="0"/>
      <p:bldP spid="1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99" name="文本框 98"/>
          <p:cNvSpPr txBox="1"/>
          <p:nvPr/>
        </p:nvSpPr>
        <p:spPr>
          <a:xfrm>
            <a:off x="1491464" y="1516209"/>
            <a:ext cx="8997242" cy="523220"/>
          </a:xfrm>
          <a:prstGeom prst="rect">
            <a:avLst/>
          </a:prstGeom>
          <a:noFill/>
        </p:spPr>
        <p:txBody>
          <a:bodyPr wrap="square">
            <a:spAutoFit/>
          </a:bodyPr>
          <a:lstStyle/>
          <a:p>
            <a:pPr marL="457200" indent="-457200">
              <a:buSzPct val="150000"/>
              <a:buBlip>
                <a:blip r:embed="rId2"/>
              </a:buBlip>
            </a:pP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流行的邮件炸弹工具</a:t>
            </a:r>
            <a:endPar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grpSp>
        <p:nvGrpSpPr>
          <p:cNvPr id="18" name="组合 17"/>
          <p:cNvGrpSpPr/>
          <p:nvPr/>
        </p:nvGrpSpPr>
        <p:grpSpPr>
          <a:xfrm>
            <a:off x="1936661" y="3067340"/>
            <a:ext cx="676228" cy="676228"/>
            <a:chOff x="1823973" y="2129051"/>
            <a:chExt cx="1009934" cy="1009934"/>
          </a:xfrm>
        </p:grpSpPr>
        <p:sp>
          <p:nvSpPr>
            <p:cNvPr id="19" name="椭圆 18"/>
            <p:cNvSpPr/>
            <p:nvPr/>
          </p:nvSpPr>
          <p:spPr>
            <a:xfrm>
              <a:off x="1823973" y="2129051"/>
              <a:ext cx="1009934" cy="1009934"/>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20" name="组合 19"/>
            <p:cNvGrpSpPr/>
            <p:nvPr/>
          </p:nvGrpSpPr>
          <p:grpSpPr>
            <a:xfrm>
              <a:off x="2076586" y="2362899"/>
              <a:ext cx="544442" cy="536576"/>
              <a:chOff x="7603929" y="2084388"/>
              <a:chExt cx="544442" cy="536576"/>
            </a:xfrm>
            <a:solidFill>
              <a:schemeClr val="bg1"/>
            </a:solidFill>
          </p:grpSpPr>
          <p:sp>
            <p:nvSpPr>
              <p:cNvPr id="21" name="Freeform 11"/>
              <p:cNvSpPr>
                <a:spLocks noEditPoints="1"/>
              </p:cNvSpPr>
              <p:nvPr/>
            </p:nvSpPr>
            <p:spPr bwMode="auto">
              <a:xfrm>
                <a:off x="8021388" y="2314577"/>
                <a:ext cx="126983" cy="104775"/>
              </a:xfrm>
              <a:custGeom>
                <a:avLst/>
                <a:gdLst>
                  <a:gd name="T0" fmla="*/ 0 w 45"/>
                  <a:gd name="T1" fmla="*/ 37 h 37"/>
                  <a:gd name="T2" fmla="*/ 45 w 45"/>
                  <a:gd name="T3" fmla="*/ 37 h 37"/>
                  <a:gd name="T4" fmla="*/ 45 w 45"/>
                  <a:gd name="T5" fmla="*/ 0 h 37"/>
                  <a:gd name="T6" fmla="*/ 0 w 45"/>
                  <a:gd name="T7" fmla="*/ 0 h 37"/>
                  <a:gd name="T8" fmla="*/ 0 w 45"/>
                  <a:gd name="T9" fmla="*/ 37 h 37"/>
                  <a:gd name="T10" fmla="*/ 20 w 45"/>
                  <a:gd name="T11" fmla="*/ 12 h 37"/>
                  <a:gd name="T12" fmla="*/ 26 w 45"/>
                  <a:gd name="T13" fmla="*/ 19 h 37"/>
                  <a:gd name="T14" fmla="*/ 20 w 45"/>
                  <a:gd name="T15" fmla="*/ 26 h 37"/>
                  <a:gd name="T16" fmla="*/ 14 w 45"/>
                  <a:gd name="T17" fmla="*/ 19 h 37"/>
                  <a:gd name="T18" fmla="*/ 20 w 45"/>
                  <a:gd name="T19" fmla="*/ 1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7">
                    <a:moveTo>
                      <a:pt x="0" y="37"/>
                    </a:moveTo>
                    <a:cubicBezTo>
                      <a:pt x="45" y="37"/>
                      <a:pt x="45" y="37"/>
                      <a:pt x="45" y="37"/>
                    </a:cubicBezTo>
                    <a:cubicBezTo>
                      <a:pt x="45" y="0"/>
                      <a:pt x="45" y="0"/>
                      <a:pt x="45" y="0"/>
                    </a:cubicBezTo>
                    <a:cubicBezTo>
                      <a:pt x="0" y="0"/>
                      <a:pt x="0" y="0"/>
                      <a:pt x="0" y="0"/>
                    </a:cubicBezTo>
                    <a:lnTo>
                      <a:pt x="0" y="37"/>
                    </a:lnTo>
                    <a:close/>
                    <a:moveTo>
                      <a:pt x="20" y="12"/>
                    </a:moveTo>
                    <a:cubicBezTo>
                      <a:pt x="23" y="12"/>
                      <a:pt x="26" y="15"/>
                      <a:pt x="26" y="19"/>
                    </a:cubicBezTo>
                    <a:cubicBezTo>
                      <a:pt x="26" y="23"/>
                      <a:pt x="23" y="26"/>
                      <a:pt x="20" y="26"/>
                    </a:cubicBezTo>
                    <a:cubicBezTo>
                      <a:pt x="17" y="26"/>
                      <a:pt x="14" y="23"/>
                      <a:pt x="14" y="19"/>
                    </a:cubicBezTo>
                    <a:cubicBezTo>
                      <a:pt x="14" y="15"/>
                      <a:pt x="17" y="12"/>
                      <a:pt x="20" y="12"/>
                    </a:cubicBez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22" name="Freeform 14"/>
              <p:cNvSpPr>
                <a:spLocks noEditPoints="1"/>
              </p:cNvSpPr>
              <p:nvPr/>
            </p:nvSpPr>
            <p:spPr bwMode="auto">
              <a:xfrm>
                <a:off x="7694405" y="2084388"/>
                <a:ext cx="453966" cy="463550"/>
              </a:xfrm>
              <a:custGeom>
                <a:avLst/>
                <a:gdLst>
                  <a:gd name="T0" fmla="*/ 111 w 160"/>
                  <a:gd name="T1" fmla="*/ 75 h 163"/>
                  <a:gd name="T2" fmla="*/ 160 w 160"/>
                  <a:gd name="T3" fmla="*/ 75 h 163"/>
                  <a:gd name="T4" fmla="*/ 160 w 160"/>
                  <a:gd name="T5" fmla="*/ 48 h 163"/>
                  <a:gd name="T6" fmla="*/ 150 w 160"/>
                  <a:gd name="T7" fmla="*/ 36 h 163"/>
                  <a:gd name="T8" fmla="*/ 140 w 160"/>
                  <a:gd name="T9" fmla="*/ 36 h 163"/>
                  <a:gd name="T10" fmla="*/ 135 w 160"/>
                  <a:gd name="T11" fmla="*/ 13 h 163"/>
                  <a:gd name="T12" fmla="*/ 129 w 160"/>
                  <a:gd name="T13" fmla="*/ 2 h 163"/>
                  <a:gd name="T14" fmla="*/ 120 w 160"/>
                  <a:gd name="T15" fmla="*/ 1 h 163"/>
                  <a:gd name="T16" fmla="*/ 9 w 160"/>
                  <a:gd name="T17" fmla="*/ 35 h 163"/>
                  <a:gd name="T18" fmla="*/ 1 w 160"/>
                  <a:gd name="T19" fmla="*/ 41 h 163"/>
                  <a:gd name="T20" fmla="*/ 1 w 160"/>
                  <a:gd name="T21" fmla="*/ 41 h 163"/>
                  <a:gd name="T22" fmla="*/ 0 w 160"/>
                  <a:gd name="T23" fmla="*/ 48 h 163"/>
                  <a:gd name="T24" fmla="*/ 0 w 160"/>
                  <a:gd name="T25" fmla="*/ 62 h 163"/>
                  <a:gd name="T26" fmla="*/ 6 w 160"/>
                  <a:gd name="T27" fmla="*/ 62 h 163"/>
                  <a:gd name="T28" fmla="*/ 8 w 160"/>
                  <a:gd name="T29" fmla="*/ 62 h 163"/>
                  <a:gd name="T30" fmla="*/ 41 w 160"/>
                  <a:gd name="T31" fmla="*/ 98 h 163"/>
                  <a:gd name="T32" fmla="*/ 41 w 160"/>
                  <a:gd name="T33" fmla="*/ 106 h 163"/>
                  <a:gd name="T34" fmla="*/ 26 w 160"/>
                  <a:gd name="T35" fmla="*/ 106 h 163"/>
                  <a:gd name="T36" fmla="*/ 54 w 160"/>
                  <a:gd name="T37" fmla="*/ 149 h 163"/>
                  <a:gd name="T38" fmla="*/ 52 w 160"/>
                  <a:gd name="T39" fmla="*/ 163 h 163"/>
                  <a:gd name="T40" fmla="*/ 150 w 160"/>
                  <a:gd name="T41" fmla="*/ 163 h 163"/>
                  <a:gd name="T42" fmla="*/ 160 w 160"/>
                  <a:gd name="T43" fmla="*/ 151 h 163"/>
                  <a:gd name="T44" fmla="*/ 160 w 160"/>
                  <a:gd name="T45" fmla="*/ 125 h 163"/>
                  <a:gd name="T46" fmla="*/ 111 w 160"/>
                  <a:gd name="T47" fmla="*/ 125 h 163"/>
                  <a:gd name="T48" fmla="*/ 108 w 160"/>
                  <a:gd name="T49" fmla="*/ 121 h 163"/>
                  <a:gd name="T50" fmla="*/ 108 w 160"/>
                  <a:gd name="T51" fmla="*/ 78 h 163"/>
                  <a:gd name="T52" fmla="*/ 111 w 160"/>
                  <a:gd name="T53" fmla="*/ 75 h 163"/>
                  <a:gd name="T54" fmla="*/ 30 w 160"/>
                  <a:gd name="T55" fmla="*/ 36 h 163"/>
                  <a:gd name="T56" fmla="*/ 122 w 160"/>
                  <a:gd name="T57" fmla="*/ 7 h 163"/>
                  <a:gd name="T58" fmla="*/ 125 w 160"/>
                  <a:gd name="T59" fmla="*/ 8 h 163"/>
                  <a:gd name="T60" fmla="*/ 129 w 160"/>
                  <a:gd name="T61" fmla="*/ 14 h 163"/>
                  <a:gd name="T62" fmla="*/ 133 w 160"/>
                  <a:gd name="T63" fmla="*/ 36 h 163"/>
                  <a:gd name="T64" fmla="*/ 30 w 160"/>
                  <a:gd name="T65" fmla="*/ 3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63">
                    <a:moveTo>
                      <a:pt x="111" y="75"/>
                    </a:moveTo>
                    <a:cubicBezTo>
                      <a:pt x="160" y="75"/>
                      <a:pt x="160" y="75"/>
                      <a:pt x="160" y="75"/>
                    </a:cubicBezTo>
                    <a:cubicBezTo>
                      <a:pt x="160" y="48"/>
                      <a:pt x="160" y="48"/>
                      <a:pt x="160" y="48"/>
                    </a:cubicBezTo>
                    <a:cubicBezTo>
                      <a:pt x="160" y="41"/>
                      <a:pt x="155" y="36"/>
                      <a:pt x="150" y="36"/>
                    </a:cubicBezTo>
                    <a:cubicBezTo>
                      <a:pt x="140" y="36"/>
                      <a:pt x="140" y="36"/>
                      <a:pt x="140" y="36"/>
                    </a:cubicBezTo>
                    <a:cubicBezTo>
                      <a:pt x="135" y="13"/>
                      <a:pt x="135" y="13"/>
                      <a:pt x="135" y="13"/>
                    </a:cubicBezTo>
                    <a:cubicBezTo>
                      <a:pt x="135" y="8"/>
                      <a:pt x="132" y="4"/>
                      <a:pt x="129" y="2"/>
                    </a:cubicBezTo>
                    <a:cubicBezTo>
                      <a:pt x="126" y="0"/>
                      <a:pt x="123" y="0"/>
                      <a:pt x="120" y="1"/>
                    </a:cubicBezTo>
                    <a:cubicBezTo>
                      <a:pt x="9" y="35"/>
                      <a:pt x="9" y="35"/>
                      <a:pt x="9" y="35"/>
                    </a:cubicBezTo>
                    <a:cubicBezTo>
                      <a:pt x="6" y="36"/>
                      <a:pt x="3" y="38"/>
                      <a:pt x="1" y="41"/>
                    </a:cubicBezTo>
                    <a:cubicBezTo>
                      <a:pt x="1" y="41"/>
                      <a:pt x="1" y="41"/>
                      <a:pt x="1" y="41"/>
                    </a:cubicBezTo>
                    <a:cubicBezTo>
                      <a:pt x="0" y="43"/>
                      <a:pt x="0" y="45"/>
                      <a:pt x="0" y="48"/>
                    </a:cubicBezTo>
                    <a:cubicBezTo>
                      <a:pt x="0" y="62"/>
                      <a:pt x="0" y="62"/>
                      <a:pt x="0" y="62"/>
                    </a:cubicBezTo>
                    <a:cubicBezTo>
                      <a:pt x="2" y="62"/>
                      <a:pt x="4" y="62"/>
                      <a:pt x="6" y="62"/>
                    </a:cubicBezTo>
                    <a:cubicBezTo>
                      <a:pt x="8" y="62"/>
                      <a:pt x="8" y="62"/>
                      <a:pt x="8" y="62"/>
                    </a:cubicBezTo>
                    <a:cubicBezTo>
                      <a:pt x="26" y="62"/>
                      <a:pt x="41" y="78"/>
                      <a:pt x="41" y="98"/>
                    </a:cubicBezTo>
                    <a:cubicBezTo>
                      <a:pt x="41" y="106"/>
                      <a:pt x="41" y="106"/>
                      <a:pt x="41" y="106"/>
                    </a:cubicBezTo>
                    <a:cubicBezTo>
                      <a:pt x="26" y="106"/>
                      <a:pt x="26" y="106"/>
                      <a:pt x="26" y="106"/>
                    </a:cubicBezTo>
                    <a:cubicBezTo>
                      <a:pt x="43" y="114"/>
                      <a:pt x="54" y="130"/>
                      <a:pt x="54" y="149"/>
                    </a:cubicBezTo>
                    <a:cubicBezTo>
                      <a:pt x="54" y="154"/>
                      <a:pt x="53" y="159"/>
                      <a:pt x="52" y="163"/>
                    </a:cubicBezTo>
                    <a:cubicBezTo>
                      <a:pt x="150" y="163"/>
                      <a:pt x="150" y="163"/>
                      <a:pt x="150" y="163"/>
                    </a:cubicBezTo>
                    <a:cubicBezTo>
                      <a:pt x="155" y="163"/>
                      <a:pt x="160" y="158"/>
                      <a:pt x="160" y="151"/>
                    </a:cubicBezTo>
                    <a:cubicBezTo>
                      <a:pt x="160" y="125"/>
                      <a:pt x="160" y="125"/>
                      <a:pt x="160" y="125"/>
                    </a:cubicBezTo>
                    <a:cubicBezTo>
                      <a:pt x="111" y="125"/>
                      <a:pt x="111" y="125"/>
                      <a:pt x="111" y="125"/>
                    </a:cubicBezTo>
                    <a:cubicBezTo>
                      <a:pt x="109" y="125"/>
                      <a:pt x="108" y="123"/>
                      <a:pt x="108" y="121"/>
                    </a:cubicBezTo>
                    <a:cubicBezTo>
                      <a:pt x="108" y="78"/>
                      <a:pt x="108" y="78"/>
                      <a:pt x="108" y="78"/>
                    </a:cubicBezTo>
                    <a:cubicBezTo>
                      <a:pt x="108" y="76"/>
                      <a:pt x="109" y="75"/>
                      <a:pt x="111" y="75"/>
                    </a:cubicBezTo>
                    <a:close/>
                    <a:moveTo>
                      <a:pt x="30" y="36"/>
                    </a:moveTo>
                    <a:cubicBezTo>
                      <a:pt x="122" y="7"/>
                      <a:pt x="122" y="7"/>
                      <a:pt x="122" y="7"/>
                    </a:cubicBezTo>
                    <a:cubicBezTo>
                      <a:pt x="123" y="7"/>
                      <a:pt x="124" y="7"/>
                      <a:pt x="125" y="8"/>
                    </a:cubicBezTo>
                    <a:cubicBezTo>
                      <a:pt x="127" y="9"/>
                      <a:pt x="128" y="11"/>
                      <a:pt x="129" y="14"/>
                    </a:cubicBezTo>
                    <a:cubicBezTo>
                      <a:pt x="133" y="36"/>
                      <a:pt x="133" y="36"/>
                      <a:pt x="133" y="36"/>
                    </a:cubicBezTo>
                    <a:lnTo>
                      <a:pt x="30" y="36"/>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23" name="Freeform 15"/>
              <p:cNvSpPr>
                <a:spLocks noEditPoints="1"/>
              </p:cNvSpPr>
              <p:nvPr/>
            </p:nvSpPr>
            <p:spPr bwMode="auto">
              <a:xfrm>
                <a:off x="7603929" y="2282826"/>
                <a:ext cx="220634" cy="338138"/>
              </a:xfrm>
              <a:custGeom>
                <a:avLst/>
                <a:gdLst>
                  <a:gd name="T0" fmla="*/ 39 w 78"/>
                  <a:gd name="T1" fmla="*/ 40 h 119"/>
                  <a:gd name="T2" fmla="*/ 21 w 78"/>
                  <a:gd name="T3" fmla="*/ 44 h 119"/>
                  <a:gd name="T4" fmla="*/ 21 w 78"/>
                  <a:gd name="T5" fmla="*/ 28 h 119"/>
                  <a:gd name="T6" fmla="*/ 38 w 78"/>
                  <a:gd name="T7" fmla="*/ 8 h 119"/>
                  <a:gd name="T8" fmla="*/ 40 w 78"/>
                  <a:gd name="T9" fmla="*/ 8 h 119"/>
                  <a:gd name="T10" fmla="*/ 57 w 78"/>
                  <a:gd name="T11" fmla="*/ 28 h 119"/>
                  <a:gd name="T12" fmla="*/ 65 w 78"/>
                  <a:gd name="T13" fmla="*/ 28 h 119"/>
                  <a:gd name="T14" fmla="*/ 40 w 78"/>
                  <a:gd name="T15" fmla="*/ 0 h 119"/>
                  <a:gd name="T16" fmla="*/ 38 w 78"/>
                  <a:gd name="T17" fmla="*/ 0 h 119"/>
                  <a:gd name="T18" fmla="*/ 13 w 78"/>
                  <a:gd name="T19" fmla="*/ 28 h 119"/>
                  <a:gd name="T20" fmla="*/ 13 w 78"/>
                  <a:gd name="T21" fmla="*/ 50 h 119"/>
                  <a:gd name="T22" fmla="*/ 0 w 78"/>
                  <a:gd name="T23" fmla="*/ 79 h 119"/>
                  <a:gd name="T24" fmla="*/ 39 w 78"/>
                  <a:gd name="T25" fmla="*/ 119 h 119"/>
                  <a:gd name="T26" fmla="*/ 78 w 78"/>
                  <a:gd name="T27" fmla="*/ 79 h 119"/>
                  <a:gd name="T28" fmla="*/ 39 w 78"/>
                  <a:gd name="T29" fmla="*/ 40 h 119"/>
                  <a:gd name="T30" fmla="*/ 43 w 78"/>
                  <a:gd name="T31" fmla="*/ 85 h 119"/>
                  <a:gd name="T32" fmla="*/ 43 w 78"/>
                  <a:gd name="T33" fmla="*/ 101 h 119"/>
                  <a:gd name="T34" fmla="*/ 35 w 78"/>
                  <a:gd name="T35" fmla="*/ 101 h 119"/>
                  <a:gd name="T36" fmla="*/ 35 w 78"/>
                  <a:gd name="T37" fmla="*/ 85 h 119"/>
                  <a:gd name="T38" fmla="*/ 28 w 78"/>
                  <a:gd name="T39" fmla="*/ 75 h 119"/>
                  <a:gd name="T40" fmla="*/ 39 w 78"/>
                  <a:gd name="T41" fmla="*/ 64 h 119"/>
                  <a:gd name="T42" fmla="*/ 50 w 78"/>
                  <a:gd name="T43" fmla="*/ 75 h 119"/>
                  <a:gd name="T44" fmla="*/ 43 w 78"/>
                  <a:gd name="T45" fmla="*/ 8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19">
                    <a:moveTo>
                      <a:pt x="39" y="40"/>
                    </a:moveTo>
                    <a:cubicBezTo>
                      <a:pt x="33" y="40"/>
                      <a:pt x="26" y="42"/>
                      <a:pt x="21" y="44"/>
                    </a:cubicBezTo>
                    <a:cubicBezTo>
                      <a:pt x="21" y="28"/>
                      <a:pt x="21" y="28"/>
                      <a:pt x="21" y="28"/>
                    </a:cubicBezTo>
                    <a:cubicBezTo>
                      <a:pt x="21" y="17"/>
                      <a:pt x="29" y="8"/>
                      <a:pt x="38" y="8"/>
                    </a:cubicBezTo>
                    <a:cubicBezTo>
                      <a:pt x="40" y="8"/>
                      <a:pt x="40" y="8"/>
                      <a:pt x="40" y="8"/>
                    </a:cubicBezTo>
                    <a:cubicBezTo>
                      <a:pt x="50" y="8"/>
                      <a:pt x="57" y="17"/>
                      <a:pt x="57" y="28"/>
                    </a:cubicBezTo>
                    <a:cubicBezTo>
                      <a:pt x="65" y="28"/>
                      <a:pt x="65" y="28"/>
                      <a:pt x="65" y="28"/>
                    </a:cubicBezTo>
                    <a:cubicBezTo>
                      <a:pt x="65" y="12"/>
                      <a:pt x="54" y="0"/>
                      <a:pt x="40" y="0"/>
                    </a:cubicBezTo>
                    <a:cubicBezTo>
                      <a:pt x="38" y="0"/>
                      <a:pt x="38" y="0"/>
                      <a:pt x="38" y="0"/>
                    </a:cubicBezTo>
                    <a:cubicBezTo>
                      <a:pt x="24" y="0"/>
                      <a:pt x="13" y="12"/>
                      <a:pt x="13" y="28"/>
                    </a:cubicBezTo>
                    <a:cubicBezTo>
                      <a:pt x="13" y="50"/>
                      <a:pt x="13" y="50"/>
                      <a:pt x="13" y="50"/>
                    </a:cubicBezTo>
                    <a:cubicBezTo>
                      <a:pt x="5" y="57"/>
                      <a:pt x="0" y="68"/>
                      <a:pt x="0" y="79"/>
                    </a:cubicBezTo>
                    <a:cubicBezTo>
                      <a:pt x="0" y="101"/>
                      <a:pt x="18" y="119"/>
                      <a:pt x="39" y="119"/>
                    </a:cubicBezTo>
                    <a:cubicBezTo>
                      <a:pt x="61" y="119"/>
                      <a:pt x="78" y="101"/>
                      <a:pt x="78" y="79"/>
                    </a:cubicBezTo>
                    <a:cubicBezTo>
                      <a:pt x="78" y="58"/>
                      <a:pt x="61" y="40"/>
                      <a:pt x="39" y="40"/>
                    </a:cubicBezTo>
                    <a:close/>
                    <a:moveTo>
                      <a:pt x="43" y="85"/>
                    </a:moveTo>
                    <a:cubicBezTo>
                      <a:pt x="43" y="101"/>
                      <a:pt x="43" y="101"/>
                      <a:pt x="43" y="101"/>
                    </a:cubicBezTo>
                    <a:cubicBezTo>
                      <a:pt x="35" y="101"/>
                      <a:pt x="35" y="101"/>
                      <a:pt x="35" y="101"/>
                    </a:cubicBezTo>
                    <a:cubicBezTo>
                      <a:pt x="35" y="85"/>
                      <a:pt x="35" y="85"/>
                      <a:pt x="35" y="85"/>
                    </a:cubicBezTo>
                    <a:cubicBezTo>
                      <a:pt x="31" y="84"/>
                      <a:pt x="28" y="80"/>
                      <a:pt x="28" y="75"/>
                    </a:cubicBezTo>
                    <a:cubicBezTo>
                      <a:pt x="28" y="69"/>
                      <a:pt x="33" y="64"/>
                      <a:pt x="39" y="64"/>
                    </a:cubicBezTo>
                    <a:cubicBezTo>
                      <a:pt x="45" y="64"/>
                      <a:pt x="50" y="69"/>
                      <a:pt x="50" y="75"/>
                    </a:cubicBezTo>
                    <a:cubicBezTo>
                      <a:pt x="50" y="80"/>
                      <a:pt x="47" y="84"/>
                      <a:pt x="43" y="85"/>
                    </a:cubicBez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grpSp>
      </p:grpSp>
      <p:grpSp>
        <p:nvGrpSpPr>
          <p:cNvPr id="24" name="组合 23"/>
          <p:cNvGrpSpPr/>
          <p:nvPr/>
        </p:nvGrpSpPr>
        <p:grpSpPr>
          <a:xfrm>
            <a:off x="8047505" y="3067340"/>
            <a:ext cx="676228" cy="676228"/>
            <a:chOff x="9358094" y="2129051"/>
            <a:chExt cx="1009934" cy="1009934"/>
          </a:xfrm>
        </p:grpSpPr>
        <p:sp>
          <p:nvSpPr>
            <p:cNvPr id="25" name="椭圆 24"/>
            <p:cNvSpPr/>
            <p:nvPr/>
          </p:nvSpPr>
          <p:spPr>
            <a:xfrm>
              <a:off x="9358094" y="2129051"/>
              <a:ext cx="1009934" cy="1009934"/>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26" name="组合 25"/>
            <p:cNvGrpSpPr/>
            <p:nvPr/>
          </p:nvGrpSpPr>
          <p:grpSpPr>
            <a:xfrm>
              <a:off x="9602984" y="2358137"/>
              <a:ext cx="544440" cy="546100"/>
              <a:chOff x="11145182" y="2084388"/>
              <a:chExt cx="544440" cy="546100"/>
            </a:xfrm>
            <a:solidFill>
              <a:schemeClr val="bg1"/>
            </a:solidFill>
          </p:grpSpPr>
          <p:sp>
            <p:nvSpPr>
              <p:cNvPr id="29" name="Freeform 49"/>
              <p:cNvSpPr/>
              <p:nvPr/>
            </p:nvSpPr>
            <p:spPr bwMode="auto">
              <a:xfrm>
                <a:off x="11289625" y="2368552"/>
                <a:ext cx="115872" cy="119063"/>
              </a:xfrm>
              <a:custGeom>
                <a:avLst/>
                <a:gdLst>
                  <a:gd name="T0" fmla="*/ 41 w 41"/>
                  <a:gd name="T1" fmla="*/ 42 h 42"/>
                  <a:gd name="T2" fmla="*/ 41 w 41"/>
                  <a:gd name="T3" fmla="*/ 0 h 42"/>
                  <a:gd name="T4" fmla="*/ 0 w 41"/>
                  <a:gd name="T5" fmla="*/ 0 h 42"/>
                  <a:gd name="T6" fmla="*/ 6 w 41"/>
                  <a:gd name="T7" fmla="*/ 42 h 42"/>
                  <a:gd name="T8" fmla="*/ 41 w 41"/>
                  <a:gd name="T9" fmla="*/ 42 h 42"/>
                </a:gdLst>
                <a:ahLst/>
                <a:cxnLst>
                  <a:cxn ang="0">
                    <a:pos x="T0" y="T1"/>
                  </a:cxn>
                  <a:cxn ang="0">
                    <a:pos x="T2" y="T3"/>
                  </a:cxn>
                  <a:cxn ang="0">
                    <a:pos x="T4" y="T5"/>
                  </a:cxn>
                  <a:cxn ang="0">
                    <a:pos x="T6" y="T7"/>
                  </a:cxn>
                  <a:cxn ang="0">
                    <a:pos x="T8" y="T9"/>
                  </a:cxn>
                </a:cxnLst>
                <a:rect l="0" t="0" r="r" b="b"/>
                <a:pathLst>
                  <a:path w="41" h="42">
                    <a:moveTo>
                      <a:pt x="41" y="42"/>
                    </a:moveTo>
                    <a:cubicBezTo>
                      <a:pt x="41" y="0"/>
                      <a:pt x="41" y="0"/>
                      <a:pt x="41" y="0"/>
                    </a:cubicBezTo>
                    <a:cubicBezTo>
                      <a:pt x="0" y="0"/>
                      <a:pt x="0" y="0"/>
                      <a:pt x="0" y="0"/>
                    </a:cubicBezTo>
                    <a:cubicBezTo>
                      <a:pt x="1" y="15"/>
                      <a:pt x="3" y="29"/>
                      <a:pt x="6" y="42"/>
                    </a:cubicBezTo>
                    <a:lnTo>
                      <a:pt x="41" y="42"/>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30" name="Freeform 50"/>
              <p:cNvSpPr/>
              <p:nvPr/>
            </p:nvSpPr>
            <p:spPr bwMode="auto">
              <a:xfrm>
                <a:off x="11145182" y="2228851"/>
                <a:ext cx="136507" cy="115888"/>
              </a:xfrm>
              <a:custGeom>
                <a:avLst/>
                <a:gdLst>
                  <a:gd name="T0" fmla="*/ 43 w 48"/>
                  <a:gd name="T1" fmla="*/ 41 h 41"/>
                  <a:gd name="T2" fmla="*/ 48 w 48"/>
                  <a:gd name="T3" fmla="*/ 0 h 41"/>
                  <a:gd name="T4" fmla="*/ 11 w 48"/>
                  <a:gd name="T5" fmla="*/ 0 h 41"/>
                  <a:gd name="T6" fmla="*/ 0 w 48"/>
                  <a:gd name="T7" fmla="*/ 41 h 41"/>
                  <a:gd name="T8" fmla="*/ 43 w 48"/>
                  <a:gd name="T9" fmla="*/ 41 h 41"/>
                </a:gdLst>
                <a:ahLst/>
                <a:cxnLst>
                  <a:cxn ang="0">
                    <a:pos x="T0" y="T1"/>
                  </a:cxn>
                  <a:cxn ang="0">
                    <a:pos x="T2" y="T3"/>
                  </a:cxn>
                  <a:cxn ang="0">
                    <a:pos x="T4" y="T5"/>
                  </a:cxn>
                  <a:cxn ang="0">
                    <a:pos x="T6" y="T7"/>
                  </a:cxn>
                  <a:cxn ang="0">
                    <a:pos x="T8" y="T9"/>
                  </a:cxn>
                </a:cxnLst>
                <a:rect l="0" t="0" r="r" b="b"/>
                <a:pathLst>
                  <a:path w="48" h="41">
                    <a:moveTo>
                      <a:pt x="43" y="41"/>
                    </a:moveTo>
                    <a:cubicBezTo>
                      <a:pt x="44" y="27"/>
                      <a:pt x="45" y="13"/>
                      <a:pt x="48" y="0"/>
                    </a:cubicBezTo>
                    <a:cubicBezTo>
                      <a:pt x="11" y="0"/>
                      <a:pt x="11" y="0"/>
                      <a:pt x="11" y="0"/>
                    </a:cubicBezTo>
                    <a:cubicBezTo>
                      <a:pt x="4" y="13"/>
                      <a:pt x="0" y="27"/>
                      <a:pt x="0" y="41"/>
                    </a:cubicBezTo>
                    <a:lnTo>
                      <a:pt x="43" y="41"/>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31" name="Freeform 51"/>
              <p:cNvSpPr/>
              <p:nvPr/>
            </p:nvSpPr>
            <p:spPr bwMode="auto">
              <a:xfrm>
                <a:off x="11189625" y="2509838"/>
                <a:ext cx="161904" cy="114300"/>
              </a:xfrm>
              <a:custGeom>
                <a:avLst/>
                <a:gdLst>
                  <a:gd name="T0" fmla="*/ 35 w 57"/>
                  <a:gd name="T1" fmla="*/ 0 h 40"/>
                  <a:gd name="T2" fmla="*/ 0 w 57"/>
                  <a:gd name="T3" fmla="*/ 0 h 40"/>
                  <a:gd name="T4" fmla="*/ 57 w 57"/>
                  <a:gd name="T5" fmla="*/ 40 h 40"/>
                  <a:gd name="T6" fmla="*/ 35 w 57"/>
                  <a:gd name="T7" fmla="*/ 0 h 40"/>
                </a:gdLst>
                <a:ahLst/>
                <a:cxnLst>
                  <a:cxn ang="0">
                    <a:pos x="T0" y="T1"/>
                  </a:cxn>
                  <a:cxn ang="0">
                    <a:pos x="T2" y="T3"/>
                  </a:cxn>
                  <a:cxn ang="0">
                    <a:pos x="T4" y="T5"/>
                  </a:cxn>
                  <a:cxn ang="0">
                    <a:pos x="T6" y="T7"/>
                  </a:cxn>
                </a:cxnLst>
                <a:rect l="0" t="0" r="r" b="b"/>
                <a:pathLst>
                  <a:path w="57" h="40">
                    <a:moveTo>
                      <a:pt x="35" y="0"/>
                    </a:moveTo>
                    <a:cubicBezTo>
                      <a:pt x="0" y="0"/>
                      <a:pt x="0" y="0"/>
                      <a:pt x="0" y="0"/>
                    </a:cubicBezTo>
                    <a:cubicBezTo>
                      <a:pt x="13" y="20"/>
                      <a:pt x="34" y="34"/>
                      <a:pt x="57" y="40"/>
                    </a:cubicBezTo>
                    <a:cubicBezTo>
                      <a:pt x="48" y="31"/>
                      <a:pt x="40" y="17"/>
                      <a:pt x="35" y="0"/>
                    </a:cubicBez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32" name="Freeform 52"/>
              <p:cNvSpPr/>
              <p:nvPr/>
            </p:nvSpPr>
            <p:spPr bwMode="auto">
              <a:xfrm>
                <a:off x="11189625" y="2092326"/>
                <a:ext cx="161904" cy="114300"/>
              </a:xfrm>
              <a:custGeom>
                <a:avLst/>
                <a:gdLst>
                  <a:gd name="T0" fmla="*/ 35 w 57"/>
                  <a:gd name="T1" fmla="*/ 40 h 40"/>
                  <a:gd name="T2" fmla="*/ 57 w 57"/>
                  <a:gd name="T3" fmla="*/ 0 h 40"/>
                  <a:gd name="T4" fmla="*/ 0 w 57"/>
                  <a:gd name="T5" fmla="*/ 40 h 40"/>
                  <a:gd name="T6" fmla="*/ 35 w 57"/>
                  <a:gd name="T7" fmla="*/ 40 h 40"/>
                </a:gdLst>
                <a:ahLst/>
                <a:cxnLst>
                  <a:cxn ang="0">
                    <a:pos x="T0" y="T1"/>
                  </a:cxn>
                  <a:cxn ang="0">
                    <a:pos x="T2" y="T3"/>
                  </a:cxn>
                  <a:cxn ang="0">
                    <a:pos x="T4" y="T5"/>
                  </a:cxn>
                  <a:cxn ang="0">
                    <a:pos x="T6" y="T7"/>
                  </a:cxn>
                </a:cxnLst>
                <a:rect l="0" t="0" r="r" b="b"/>
                <a:pathLst>
                  <a:path w="57" h="40">
                    <a:moveTo>
                      <a:pt x="35" y="40"/>
                    </a:moveTo>
                    <a:cubicBezTo>
                      <a:pt x="40" y="23"/>
                      <a:pt x="47" y="9"/>
                      <a:pt x="57" y="0"/>
                    </a:cubicBezTo>
                    <a:cubicBezTo>
                      <a:pt x="33" y="6"/>
                      <a:pt x="13" y="20"/>
                      <a:pt x="0" y="40"/>
                    </a:cubicBezTo>
                    <a:lnTo>
                      <a:pt x="35" y="40"/>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33" name="Freeform 53"/>
              <p:cNvSpPr/>
              <p:nvPr/>
            </p:nvSpPr>
            <p:spPr bwMode="auto">
              <a:xfrm>
                <a:off x="11315021" y="2509838"/>
                <a:ext cx="90476" cy="120650"/>
              </a:xfrm>
              <a:custGeom>
                <a:avLst/>
                <a:gdLst>
                  <a:gd name="T0" fmla="*/ 32 w 32"/>
                  <a:gd name="T1" fmla="*/ 42 h 42"/>
                  <a:gd name="T2" fmla="*/ 32 w 32"/>
                  <a:gd name="T3" fmla="*/ 0 h 42"/>
                  <a:gd name="T4" fmla="*/ 0 w 32"/>
                  <a:gd name="T5" fmla="*/ 0 h 42"/>
                  <a:gd name="T6" fmla="*/ 32 w 32"/>
                  <a:gd name="T7" fmla="*/ 42 h 42"/>
                </a:gdLst>
                <a:ahLst/>
                <a:cxnLst>
                  <a:cxn ang="0">
                    <a:pos x="T0" y="T1"/>
                  </a:cxn>
                  <a:cxn ang="0">
                    <a:pos x="T2" y="T3"/>
                  </a:cxn>
                  <a:cxn ang="0">
                    <a:pos x="T4" y="T5"/>
                  </a:cxn>
                  <a:cxn ang="0">
                    <a:pos x="T6" y="T7"/>
                  </a:cxn>
                </a:cxnLst>
                <a:rect l="0" t="0" r="r" b="b"/>
                <a:pathLst>
                  <a:path w="32" h="42">
                    <a:moveTo>
                      <a:pt x="32" y="42"/>
                    </a:moveTo>
                    <a:cubicBezTo>
                      <a:pt x="32" y="0"/>
                      <a:pt x="32" y="0"/>
                      <a:pt x="32" y="0"/>
                    </a:cubicBezTo>
                    <a:cubicBezTo>
                      <a:pt x="0" y="0"/>
                      <a:pt x="0" y="0"/>
                      <a:pt x="0" y="0"/>
                    </a:cubicBezTo>
                    <a:cubicBezTo>
                      <a:pt x="7" y="22"/>
                      <a:pt x="18" y="37"/>
                      <a:pt x="32" y="42"/>
                    </a:cubicBez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34" name="Freeform 54"/>
              <p:cNvSpPr/>
              <p:nvPr/>
            </p:nvSpPr>
            <p:spPr bwMode="auto">
              <a:xfrm>
                <a:off x="11145182" y="2368552"/>
                <a:ext cx="138095" cy="119063"/>
              </a:xfrm>
              <a:custGeom>
                <a:avLst/>
                <a:gdLst>
                  <a:gd name="T0" fmla="*/ 43 w 49"/>
                  <a:gd name="T1" fmla="*/ 0 h 42"/>
                  <a:gd name="T2" fmla="*/ 0 w 49"/>
                  <a:gd name="T3" fmla="*/ 0 h 42"/>
                  <a:gd name="T4" fmla="*/ 11 w 49"/>
                  <a:gd name="T5" fmla="*/ 42 h 42"/>
                  <a:gd name="T6" fmla="*/ 49 w 49"/>
                  <a:gd name="T7" fmla="*/ 42 h 42"/>
                  <a:gd name="T8" fmla="*/ 43 w 49"/>
                  <a:gd name="T9" fmla="*/ 0 h 42"/>
                </a:gdLst>
                <a:ahLst/>
                <a:cxnLst>
                  <a:cxn ang="0">
                    <a:pos x="T0" y="T1"/>
                  </a:cxn>
                  <a:cxn ang="0">
                    <a:pos x="T2" y="T3"/>
                  </a:cxn>
                  <a:cxn ang="0">
                    <a:pos x="T4" y="T5"/>
                  </a:cxn>
                  <a:cxn ang="0">
                    <a:pos x="T6" y="T7"/>
                  </a:cxn>
                  <a:cxn ang="0">
                    <a:pos x="T8" y="T9"/>
                  </a:cxn>
                </a:cxnLst>
                <a:rect l="0" t="0" r="r" b="b"/>
                <a:pathLst>
                  <a:path w="49" h="42">
                    <a:moveTo>
                      <a:pt x="43" y="0"/>
                    </a:moveTo>
                    <a:cubicBezTo>
                      <a:pt x="0" y="0"/>
                      <a:pt x="0" y="0"/>
                      <a:pt x="0" y="0"/>
                    </a:cubicBezTo>
                    <a:cubicBezTo>
                      <a:pt x="0" y="15"/>
                      <a:pt x="4" y="29"/>
                      <a:pt x="11" y="42"/>
                    </a:cubicBezTo>
                    <a:cubicBezTo>
                      <a:pt x="49" y="42"/>
                      <a:pt x="49" y="42"/>
                      <a:pt x="49" y="42"/>
                    </a:cubicBezTo>
                    <a:cubicBezTo>
                      <a:pt x="45" y="29"/>
                      <a:pt x="44" y="15"/>
                      <a:pt x="43" y="0"/>
                    </a:cubicBez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35" name="Freeform 55"/>
              <p:cNvSpPr/>
              <p:nvPr/>
            </p:nvSpPr>
            <p:spPr bwMode="auto">
              <a:xfrm>
                <a:off x="11289625" y="2228851"/>
                <a:ext cx="115872" cy="115888"/>
              </a:xfrm>
              <a:custGeom>
                <a:avLst/>
                <a:gdLst>
                  <a:gd name="T0" fmla="*/ 0 w 41"/>
                  <a:gd name="T1" fmla="*/ 41 h 41"/>
                  <a:gd name="T2" fmla="*/ 41 w 41"/>
                  <a:gd name="T3" fmla="*/ 41 h 41"/>
                  <a:gd name="T4" fmla="*/ 41 w 41"/>
                  <a:gd name="T5" fmla="*/ 0 h 41"/>
                  <a:gd name="T6" fmla="*/ 6 w 41"/>
                  <a:gd name="T7" fmla="*/ 0 h 41"/>
                  <a:gd name="T8" fmla="*/ 0 w 41"/>
                  <a:gd name="T9" fmla="*/ 41 h 41"/>
                </a:gdLst>
                <a:ahLst/>
                <a:cxnLst>
                  <a:cxn ang="0">
                    <a:pos x="T0" y="T1"/>
                  </a:cxn>
                  <a:cxn ang="0">
                    <a:pos x="T2" y="T3"/>
                  </a:cxn>
                  <a:cxn ang="0">
                    <a:pos x="T4" y="T5"/>
                  </a:cxn>
                  <a:cxn ang="0">
                    <a:pos x="T6" y="T7"/>
                  </a:cxn>
                  <a:cxn ang="0">
                    <a:pos x="T8" y="T9"/>
                  </a:cxn>
                </a:cxnLst>
                <a:rect l="0" t="0" r="r" b="b"/>
                <a:pathLst>
                  <a:path w="41" h="41">
                    <a:moveTo>
                      <a:pt x="0" y="41"/>
                    </a:moveTo>
                    <a:cubicBezTo>
                      <a:pt x="41" y="41"/>
                      <a:pt x="41" y="41"/>
                      <a:pt x="41" y="41"/>
                    </a:cubicBezTo>
                    <a:cubicBezTo>
                      <a:pt x="41" y="0"/>
                      <a:pt x="41" y="0"/>
                      <a:pt x="41" y="0"/>
                    </a:cubicBezTo>
                    <a:cubicBezTo>
                      <a:pt x="6" y="0"/>
                      <a:pt x="6" y="0"/>
                      <a:pt x="6" y="0"/>
                    </a:cubicBezTo>
                    <a:cubicBezTo>
                      <a:pt x="3" y="13"/>
                      <a:pt x="1" y="27"/>
                      <a:pt x="0" y="41"/>
                    </a:cubicBez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36" name="Freeform 56"/>
              <p:cNvSpPr/>
              <p:nvPr/>
            </p:nvSpPr>
            <p:spPr bwMode="auto">
              <a:xfrm>
                <a:off x="11311847" y="2084388"/>
                <a:ext cx="93650" cy="122238"/>
              </a:xfrm>
              <a:custGeom>
                <a:avLst/>
                <a:gdLst>
                  <a:gd name="T0" fmla="*/ 33 w 33"/>
                  <a:gd name="T1" fmla="*/ 43 h 43"/>
                  <a:gd name="T2" fmla="*/ 33 w 33"/>
                  <a:gd name="T3" fmla="*/ 0 h 43"/>
                  <a:gd name="T4" fmla="*/ 32 w 33"/>
                  <a:gd name="T5" fmla="*/ 1 h 43"/>
                  <a:gd name="T6" fmla="*/ 0 w 33"/>
                  <a:gd name="T7" fmla="*/ 43 h 43"/>
                  <a:gd name="T8" fmla="*/ 33 w 33"/>
                  <a:gd name="T9" fmla="*/ 43 h 43"/>
                </a:gdLst>
                <a:ahLst/>
                <a:cxnLst>
                  <a:cxn ang="0">
                    <a:pos x="T0" y="T1"/>
                  </a:cxn>
                  <a:cxn ang="0">
                    <a:pos x="T2" y="T3"/>
                  </a:cxn>
                  <a:cxn ang="0">
                    <a:pos x="T4" y="T5"/>
                  </a:cxn>
                  <a:cxn ang="0">
                    <a:pos x="T6" y="T7"/>
                  </a:cxn>
                  <a:cxn ang="0">
                    <a:pos x="T8" y="T9"/>
                  </a:cxn>
                </a:cxnLst>
                <a:rect l="0" t="0" r="r" b="b"/>
                <a:pathLst>
                  <a:path w="33" h="43">
                    <a:moveTo>
                      <a:pt x="33" y="43"/>
                    </a:moveTo>
                    <a:cubicBezTo>
                      <a:pt x="33" y="0"/>
                      <a:pt x="33" y="0"/>
                      <a:pt x="33" y="0"/>
                    </a:cubicBezTo>
                    <a:cubicBezTo>
                      <a:pt x="32" y="1"/>
                      <a:pt x="32" y="0"/>
                      <a:pt x="32" y="1"/>
                    </a:cubicBezTo>
                    <a:cubicBezTo>
                      <a:pt x="19" y="5"/>
                      <a:pt x="8" y="21"/>
                      <a:pt x="0" y="43"/>
                    </a:cubicBezTo>
                    <a:lnTo>
                      <a:pt x="33" y="43"/>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37" name="Freeform 57"/>
              <p:cNvSpPr>
                <a:spLocks noEditPoints="1"/>
              </p:cNvSpPr>
              <p:nvPr/>
            </p:nvSpPr>
            <p:spPr bwMode="auto">
              <a:xfrm>
                <a:off x="11429306" y="2084388"/>
                <a:ext cx="260316" cy="546100"/>
              </a:xfrm>
              <a:custGeom>
                <a:avLst/>
                <a:gdLst>
                  <a:gd name="T0" fmla="*/ 0 w 92"/>
                  <a:gd name="T1" fmla="*/ 0 h 192"/>
                  <a:gd name="T2" fmla="*/ 0 w 92"/>
                  <a:gd name="T3" fmla="*/ 88 h 192"/>
                  <a:gd name="T4" fmla="*/ 40 w 92"/>
                  <a:gd name="T5" fmla="*/ 30 h 192"/>
                  <a:gd name="T6" fmla="*/ 46 w 92"/>
                  <a:gd name="T7" fmla="*/ 29 h 192"/>
                  <a:gd name="T8" fmla="*/ 47 w 92"/>
                  <a:gd name="T9" fmla="*/ 35 h 192"/>
                  <a:gd name="T10" fmla="*/ 6 w 92"/>
                  <a:gd name="T11" fmla="*/ 94 h 192"/>
                  <a:gd name="T12" fmla="*/ 53 w 92"/>
                  <a:gd name="T13" fmla="*/ 102 h 192"/>
                  <a:gd name="T14" fmla="*/ 56 w 92"/>
                  <a:gd name="T15" fmla="*/ 107 h 192"/>
                  <a:gd name="T16" fmla="*/ 52 w 92"/>
                  <a:gd name="T17" fmla="*/ 110 h 192"/>
                  <a:gd name="T18" fmla="*/ 52 w 92"/>
                  <a:gd name="T19" fmla="*/ 110 h 192"/>
                  <a:gd name="T20" fmla="*/ 0 w 92"/>
                  <a:gd name="T21" fmla="*/ 101 h 192"/>
                  <a:gd name="T22" fmla="*/ 0 w 92"/>
                  <a:gd name="T23" fmla="*/ 192 h 192"/>
                  <a:gd name="T24" fmla="*/ 92 w 92"/>
                  <a:gd name="T25" fmla="*/ 96 h 192"/>
                  <a:gd name="T26" fmla="*/ 0 w 92"/>
                  <a:gd name="T27" fmla="*/ 0 h 192"/>
                  <a:gd name="T28" fmla="*/ 36 w 92"/>
                  <a:gd name="T29" fmla="*/ 24 h 192"/>
                  <a:gd name="T30" fmla="*/ 30 w 92"/>
                  <a:gd name="T31" fmla="*/ 36 h 192"/>
                  <a:gd name="T32" fmla="*/ 26 w 92"/>
                  <a:gd name="T33" fmla="*/ 39 h 192"/>
                  <a:gd name="T34" fmla="*/ 24 w 92"/>
                  <a:gd name="T35" fmla="*/ 38 h 192"/>
                  <a:gd name="T36" fmla="*/ 23 w 92"/>
                  <a:gd name="T37" fmla="*/ 33 h 192"/>
                  <a:gd name="T38" fmla="*/ 29 w 92"/>
                  <a:gd name="T39" fmla="*/ 20 h 192"/>
                  <a:gd name="T40" fmla="*/ 34 w 92"/>
                  <a:gd name="T41" fmla="*/ 19 h 192"/>
                  <a:gd name="T42" fmla="*/ 36 w 92"/>
                  <a:gd name="T43" fmla="*/ 24 h 192"/>
                  <a:gd name="T44" fmla="*/ 55 w 92"/>
                  <a:gd name="T45" fmla="*/ 61 h 192"/>
                  <a:gd name="T46" fmla="*/ 52 w 92"/>
                  <a:gd name="T47" fmla="*/ 62 h 192"/>
                  <a:gd name="T48" fmla="*/ 49 w 92"/>
                  <a:gd name="T49" fmla="*/ 60 h 192"/>
                  <a:gd name="T50" fmla="*/ 50 w 92"/>
                  <a:gd name="T51" fmla="*/ 54 h 192"/>
                  <a:gd name="T52" fmla="*/ 62 w 92"/>
                  <a:gd name="T53" fmla="*/ 46 h 192"/>
                  <a:gd name="T54" fmla="*/ 67 w 92"/>
                  <a:gd name="T55" fmla="*/ 47 h 192"/>
                  <a:gd name="T56" fmla="*/ 66 w 92"/>
                  <a:gd name="T57" fmla="*/ 53 h 192"/>
                  <a:gd name="T58" fmla="*/ 55 w 92"/>
                  <a:gd name="T59" fmla="*/ 61 h 192"/>
                  <a:gd name="T60" fmla="*/ 39 w 92"/>
                  <a:gd name="T61" fmla="*/ 171 h 192"/>
                  <a:gd name="T62" fmla="*/ 37 w 92"/>
                  <a:gd name="T63" fmla="*/ 172 h 192"/>
                  <a:gd name="T64" fmla="*/ 34 w 92"/>
                  <a:gd name="T65" fmla="*/ 170 h 192"/>
                  <a:gd name="T66" fmla="*/ 27 w 92"/>
                  <a:gd name="T67" fmla="*/ 158 h 192"/>
                  <a:gd name="T68" fmla="*/ 28 w 92"/>
                  <a:gd name="T69" fmla="*/ 152 h 192"/>
                  <a:gd name="T70" fmla="*/ 34 w 92"/>
                  <a:gd name="T71" fmla="*/ 154 h 192"/>
                  <a:gd name="T72" fmla="*/ 41 w 92"/>
                  <a:gd name="T73" fmla="*/ 166 h 192"/>
                  <a:gd name="T74" fmla="*/ 39 w 92"/>
                  <a:gd name="T75" fmla="*/ 171 h 192"/>
                  <a:gd name="T76" fmla="*/ 70 w 92"/>
                  <a:gd name="T77" fmla="*/ 140 h 192"/>
                  <a:gd name="T78" fmla="*/ 67 w 92"/>
                  <a:gd name="T79" fmla="*/ 142 h 192"/>
                  <a:gd name="T80" fmla="*/ 65 w 92"/>
                  <a:gd name="T81" fmla="*/ 142 h 192"/>
                  <a:gd name="T82" fmla="*/ 53 w 92"/>
                  <a:gd name="T83" fmla="*/ 135 h 192"/>
                  <a:gd name="T84" fmla="*/ 51 w 92"/>
                  <a:gd name="T85" fmla="*/ 129 h 192"/>
                  <a:gd name="T86" fmla="*/ 57 w 92"/>
                  <a:gd name="T87" fmla="*/ 128 h 192"/>
                  <a:gd name="T88" fmla="*/ 69 w 92"/>
                  <a:gd name="T89" fmla="*/ 135 h 192"/>
                  <a:gd name="T90" fmla="*/ 70 w 92"/>
                  <a:gd name="T91" fmla="*/ 140 h 192"/>
                  <a:gd name="T92" fmla="*/ 78 w 92"/>
                  <a:gd name="T93" fmla="*/ 100 h 192"/>
                  <a:gd name="T94" fmla="*/ 65 w 92"/>
                  <a:gd name="T95" fmla="*/ 100 h 192"/>
                  <a:gd name="T96" fmla="*/ 60 w 92"/>
                  <a:gd name="T97" fmla="*/ 96 h 192"/>
                  <a:gd name="T98" fmla="*/ 65 w 92"/>
                  <a:gd name="T99" fmla="*/ 92 h 192"/>
                  <a:gd name="T100" fmla="*/ 78 w 92"/>
                  <a:gd name="T101" fmla="*/ 92 h 192"/>
                  <a:gd name="T102" fmla="*/ 82 w 92"/>
                  <a:gd name="T103" fmla="*/ 96 h 192"/>
                  <a:gd name="T104" fmla="*/ 78 w 92"/>
                  <a:gd name="T105" fmla="*/ 10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92">
                    <a:moveTo>
                      <a:pt x="0" y="0"/>
                    </a:moveTo>
                    <a:cubicBezTo>
                      <a:pt x="0" y="88"/>
                      <a:pt x="0" y="88"/>
                      <a:pt x="0" y="88"/>
                    </a:cubicBezTo>
                    <a:cubicBezTo>
                      <a:pt x="40" y="30"/>
                      <a:pt x="40" y="30"/>
                      <a:pt x="40" y="30"/>
                    </a:cubicBezTo>
                    <a:cubicBezTo>
                      <a:pt x="42" y="28"/>
                      <a:pt x="44" y="28"/>
                      <a:pt x="46" y="29"/>
                    </a:cubicBezTo>
                    <a:cubicBezTo>
                      <a:pt x="48" y="30"/>
                      <a:pt x="48" y="33"/>
                      <a:pt x="47" y="35"/>
                    </a:cubicBezTo>
                    <a:cubicBezTo>
                      <a:pt x="6" y="94"/>
                      <a:pt x="6" y="94"/>
                      <a:pt x="6" y="94"/>
                    </a:cubicBezTo>
                    <a:cubicBezTo>
                      <a:pt x="53" y="102"/>
                      <a:pt x="53" y="102"/>
                      <a:pt x="53" y="102"/>
                    </a:cubicBezTo>
                    <a:cubicBezTo>
                      <a:pt x="55" y="102"/>
                      <a:pt x="57" y="104"/>
                      <a:pt x="56" y="107"/>
                    </a:cubicBezTo>
                    <a:cubicBezTo>
                      <a:pt x="56" y="108"/>
                      <a:pt x="54" y="110"/>
                      <a:pt x="52" y="110"/>
                    </a:cubicBezTo>
                    <a:cubicBezTo>
                      <a:pt x="52" y="110"/>
                      <a:pt x="52" y="110"/>
                      <a:pt x="52" y="110"/>
                    </a:cubicBezTo>
                    <a:cubicBezTo>
                      <a:pt x="0" y="101"/>
                      <a:pt x="0" y="101"/>
                      <a:pt x="0" y="101"/>
                    </a:cubicBezTo>
                    <a:cubicBezTo>
                      <a:pt x="0" y="192"/>
                      <a:pt x="0" y="192"/>
                      <a:pt x="0" y="192"/>
                    </a:cubicBezTo>
                    <a:cubicBezTo>
                      <a:pt x="51" y="190"/>
                      <a:pt x="92" y="148"/>
                      <a:pt x="92" y="96"/>
                    </a:cubicBezTo>
                    <a:cubicBezTo>
                      <a:pt x="92" y="45"/>
                      <a:pt x="51" y="3"/>
                      <a:pt x="0" y="0"/>
                    </a:cubicBezTo>
                    <a:close/>
                    <a:moveTo>
                      <a:pt x="36" y="24"/>
                    </a:moveTo>
                    <a:cubicBezTo>
                      <a:pt x="30" y="36"/>
                      <a:pt x="30" y="36"/>
                      <a:pt x="30" y="36"/>
                    </a:cubicBezTo>
                    <a:cubicBezTo>
                      <a:pt x="29" y="38"/>
                      <a:pt x="28" y="39"/>
                      <a:pt x="26" y="39"/>
                    </a:cubicBezTo>
                    <a:cubicBezTo>
                      <a:pt x="26" y="39"/>
                      <a:pt x="25" y="38"/>
                      <a:pt x="24" y="38"/>
                    </a:cubicBezTo>
                    <a:cubicBezTo>
                      <a:pt x="22" y="37"/>
                      <a:pt x="22" y="35"/>
                      <a:pt x="23" y="33"/>
                    </a:cubicBezTo>
                    <a:cubicBezTo>
                      <a:pt x="29" y="20"/>
                      <a:pt x="29" y="20"/>
                      <a:pt x="29" y="20"/>
                    </a:cubicBezTo>
                    <a:cubicBezTo>
                      <a:pt x="30" y="18"/>
                      <a:pt x="32" y="18"/>
                      <a:pt x="34" y="19"/>
                    </a:cubicBezTo>
                    <a:cubicBezTo>
                      <a:pt x="36" y="20"/>
                      <a:pt x="37" y="22"/>
                      <a:pt x="36" y="24"/>
                    </a:cubicBezTo>
                    <a:close/>
                    <a:moveTo>
                      <a:pt x="55" y="61"/>
                    </a:moveTo>
                    <a:cubicBezTo>
                      <a:pt x="54" y="61"/>
                      <a:pt x="53" y="62"/>
                      <a:pt x="52" y="62"/>
                    </a:cubicBezTo>
                    <a:cubicBezTo>
                      <a:pt x="51" y="62"/>
                      <a:pt x="50" y="61"/>
                      <a:pt x="49" y="60"/>
                    </a:cubicBezTo>
                    <a:cubicBezTo>
                      <a:pt x="48" y="58"/>
                      <a:pt x="48" y="55"/>
                      <a:pt x="50" y="54"/>
                    </a:cubicBezTo>
                    <a:cubicBezTo>
                      <a:pt x="62" y="46"/>
                      <a:pt x="62" y="46"/>
                      <a:pt x="62" y="46"/>
                    </a:cubicBezTo>
                    <a:cubicBezTo>
                      <a:pt x="63" y="45"/>
                      <a:pt x="66" y="46"/>
                      <a:pt x="67" y="47"/>
                    </a:cubicBezTo>
                    <a:cubicBezTo>
                      <a:pt x="68" y="49"/>
                      <a:pt x="68" y="52"/>
                      <a:pt x="66" y="53"/>
                    </a:cubicBezTo>
                    <a:lnTo>
                      <a:pt x="55" y="61"/>
                    </a:lnTo>
                    <a:close/>
                    <a:moveTo>
                      <a:pt x="39" y="171"/>
                    </a:moveTo>
                    <a:cubicBezTo>
                      <a:pt x="39" y="172"/>
                      <a:pt x="38" y="172"/>
                      <a:pt x="37" y="172"/>
                    </a:cubicBezTo>
                    <a:cubicBezTo>
                      <a:pt x="36" y="172"/>
                      <a:pt x="35" y="171"/>
                      <a:pt x="34" y="170"/>
                    </a:cubicBezTo>
                    <a:cubicBezTo>
                      <a:pt x="27" y="158"/>
                      <a:pt x="27" y="158"/>
                      <a:pt x="27" y="158"/>
                    </a:cubicBezTo>
                    <a:cubicBezTo>
                      <a:pt x="26" y="156"/>
                      <a:pt x="26" y="153"/>
                      <a:pt x="28" y="152"/>
                    </a:cubicBezTo>
                    <a:cubicBezTo>
                      <a:pt x="30" y="151"/>
                      <a:pt x="33" y="152"/>
                      <a:pt x="34" y="154"/>
                    </a:cubicBezTo>
                    <a:cubicBezTo>
                      <a:pt x="41" y="166"/>
                      <a:pt x="41" y="166"/>
                      <a:pt x="41" y="166"/>
                    </a:cubicBezTo>
                    <a:cubicBezTo>
                      <a:pt x="42" y="168"/>
                      <a:pt x="41" y="170"/>
                      <a:pt x="39" y="171"/>
                    </a:cubicBezTo>
                    <a:close/>
                    <a:moveTo>
                      <a:pt x="70" y="140"/>
                    </a:moveTo>
                    <a:cubicBezTo>
                      <a:pt x="70" y="142"/>
                      <a:pt x="68" y="142"/>
                      <a:pt x="67" y="142"/>
                    </a:cubicBezTo>
                    <a:cubicBezTo>
                      <a:pt x="66" y="142"/>
                      <a:pt x="65" y="142"/>
                      <a:pt x="65" y="142"/>
                    </a:cubicBezTo>
                    <a:cubicBezTo>
                      <a:pt x="53" y="135"/>
                      <a:pt x="53" y="135"/>
                      <a:pt x="53" y="135"/>
                    </a:cubicBezTo>
                    <a:cubicBezTo>
                      <a:pt x="51" y="134"/>
                      <a:pt x="50" y="131"/>
                      <a:pt x="51" y="129"/>
                    </a:cubicBezTo>
                    <a:cubicBezTo>
                      <a:pt x="53" y="127"/>
                      <a:pt x="55" y="127"/>
                      <a:pt x="57" y="128"/>
                    </a:cubicBezTo>
                    <a:cubicBezTo>
                      <a:pt x="69" y="135"/>
                      <a:pt x="69" y="135"/>
                      <a:pt x="69" y="135"/>
                    </a:cubicBezTo>
                    <a:cubicBezTo>
                      <a:pt x="71" y="136"/>
                      <a:pt x="71" y="138"/>
                      <a:pt x="70" y="140"/>
                    </a:cubicBezTo>
                    <a:close/>
                    <a:moveTo>
                      <a:pt x="78" y="100"/>
                    </a:moveTo>
                    <a:cubicBezTo>
                      <a:pt x="65" y="100"/>
                      <a:pt x="65" y="100"/>
                      <a:pt x="65" y="100"/>
                    </a:cubicBezTo>
                    <a:cubicBezTo>
                      <a:pt x="62" y="100"/>
                      <a:pt x="60" y="99"/>
                      <a:pt x="60" y="96"/>
                    </a:cubicBezTo>
                    <a:cubicBezTo>
                      <a:pt x="60" y="94"/>
                      <a:pt x="62" y="92"/>
                      <a:pt x="65" y="92"/>
                    </a:cubicBezTo>
                    <a:cubicBezTo>
                      <a:pt x="78" y="92"/>
                      <a:pt x="78" y="92"/>
                      <a:pt x="78" y="92"/>
                    </a:cubicBezTo>
                    <a:cubicBezTo>
                      <a:pt x="81" y="92"/>
                      <a:pt x="82" y="94"/>
                      <a:pt x="82" y="96"/>
                    </a:cubicBezTo>
                    <a:cubicBezTo>
                      <a:pt x="82" y="99"/>
                      <a:pt x="81" y="100"/>
                      <a:pt x="78" y="100"/>
                    </a:cubicBez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grpSp>
      </p:grpSp>
      <p:grpSp>
        <p:nvGrpSpPr>
          <p:cNvPr id="38" name="组合 37"/>
          <p:cNvGrpSpPr/>
          <p:nvPr/>
        </p:nvGrpSpPr>
        <p:grpSpPr>
          <a:xfrm>
            <a:off x="3990835" y="3067340"/>
            <a:ext cx="676228" cy="676228"/>
            <a:chOff x="4335347" y="2129051"/>
            <a:chExt cx="1009934" cy="1009934"/>
          </a:xfrm>
        </p:grpSpPr>
        <p:sp>
          <p:nvSpPr>
            <p:cNvPr id="39" name="椭圆 38"/>
            <p:cNvSpPr/>
            <p:nvPr/>
          </p:nvSpPr>
          <p:spPr>
            <a:xfrm>
              <a:off x="4335347" y="2129051"/>
              <a:ext cx="1009934" cy="1009934"/>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 name="Freeform 68"/>
            <p:cNvSpPr>
              <a:spLocks noEditPoints="1"/>
            </p:cNvSpPr>
            <p:nvPr/>
          </p:nvSpPr>
          <p:spPr bwMode="auto">
            <a:xfrm>
              <a:off x="4591839" y="2358137"/>
              <a:ext cx="546029" cy="546100"/>
            </a:xfrm>
            <a:custGeom>
              <a:avLst/>
              <a:gdLst>
                <a:gd name="T0" fmla="*/ 12 w 192"/>
                <a:gd name="T1" fmla="*/ 0 h 192"/>
                <a:gd name="T2" fmla="*/ 0 w 192"/>
                <a:gd name="T3" fmla="*/ 180 h 192"/>
                <a:gd name="T4" fmla="*/ 179 w 192"/>
                <a:gd name="T5" fmla="*/ 192 h 192"/>
                <a:gd name="T6" fmla="*/ 192 w 192"/>
                <a:gd name="T7" fmla="*/ 13 h 192"/>
                <a:gd name="T8" fmla="*/ 105 w 192"/>
                <a:gd name="T9" fmla="*/ 19 h 192"/>
                <a:gd name="T10" fmla="*/ 134 w 192"/>
                <a:gd name="T11" fmla="*/ 23 h 192"/>
                <a:gd name="T12" fmla="*/ 105 w 192"/>
                <a:gd name="T13" fmla="*/ 27 h 192"/>
                <a:gd name="T14" fmla="*/ 105 w 192"/>
                <a:gd name="T15" fmla="*/ 19 h 192"/>
                <a:gd name="T16" fmla="*/ 87 w 192"/>
                <a:gd name="T17" fmla="*/ 19 h 192"/>
                <a:gd name="T18" fmla="*/ 87 w 192"/>
                <a:gd name="T19" fmla="*/ 27 h 192"/>
                <a:gd name="T20" fmla="*/ 58 w 192"/>
                <a:gd name="T21" fmla="*/ 23 h 192"/>
                <a:gd name="T22" fmla="*/ 19 w 192"/>
                <a:gd name="T23" fmla="*/ 19 h 192"/>
                <a:gd name="T24" fmla="*/ 48 w 192"/>
                <a:gd name="T25" fmla="*/ 23 h 192"/>
                <a:gd name="T26" fmla="*/ 19 w 192"/>
                <a:gd name="T27" fmla="*/ 27 h 192"/>
                <a:gd name="T28" fmla="*/ 19 w 192"/>
                <a:gd name="T29" fmla="*/ 19 h 192"/>
                <a:gd name="T30" fmla="*/ 168 w 192"/>
                <a:gd name="T31" fmla="*/ 64 h 192"/>
                <a:gd name="T32" fmla="*/ 134 w 192"/>
                <a:gd name="T33" fmla="*/ 150 h 192"/>
                <a:gd name="T34" fmla="*/ 127 w 192"/>
                <a:gd name="T35" fmla="*/ 151 h 192"/>
                <a:gd name="T36" fmla="*/ 94 w 192"/>
                <a:gd name="T37" fmla="*/ 128 h 192"/>
                <a:gd name="T38" fmla="*/ 87 w 192"/>
                <a:gd name="T39" fmla="*/ 126 h 192"/>
                <a:gd name="T40" fmla="*/ 55 w 192"/>
                <a:gd name="T41" fmla="*/ 154 h 192"/>
                <a:gd name="T42" fmla="*/ 47 w 192"/>
                <a:gd name="T43" fmla="*/ 154 h 192"/>
                <a:gd name="T44" fmla="*/ 23 w 192"/>
                <a:gd name="T45" fmla="*/ 155 h 192"/>
                <a:gd name="T46" fmla="*/ 17 w 192"/>
                <a:gd name="T47" fmla="*/ 156 h 192"/>
                <a:gd name="T48" fmla="*/ 34 w 192"/>
                <a:gd name="T49" fmla="*/ 115 h 192"/>
                <a:gd name="T50" fmla="*/ 41 w 192"/>
                <a:gd name="T51" fmla="*/ 115 h 192"/>
                <a:gd name="T52" fmla="*/ 77 w 192"/>
                <a:gd name="T53" fmla="*/ 82 h 192"/>
                <a:gd name="T54" fmla="*/ 84 w 192"/>
                <a:gd name="T55" fmla="*/ 83 h 192"/>
                <a:gd name="T56" fmla="*/ 106 w 192"/>
                <a:gd name="T57" fmla="*/ 107 h 192"/>
                <a:gd name="T58" fmla="*/ 112 w 192"/>
                <a:gd name="T59" fmla="*/ 108 h 192"/>
                <a:gd name="T60" fmla="*/ 161 w 192"/>
                <a:gd name="T61" fmla="*/ 39 h 192"/>
                <a:gd name="T62" fmla="*/ 165 w 192"/>
                <a:gd name="T63" fmla="*/ 36 h 192"/>
                <a:gd name="T64" fmla="*/ 176 w 192"/>
                <a:gd name="T65" fmla="*/ 6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2" h="192">
                  <a:moveTo>
                    <a:pt x="179" y="0"/>
                  </a:moveTo>
                  <a:cubicBezTo>
                    <a:pt x="12" y="0"/>
                    <a:pt x="12" y="0"/>
                    <a:pt x="12" y="0"/>
                  </a:cubicBezTo>
                  <a:cubicBezTo>
                    <a:pt x="5" y="0"/>
                    <a:pt x="0" y="6"/>
                    <a:pt x="0" y="13"/>
                  </a:cubicBezTo>
                  <a:cubicBezTo>
                    <a:pt x="0" y="180"/>
                    <a:pt x="0" y="180"/>
                    <a:pt x="0" y="180"/>
                  </a:cubicBezTo>
                  <a:cubicBezTo>
                    <a:pt x="0" y="187"/>
                    <a:pt x="5" y="192"/>
                    <a:pt x="12" y="192"/>
                  </a:cubicBezTo>
                  <a:cubicBezTo>
                    <a:pt x="179" y="192"/>
                    <a:pt x="179" y="192"/>
                    <a:pt x="179" y="192"/>
                  </a:cubicBezTo>
                  <a:cubicBezTo>
                    <a:pt x="186" y="192"/>
                    <a:pt x="192" y="187"/>
                    <a:pt x="192" y="180"/>
                  </a:cubicBezTo>
                  <a:cubicBezTo>
                    <a:pt x="192" y="13"/>
                    <a:pt x="192" y="13"/>
                    <a:pt x="192" y="13"/>
                  </a:cubicBezTo>
                  <a:cubicBezTo>
                    <a:pt x="192" y="6"/>
                    <a:pt x="186" y="0"/>
                    <a:pt x="179" y="0"/>
                  </a:cubicBezTo>
                  <a:close/>
                  <a:moveTo>
                    <a:pt x="105" y="19"/>
                  </a:moveTo>
                  <a:cubicBezTo>
                    <a:pt x="130" y="19"/>
                    <a:pt x="130" y="19"/>
                    <a:pt x="130" y="19"/>
                  </a:cubicBezTo>
                  <a:cubicBezTo>
                    <a:pt x="133" y="19"/>
                    <a:pt x="134" y="21"/>
                    <a:pt x="134" y="23"/>
                  </a:cubicBezTo>
                  <a:cubicBezTo>
                    <a:pt x="134" y="25"/>
                    <a:pt x="133" y="27"/>
                    <a:pt x="130" y="27"/>
                  </a:cubicBezTo>
                  <a:cubicBezTo>
                    <a:pt x="105" y="27"/>
                    <a:pt x="105" y="27"/>
                    <a:pt x="105" y="27"/>
                  </a:cubicBezTo>
                  <a:cubicBezTo>
                    <a:pt x="103" y="27"/>
                    <a:pt x="101" y="25"/>
                    <a:pt x="101" y="23"/>
                  </a:cubicBezTo>
                  <a:cubicBezTo>
                    <a:pt x="101" y="21"/>
                    <a:pt x="103" y="19"/>
                    <a:pt x="105" y="19"/>
                  </a:cubicBezTo>
                  <a:close/>
                  <a:moveTo>
                    <a:pt x="62" y="19"/>
                  </a:moveTo>
                  <a:cubicBezTo>
                    <a:pt x="87" y="19"/>
                    <a:pt x="87" y="19"/>
                    <a:pt x="87" y="19"/>
                  </a:cubicBezTo>
                  <a:cubicBezTo>
                    <a:pt x="90" y="19"/>
                    <a:pt x="91" y="21"/>
                    <a:pt x="91" y="23"/>
                  </a:cubicBezTo>
                  <a:cubicBezTo>
                    <a:pt x="91" y="25"/>
                    <a:pt x="90" y="27"/>
                    <a:pt x="87" y="27"/>
                  </a:cubicBezTo>
                  <a:cubicBezTo>
                    <a:pt x="62" y="27"/>
                    <a:pt x="62" y="27"/>
                    <a:pt x="62" y="27"/>
                  </a:cubicBezTo>
                  <a:cubicBezTo>
                    <a:pt x="60" y="27"/>
                    <a:pt x="58" y="25"/>
                    <a:pt x="58" y="23"/>
                  </a:cubicBezTo>
                  <a:cubicBezTo>
                    <a:pt x="58" y="21"/>
                    <a:pt x="60" y="19"/>
                    <a:pt x="62" y="19"/>
                  </a:cubicBezTo>
                  <a:close/>
                  <a:moveTo>
                    <a:pt x="19" y="19"/>
                  </a:moveTo>
                  <a:cubicBezTo>
                    <a:pt x="44" y="19"/>
                    <a:pt x="44" y="19"/>
                    <a:pt x="44" y="19"/>
                  </a:cubicBezTo>
                  <a:cubicBezTo>
                    <a:pt x="47" y="19"/>
                    <a:pt x="48" y="21"/>
                    <a:pt x="48" y="23"/>
                  </a:cubicBezTo>
                  <a:cubicBezTo>
                    <a:pt x="48" y="25"/>
                    <a:pt x="47" y="27"/>
                    <a:pt x="44" y="27"/>
                  </a:cubicBezTo>
                  <a:cubicBezTo>
                    <a:pt x="19" y="27"/>
                    <a:pt x="19" y="27"/>
                    <a:pt x="19" y="27"/>
                  </a:cubicBezTo>
                  <a:cubicBezTo>
                    <a:pt x="17" y="27"/>
                    <a:pt x="15" y="25"/>
                    <a:pt x="15" y="23"/>
                  </a:cubicBezTo>
                  <a:cubicBezTo>
                    <a:pt x="15" y="21"/>
                    <a:pt x="17" y="19"/>
                    <a:pt x="19" y="19"/>
                  </a:cubicBezTo>
                  <a:close/>
                  <a:moveTo>
                    <a:pt x="173" y="66"/>
                  </a:moveTo>
                  <a:cubicBezTo>
                    <a:pt x="171" y="67"/>
                    <a:pt x="169" y="66"/>
                    <a:pt x="168" y="64"/>
                  </a:cubicBezTo>
                  <a:cubicBezTo>
                    <a:pt x="165" y="54"/>
                    <a:pt x="165" y="54"/>
                    <a:pt x="165" y="54"/>
                  </a:cubicBezTo>
                  <a:cubicBezTo>
                    <a:pt x="134" y="150"/>
                    <a:pt x="134" y="150"/>
                    <a:pt x="134" y="150"/>
                  </a:cubicBezTo>
                  <a:cubicBezTo>
                    <a:pt x="134" y="152"/>
                    <a:pt x="132" y="153"/>
                    <a:pt x="131" y="153"/>
                  </a:cubicBezTo>
                  <a:cubicBezTo>
                    <a:pt x="129" y="153"/>
                    <a:pt x="128" y="152"/>
                    <a:pt x="127" y="151"/>
                  </a:cubicBezTo>
                  <a:cubicBezTo>
                    <a:pt x="107" y="117"/>
                    <a:pt x="107" y="117"/>
                    <a:pt x="107" y="117"/>
                  </a:cubicBezTo>
                  <a:cubicBezTo>
                    <a:pt x="94" y="128"/>
                    <a:pt x="94" y="128"/>
                    <a:pt x="94" y="128"/>
                  </a:cubicBezTo>
                  <a:cubicBezTo>
                    <a:pt x="93" y="129"/>
                    <a:pt x="91" y="129"/>
                    <a:pt x="90" y="129"/>
                  </a:cubicBezTo>
                  <a:cubicBezTo>
                    <a:pt x="89" y="128"/>
                    <a:pt x="88" y="127"/>
                    <a:pt x="87" y="126"/>
                  </a:cubicBezTo>
                  <a:cubicBezTo>
                    <a:pt x="80" y="96"/>
                    <a:pt x="80" y="96"/>
                    <a:pt x="80" y="96"/>
                  </a:cubicBezTo>
                  <a:cubicBezTo>
                    <a:pt x="55" y="154"/>
                    <a:pt x="55" y="154"/>
                    <a:pt x="55" y="154"/>
                  </a:cubicBezTo>
                  <a:cubicBezTo>
                    <a:pt x="54" y="156"/>
                    <a:pt x="53" y="157"/>
                    <a:pt x="51" y="157"/>
                  </a:cubicBezTo>
                  <a:cubicBezTo>
                    <a:pt x="49" y="157"/>
                    <a:pt x="48" y="156"/>
                    <a:pt x="47" y="154"/>
                  </a:cubicBezTo>
                  <a:cubicBezTo>
                    <a:pt x="37" y="127"/>
                    <a:pt x="37" y="127"/>
                    <a:pt x="37" y="127"/>
                  </a:cubicBezTo>
                  <a:cubicBezTo>
                    <a:pt x="23" y="155"/>
                    <a:pt x="23" y="155"/>
                    <a:pt x="23" y="155"/>
                  </a:cubicBezTo>
                  <a:cubicBezTo>
                    <a:pt x="22" y="156"/>
                    <a:pt x="20" y="157"/>
                    <a:pt x="19" y="157"/>
                  </a:cubicBezTo>
                  <a:cubicBezTo>
                    <a:pt x="18" y="157"/>
                    <a:pt x="18" y="157"/>
                    <a:pt x="17" y="156"/>
                  </a:cubicBezTo>
                  <a:cubicBezTo>
                    <a:pt x="15" y="155"/>
                    <a:pt x="14" y="153"/>
                    <a:pt x="15" y="151"/>
                  </a:cubicBezTo>
                  <a:cubicBezTo>
                    <a:pt x="34" y="115"/>
                    <a:pt x="34" y="115"/>
                    <a:pt x="34" y="115"/>
                  </a:cubicBezTo>
                  <a:cubicBezTo>
                    <a:pt x="35" y="113"/>
                    <a:pt x="36" y="113"/>
                    <a:pt x="38" y="113"/>
                  </a:cubicBezTo>
                  <a:cubicBezTo>
                    <a:pt x="39" y="113"/>
                    <a:pt x="41" y="114"/>
                    <a:pt x="41" y="115"/>
                  </a:cubicBezTo>
                  <a:cubicBezTo>
                    <a:pt x="51" y="142"/>
                    <a:pt x="51" y="142"/>
                    <a:pt x="51" y="142"/>
                  </a:cubicBezTo>
                  <a:cubicBezTo>
                    <a:pt x="77" y="82"/>
                    <a:pt x="77" y="82"/>
                    <a:pt x="77" y="82"/>
                  </a:cubicBezTo>
                  <a:cubicBezTo>
                    <a:pt x="77" y="81"/>
                    <a:pt x="79" y="80"/>
                    <a:pt x="81" y="80"/>
                  </a:cubicBezTo>
                  <a:cubicBezTo>
                    <a:pt x="83" y="80"/>
                    <a:pt x="84" y="81"/>
                    <a:pt x="84" y="83"/>
                  </a:cubicBezTo>
                  <a:cubicBezTo>
                    <a:pt x="94" y="118"/>
                    <a:pt x="94" y="118"/>
                    <a:pt x="94" y="118"/>
                  </a:cubicBezTo>
                  <a:cubicBezTo>
                    <a:pt x="106" y="107"/>
                    <a:pt x="106" y="107"/>
                    <a:pt x="106" y="107"/>
                  </a:cubicBezTo>
                  <a:cubicBezTo>
                    <a:pt x="107" y="107"/>
                    <a:pt x="108" y="106"/>
                    <a:pt x="109" y="106"/>
                  </a:cubicBezTo>
                  <a:cubicBezTo>
                    <a:pt x="110" y="107"/>
                    <a:pt x="111" y="107"/>
                    <a:pt x="112" y="108"/>
                  </a:cubicBezTo>
                  <a:cubicBezTo>
                    <a:pt x="129" y="139"/>
                    <a:pt x="129" y="139"/>
                    <a:pt x="129" y="139"/>
                  </a:cubicBezTo>
                  <a:cubicBezTo>
                    <a:pt x="161" y="39"/>
                    <a:pt x="161" y="39"/>
                    <a:pt x="161" y="39"/>
                  </a:cubicBezTo>
                  <a:cubicBezTo>
                    <a:pt x="162" y="37"/>
                    <a:pt x="164" y="36"/>
                    <a:pt x="165" y="36"/>
                  </a:cubicBezTo>
                  <a:cubicBezTo>
                    <a:pt x="165" y="36"/>
                    <a:pt x="165" y="36"/>
                    <a:pt x="165" y="36"/>
                  </a:cubicBezTo>
                  <a:cubicBezTo>
                    <a:pt x="167" y="36"/>
                    <a:pt x="169" y="37"/>
                    <a:pt x="169" y="39"/>
                  </a:cubicBezTo>
                  <a:cubicBezTo>
                    <a:pt x="176" y="61"/>
                    <a:pt x="176" y="61"/>
                    <a:pt x="176" y="61"/>
                  </a:cubicBezTo>
                  <a:cubicBezTo>
                    <a:pt x="177" y="64"/>
                    <a:pt x="175" y="66"/>
                    <a:pt x="173" y="66"/>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grpSp>
        <p:nvGrpSpPr>
          <p:cNvPr id="41" name="组合 40"/>
          <p:cNvGrpSpPr/>
          <p:nvPr/>
        </p:nvGrpSpPr>
        <p:grpSpPr>
          <a:xfrm>
            <a:off x="6059496" y="3067340"/>
            <a:ext cx="676228" cy="676228"/>
            <a:chOff x="6846721" y="2129051"/>
            <a:chExt cx="1009934" cy="1009934"/>
          </a:xfrm>
        </p:grpSpPr>
        <p:sp>
          <p:nvSpPr>
            <p:cNvPr id="42" name="椭圆 41"/>
            <p:cNvSpPr/>
            <p:nvPr/>
          </p:nvSpPr>
          <p:spPr>
            <a:xfrm>
              <a:off x="6846721" y="2129051"/>
              <a:ext cx="1009934" cy="1009934"/>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3" name="Freeform 145"/>
            <p:cNvSpPr>
              <a:spLocks noEditPoints="1"/>
            </p:cNvSpPr>
            <p:nvPr/>
          </p:nvSpPr>
          <p:spPr bwMode="auto">
            <a:xfrm>
              <a:off x="7170582" y="2358137"/>
              <a:ext cx="423807" cy="546100"/>
            </a:xfrm>
            <a:custGeom>
              <a:avLst/>
              <a:gdLst>
                <a:gd name="T0" fmla="*/ 147 w 149"/>
                <a:gd name="T1" fmla="*/ 48 h 192"/>
                <a:gd name="T2" fmla="*/ 94 w 149"/>
                <a:gd name="T3" fmla="*/ 0 h 192"/>
                <a:gd name="T4" fmla="*/ 3 w 149"/>
                <a:gd name="T5" fmla="*/ 0 h 192"/>
                <a:gd name="T6" fmla="*/ 0 w 149"/>
                <a:gd name="T7" fmla="*/ 188 h 192"/>
                <a:gd name="T8" fmla="*/ 145 w 149"/>
                <a:gd name="T9" fmla="*/ 192 h 192"/>
                <a:gd name="T10" fmla="*/ 149 w 149"/>
                <a:gd name="T11" fmla="*/ 52 h 192"/>
                <a:gd name="T12" fmla="*/ 137 w 149"/>
                <a:gd name="T13" fmla="*/ 49 h 192"/>
                <a:gd name="T14" fmla="*/ 96 w 149"/>
                <a:gd name="T15" fmla="*/ 11 h 192"/>
                <a:gd name="T16" fmla="*/ 27 w 149"/>
                <a:gd name="T17" fmla="*/ 26 h 192"/>
                <a:gd name="T18" fmla="*/ 71 w 149"/>
                <a:gd name="T19" fmla="*/ 30 h 192"/>
                <a:gd name="T20" fmla="*/ 27 w 149"/>
                <a:gd name="T21" fmla="*/ 34 h 192"/>
                <a:gd name="T22" fmla="*/ 27 w 149"/>
                <a:gd name="T23" fmla="*/ 26 h 192"/>
                <a:gd name="T24" fmla="*/ 67 w 149"/>
                <a:gd name="T25" fmla="*/ 43 h 192"/>
                <a:gd name="T26" fmla="*/ 67 w 149"/>
                <a:gd name="T27" fmla="*/ 51 h 192"/>
                <a:gd name="T28" fmla="*/ 23 w 149"/>
                <a:gd name="T29" fmla="*/ 47 h 192"/>
                <a:gd name="T30" fmla="*/ 27 w 149"/>
                <a:gd name="T31" fmla="*/ 61 h 192"/>
                <a:gd name="T32" fmla="*/ 71 w 149"/>
                <a:gd name="T33" fmla="*/ 65 h 192"/>
                <a:gd name="T34" fmla="*/ 27 w 149"/>
                <a:gd name="T35" fmla="*/ 68 h 192"/>
                <a:gd name="T36" fmla="*/ 27 w 149"/>
                <a:gd name="T37" fmla="*/ 61 h 192"/>
                <a:gd name="T38" fmla="*/ 81 w 149"/>
                <a:gd name="T39" fmla="*/ 169 h 192"/>
                <a:gd name="T40" fmla="*/ 81 w 149"/>
                <a:gd name="T41" fmla="*/ 161 h 192"/>
                <a:gd name="T42" fmla="*/ 125 w 149"/>
                <a:gd name="T43" fmla="*/ 165 h 192"/>
                <a:gd name="T44" fmla="*/ 121 w 149"/>
                <a:gd name="T45" fmla="*/ 153 h 192"/>
                <a:gd name="T46" fmla="*/ 77 w 149"/>
                <a:gd name="T47" fmla="*/ 149 h 192"/>
                <a:gd name="T48" fmla="*/ 121 w 149"/>
                <a:gd name="T49" fmla="*/ 145 h 192"/>
                <a:gd name="T50" fmla="*/ 121 w 149"/>
                <a:gd name="T51" fmla="*/ 153 h 192"/>
                <a:gd name="T52" fmla="*/ 96 w 149"/>
                <a:gd name="T53" fmla="*/ 121 h 192"/>
                <a:gd name="T54" fmla="*/ 90 w 149"/>
                <a:gd name="T55" fmla="*/ 121 h 192"/>
                <a:gd name="T56" fmla="*/ 58 w 149"/>
                <a:gd name="T57" fmla="*/ 155 h 192"/>
                <a:gd name="T58" fmla="*/ 55 w 149"/>
                <a:gd name="T59" fmla="*/ 157 h 192"/>
                <a:gd name="T60" fmla="*/ 40 w 149"/>
                <a:gd name="T61" fmla="*/ 132 h 192"/>
                <a:gd name="T62" fmla="*/ 22 w 149"/>
                <a:gd name="T63" fmla="*/ 164 h 192"/>
                <a:gd name="T64" fmla="*/ 18 w 149"/>
                <a:gd name="T65" fmla="*/ 158 h 192"/>
                <a:gd name="T66" fmla="*/ 41 w 149"/>
                <a:gd name="T67" fmla="*/ 119 h 192"/>
                <a:gd name="T68" fmla="*/ 55 w 149"/>
                <a:gd name="T69" fmla="*/ 143 h 192"/>
                <a:gd name="T70" fmla="*/ 78 w 149"/>
                <a:gd name="T71" fmla="*/ 95 h 192"/>
                <a:gd name="T72" fmla="*/ 93 w 149"/>
                <a:gd name="T73" fmla="*/ 112 h 192"/>
                <a:gd name="T74" fmla="*/ 130 w 149"/>
                <a:gd name="T75" fmla="*/ 7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9" h="192">
                  <a:moveTo>
                    <a:pt x="149" y="51"/>
                  </a:moveTo>
                  <a:cubicBezTo>
                    <a:pt x="149" y="50"/>
                    <a:pt x="148" y="49"/>
                    <a:pt x="147" y="48"/>
                  </a:cubicBezTo>
                  <a:cubicBezTo>
                    <a:pt x="96" y="1"/>
                    <a:pt x="96" y="1"/>
                    <a:pt x="96" y="1"/>
                  </a:cubicBezTo>
                  <a:cubicBezTo>
                    <a:pt x="95" y="0"/>
                    <a:pt x="94" y="0"/>
                    <a:pt x="94" y="0"/>
                  </a:cubicBezTo>
                  <a:cubicBezTo>
                    <a:pt x="93" y="0"/>
                    <a:pt x="92" y="0"/>
                    <a:pt x="92" y="0"/>
                  </a:cubicBezTo>
                  <a:cubicBezTo>
                    <a:pt x="3" y="0"/>
                    <a:pt x="3" y="0"/>
                    <a:pt x="3" y="0"/>
                  </a:cubicBezTo>
                  <a:cubicBezTo>
                    <a:pt x="1" y="0"/>
                    <a:pt x="0" y="1"/>
                    <a:pt x="0" y="4"/>
                  </a:cubicBezTo>
                  <a:cubicBezTo>
                    <a:pt x="0" y="188"/>
                    <a:pt x="0" y="188"/>
                    <a:pt x="0" y="188"/>
                  </a:cubicBezTo>
                  <a:cubicBezTo>
                    <a:pt x="0" y="190"/>
                    <a:pt x="1" y="192"/>
                    <a:pt x="3" y="192"/>
                  </a:cubicBezTo>
                  <a:cubicBezTo>
                    <a:pt x="145" y="192"/>
                    <a:pt x="145" y="192"/>
                    <a:pt x="145" y="192"/>
                  </a:cubicBezTo>
                  <a:cubicBezTo>
                    <a:pt x="147" y="192"/>
                    <a:pt x="149" y="190"/>
                    <a:pt x="149" y="188"/>
                  </a:cubicBezTo>
                  <a:cubicBezTo>
                    <a:pt x="149" y="52"/>
                    <a:pt x="149" y="52"/>
                    <a:pt x="149" y="52"/>
                  </a:cubicBezTo>
                  <a:cubicBezTo>
                    <a:pt x="149" y="52"/>
                    <a:pt x="149" y="52"/>
                    <a:pt x="149" y="51"/>
                  </a:cubicBezTo>
                  <a:close/>
                  <a:moveTo>
                    <a:pt x="137" y="49"/>
                  </a:moveTo>
                  <a:cubicBezTo>
                    <a:pt x="96" y="49"/>
                    <a:pt x="96" y="49"/>
                    <a:pt x="96" y="49"/>
                  </a:cubicBezTo>
                  <a:cubicBezTo>
                    <a:pt x="96" y="11"/>
                    <a:pt x="96" y="11"/>
                    <a:pt x="96" y="11"/>
                  </a:cubicBezTo>
                  <a:lnTo>
                    <a:pt x="137" y="49"/>
                  </a:lnTo>
                  <a:close/>
                  <a:moveTo>
                    <a:pt x="27" y="26"/>
                  </a:moveTo>
                  <a:cubicBezTo>
                    <a:pt x="67" y="26"/>
                    <a:pt x="67" y="26"/>
                    <a:pt x="67" y="26"/>
                  </a:cubicBezTo>
                  <a:cubicBezTo>
                    <a:pt x="69" y="26"/>
                    <a:pt x="71" y="28"/>
                    <a:pt x="71" y="30"/>
                  </a:cubicBezTo>
                  <a:cubicBezTo>
                    <a:pt x="71" y="32"/>
                    <a:pt x="69" y="34"/>
                    <a:pt x="67" y="34"/>
                  </a:cubicBezTo>
                  <a:cubicBezTo>
                    <a:pt x="27" y="34"/>
                    <a:pt x="27" y="34"/>
                    <a:pt x="27" y="34"/>
                  </a:cubicBezTo>
                  <a:cubicBezTo>
                    <a:pt x="25" y="34"/>
                    <a:pt x="23" y="32"/>
                    <a:pt x="23" y="30"/>
                  </a:cubicBezTo>
                  <a:cubicBezTo>
                    <a:pt x="23" y="28"/>
                    <a:pt x="25" y="26"/>
                    <a:pt x="27" y="26"/>
                  </a:cubicBezTo>
                  <a:close/>
                  <a:moveTo>
                    <a:pt x="27" y="43"/>
                  </a:moveTo>
                  <a:cubicBezTo>
                    <a:pt x="67" y="43"/>
                    <a:pt x="67" y="43"/>
                    <a:pt x="67" y="43"/>
                  </a:cubicBezTo>
                  <a:cubicBezTo>
                    <a:pt x="69" y="43"/>
                    <a:pt x="71" y="45"/>
                    <a:pt x="71" y="47"/>
                  </a:cubicBezTo>
                  <a:cubicBezTo>
                    <a:pt x="71" y="50"/>
                    <a:pt x="69" y="51"/>
                    <a:pt x="67" y="51"/>
                  </a:cubicBezTo>
                  <a:cubicBezTo>
                    <a:pt x="27" y="51"/>
                    <a:pt x="27" y="51"/>
                    <a:pt x="27" y="51"/>
                  </a:cubicBezTo>
                  <a:cubicBezTo>
                    <a:pt x="25" y="51"/>
                    <a:pt x="23" y="50"/>
                    <a:pt x="23" y="47"/>
                  </a:cubicBezTo>
                  <a:cubicBezTo>
                    <a:pt x="23" y="45"/>
                    <a:pt x="25" y="43"/>
                    <a:pt x="27" y="43"/>
                  </a:cubicBezTo>
                  <a:close/>
                  <a:moveTo>
                    <a:pt x="27" y="61"/>
                  </a:moveTo>
                  <a:cubicBezTo>
                    <a:pt x="67" y="61"/>
                    <a:pt x="67" y="61"/>
                    <a:pt x="67" y="61"/>
                  </a:cubicBezTo>
                  <a:cubicBezTo>
                    <a:pt x="69" y="61"/>
                    <a:pt x="71" y="62"/>
                    <a:pt x="71" y="65"/>
                  </a:cubicBezTo>
                  <a:cubicBezTo>
                    <a:pt x="71" y="67"/>
                    <a:pt x="69" y="68"/>
                    <a:pt x="67" y="68"/>
                  </a:cubicBezTo>
                  <a:cubicBezTo>
                    <a:pt x="27" y="68"/>
                    <a:pt x="27" y="68"/>
                    <a:pt x="27" y="68"/>
                  </a:cubicBezTo>
                  <a:cubicBezTo>
                    <a:pt x="25" y="68"/>
                    <a:pt x="23" y="67"/>
                    <a:pt x="23" y="65"/>
                  </a:cubicBezTo>
                  <a:cubicBezTo>
                    <a:pt x="23" y="62"/>
                    <a:pt x="25" y="61"/>
                    <a:pt x="27" y="61"/>
                  </a:cubicBezTo>
                  <a:close/>
                  <a:moveTo>
                    <a:pt x="121" y="169"/>
                  </a:moveTo>
                  <a:cubicBezTo>
                    <a:pt x="81" y="169"/>
                    <a:pt x="81" y="169"/>
                    <a:pt x="81" y="169"/>
                  </a:cubicBezTo>
                  <a:cubicBezTo>
                    <a:pt x="79" y="169"/>
                    <a:pt x="77" y="168"/>
                    <a:pt x="77" y="165"/>
                  </a:cubicBezTo>
                  <a:cubicBezTo>
                    <a:pt x="77" y="163"/>
                    <a:pt x="79" y="161"/>
                    <a:pt x="81" y="161"/>
                  </a:cubicBezTo>
                  <a:cubicBezTo>
                    <a:pt x="121" y="161"/>
                    <a:pt x="121" y="161"/>
                    <a:pt x="121" y="161"/>
                  </a:cubicBezTo>
                  <a:cubicBezTo>
                    <a:pt x="123" y="161"/>
                    <a:pt x="125" y="163"/>
                    <a:pt x="125" y="165"/>
                  </a:cubicBezTo>
                  <a:cubicBezTo>
                    <a:pt x="125" y="168"/>
                    <a:pt x="123" y="169"/>
                    <a:pt x="121" y="169"/>
                  </a:cubicBezTo>
                  <a:close/>
                  <a:moveTo>
                    <a:pt x="121" y="153"/>
                  </a:moveTo>
                  <a:cubicBezTo>
                    <a:pt x="81" y="153"/>
                    <a:pt x="81" y="153"/>
                    <a:pt x="81" y="153"/>
                  </a:cubicBezTo>
                  <a:cubicBezTo>
                    <a:pt x="79" y="153"/>
                    <a:pt x="77" y="151"/>
                    <a:pt x="77" y="149"/>
                  </a:cubicBezTo>
                  <a:cubicBezTo>
                    <a:pt x="77" y="147"/>
                    <a:pt x="79" y="145"/>
                    <a:pt x="81" y="145"/>
                  </a:cubicBezTo>
                  <a:cubicBezTo>
                    <a:pt x="121" y="145"/>
                    <a:pt x="121" y="145"/>
                    <a:pt x="121" y="145"/>
                  </a:cubicBezTo>
                  <a:cubicBezTo>
                    <a:pt x="123" y="145"/>
                    <a:pt x="125" y="147"/>
                    <a:pt x="125" y="149"/>
                  </a:cubicBezTo>
                  <a:cubicBezTo>
                    <a:pt x="125" y="151"/>
                    <a:pt x="123" y="153"/>
                    <a:pt x="121" y="153"/>
                  </a:cubicBezTo>
                  <a:close/>
                  <a:moveTo>
                    <a:pt x="130" y="77"/>
                  </a:moveTo>
                  <a:cubicBezTo>
                    <a:pt x="96" y="121"/>
                    <a:pt x="96" y="121"/>
                    <a:pt x="96" y="121"/>
                  </a:cubicBezTo>
                  <a:cubicBezTo>
                    <a:pt x="96" y="122"/>
                    <a:pt x="94" y="123"/>
                    <a:pt x="93" y="123"/>
                  </a:cubicBezTo>
                  <a:cubicBezTo>
                    <a:pt x="92" y="123"/>
                    <a:pt x="91" y="122"/>
                    <a:pt x="90" y="121"/>
                  </a:cubicBezTo>
                  <a:cubicBezTo>
                    <a:pt x="79" y="107"/>
                    <a:pt x="79" y="107"/>
                    <a:pt x="79" y="107"/>
                  </a:cubicBezTo>
                  <a:cubicBezTo>
                    <a:pt x="58" y="155"/>
                    <a:pt x="58" y="155"/>
                    <a:pt x="58" y="155"/>
                  </a:cubicBezTo>
                  <a:cubicBezTo>
                    <a:pt x="58" y="156"/>
                    <a:pt x="56" y="157"/>
                    <a:pt x="55" y="157"/>
                  </a:cubicBezTo>
                  <a:cubicBezTo>
                    <a:pt x="55" y="157"/>
                    <a:pt x="55" y="157"/>
                    <a:pt x="55" y="157"/>
                  </a:cubicBezTo>
                  <a:cubicBezTo>
                    <a:pt x="53" y="157"/>
                    <a:pt x="52" y="156"/>
                    <a:pt x="51" y="155"/>
                  </a:cubicBezTo>
                  <a:cubicBezTo>
                    <a:pt x="40" y="132"/>
                    <a:pt x="40" y="132"/>
                    <a:pt x="40" y="132"/>
                  </a:cubicBezTo>
                  <a:cubicBezTo>
                    <a:pt x="25" y="162"/>
                    <a:pt x="25" y="162"/>
                    <a:pt x="25" y="162"/>
                  </a:cubicBezTo>
                  <a:cubicBezTo>
                    <a:pt x="24" y="163"/>
                    <a:pt x="23" y="164"/>
                    <a:pt x="22" y="164"/>
                  </a:cubicBezTo>
                  <a:cubicBezTo>
                    <a:pt x="21" y="164"/>
                    <a:pt x="20" y="164"/>
                    <a:pt x="20" y="163"/>
                  </a:cubicBezTo>
                  <a:cubicBezTo>
                    <a:pt x="18" y="162"/>
                    <a:pt x="17" y="160"/>
                    <a:pt x="18" y="158"/>
                  </a:cubicBezTo>
                  <a:cubicBezTo>
                    <a:pt x="37" y="121"/>
                    <a:pt x="37" y="121"/>
                    <a:pt x="37" y="121"/>
                  </a:cubicBezTo>
                  <a:cubicBezTo>
                    <a:pt x="38" y="120"/>
                    <a:pt x="39" y="119"/>
                    <a:pt x="41" y="119"/>
                  </a:cubicBezTo>
                  <a:cubicBezTo>
                    <a:pt x="42" y="119"/>
                    <a:pt x="44" y="120"/>
                    <a:pt x="44" y="121"/>
                  </a:cubicBezTo>
                  <a:cubicBezTo>
                    <a:pt x="55" y="143"/>
                    <a:pt x="55" y="143"/>
                    <a:pt x="55" y="143"/>
                  </a:cubicBezTo>
                  <a:cubicBezTo>
                    <a:pt x="75" y="98"/>
                    <a:pt x="75" y="98"/>
                    <a:pt x="75" y="98"/>
                  </a:cubicBezTo>
                  <a:cubicBezTo>
                    <a:pt x="75" y="96"/>
                    <a:pt x="76" y="95"/>
                    <a:pt x="78" y="95"/>
                  </a:cubicBezTo>
                  <a:cubicBezTo>
                    <a:pt x="79" y="95"/>
                    <a:pt x="81" y="96"/>
                    <a:pt x="81" y="97"/>
                  </a:cubicBezTo>
                  <a:cubicBezTo>
                    <a:pt x="93" y="112"/>
                    <a:pt x="93" y="112"/>
                    <a:pt x="93" y="112"/>
                  </a:cubicBezTo>
                  <a:cubicBezTo>
                    <a:pt x="124" y="72"/>
                    <a:pt x="124" y="72"/>
                    <a:pt x="124" y="72"/>
                  </a:cubicBezTo>
                  <a:cubicBezTo>
                    <a:pt x="125" y="70"/>
                    <a:pt x="128" y="70"/>
                    <a:pt x="130" y="71"/>
                  </a:cubicBezTo>
                  <a:cubicBezTo>
                    <a:pt x="131" y="72"/>
                    <a:pt x="132" y="75"/>
                    <a:pt x="130" y="77"/>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sp>
        <p:nvSpPr>
          <p:cNvPr id="46" name="文本框 45"/>
          <p:cNvSpPr txBox="1"/>
          <p:nvPr/>
        </p:nvSpPr>
        <p:spPr>
          <a:xfrm>
            <a:off x="1624010" y="4213430"/>
            <a:ext cx="1343026" cy="830997"/>
          </a:xfrm>
          <a:prstGeom prst="rect">
            <a:avLst/>
          </a:prstGeom>
          <a:noFill/>
        </p:spPr>
        <p:txBody>
          <a:bodyPr wrap="square">
            <a:spAutoFit/>
          </a:bodyPr>
          <a:lstStyle/>
          <a:p>
            <a:pPr algn="ctr"/>
            <a:r>
              <a:rPr lang="en-US" altLang="zh-CN" sz="2400" dirty="0" err="1">
                <a:solidFill>
                  <a:schemeClr val="tx1">
                    <a:lumMod val="85000"/>
                    <a:lumOff val="15000"/>
                  </a:schemeClr>
                </a:solidFill>
                <a:latin typeface="方正正大黑简体" panose="02000000000000000000" pitchFamily="2" charset="-122"/>
                <a:ea typeface="方正正大黑简体" panose="02000000000000000000" pitchFamily="2" charset="-122"/>
              </a:rPr>
              <a:t>MailBomb</a:t>
            </a:r>
            <a:endPar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49" name="文本框 48"/>
          <p:cNvSpPr txBox="1"/>
          <p:nvPr/>
        </p:nvSpPr>
        <p:spPr>
          <a:xfrm>
            <a:off x="3659004" y="4213429"/>
            <a:ext cx="1343026" cy="830997"/>
          </a:xfrm>
          <a:prstGeom prst="rect">
            <a:avLst/>
          </a:prstGeom>
          <a:noFill/>
        </p:spPr>
        <p:txBody>
          <a:bodyPr wrap="square">
            <a:spAutoFit/>
          </a:bodyPr>
          <a:lstStyle/>
          <a:p>
            <a:pPr algn="ctr"/>
            <a:r>
              <a:rPr lang="en-US" altLang="zh-CN" sz="2400" dirty="0" err="1">
                <a:solidFill>
                  <a:schemeClr val="tx1">
                    <a:lumMod val="85000"/>
                    <a:lumOff val="15000"/>
                  </a:schemeClr>
                </a:solidFill>
                <a:latin typeface="方正正大黑简体" panose="02000000000000000000" pitchFamily="2" charset="-122"/>
                <a:ea typeface="方正正大黑简体" panose="02000000000000000000" pitchFamily="2" charset="-122"/>
              </a:rPr>
              <a:t>EmailKiller</a:t>
            </a:r>
            <a:endPar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2" name="文本框 51"/>
          <p:cNvSpPr txBox="1"/>
          <p:nvPr/>
        </p:nvSpPr>
        <p:spPr>
          <a:xfrm>
            <a:off x="5869741" y="4213429"/>
            <a:ext cx="1047929" cy="830997"/>
          </a:xfrm>
          <a:prstGeom prst="rect">
            <a:avLst/>
          </a:prstGeom>
          <a:noFill/>
        </p:spPr>
        <p:txBody>
          <a:bodyPr wrap="square">
            <a:spAutoFit/>
          </a:bodyPr>
          <a:lstStyle/>
          <a:p>
            <a:pPr algn="ct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红客信使</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5" name="文本框 54"/>
          <p:cNvSpPr txBox="1"/>
          <p:nvPr/>
        </p:nvSpPr>
        <p:spPr>
          <a:xfrm>
            <a:off x="7664783" y="4213430"/>
            <a:ext cx="1343026" cy="830997"/>
          </a:xfrm>
          <a:prstGeom prst="rect">
            <a:avLst/>
          </a:prstGeom>
          <a:noFill/>
        </p:spPr>
        <p:txBody>
          <a:bodyPr wrap="square">
            <a:spAutoFit/>
          </a:bodyPr>
          <a:lstStyle/>
          <a:p>
            <a:pPr algn="ctr"/>
            <a:r>
              <a:rPr lang="en-US" altLang="zh-CN" sz="2400" dirty="0" err="1">
                <a:solidFill>
                  <a:schemeClr val="tx1">
                    <a:lumMod val="85000"/>
                    <a:lumOff val="15000"/>
                  </a:schemeClr>
                </a:solidFill>
                <a:latin typeface="方正正大黑简体" panose="02000000000000000000" pitchFamily="2" charset="-122"/>
                <a:ea typeface="方正正大黑简体" panose="02000000000000000000" pitchFamily="2" charset="-122"/>
              </a:rPr>
              <a:t>KaBoom</a:t>
            </a:r>
            <a:endPar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44" name="文本框 43"/>
          <p:cNvSpPr txBox="1"/>
          <p:nvPr/>
        </p:nvSpPr>
        <p:spPr>
          <a:xfrm>
            <a:off x="3289941" y="653569"/>
            <a:ext cx="5612114"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SMTP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的安全性问题（</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2</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47" name="椭圆 46"/>
          <p:cNvSpPr/>
          <p:nvPr/>
        </p:nvSpPr>
        <p:spPr>
          <a:xfrm>
            <a:off x="1140790" y="6240045"/>
            <a:ext cx="1581827" cy="1581827"/>
          </a:xfrm>
          <a:prstGeom prst="ellipse">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51" name="矩形 50"/>
          <p:cNvSpPr/>
          <p:nvPr/>
        </p:nvSpPr>
        <p:spPr>
          <a:xfrm>
            <a:off x="2285608" y="6054499"/>
            <a:ext cx="184731" cy="584775"/>
          </a:xfrm>
          <a:prstGeom prst="rect">
            <a:avLst/>
          </a:prstGeom>
        </p:spPr>
        <p:txBody>
          <a:bodyPr wrap="none">
            <a:spAutoFit/>
          </a:bodyPr>
          <a:lstStyle/>
          <a:p>
            <a:pPr lvl="0">
              <a:defRPr/>
            </a:pPr>
            <a:endParaRPr lang="zh-CN" altLang="en-US" sz="32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grpSp>
        <p:nvGrpSpPr>
          <p:cNvPr id="10" name="组合 9"/>
          <p:cNvGrpSpPr/>
          <p:nvPr/>
        </p:nvGrpSpPr>
        <p:grpSpPr>
          <a:xfrm>
            <a:off x="9984804" y="3072887"/>
            <a:ext cx="676228" cy="676228"/>
            <a:chOff x="10275937" y="3694663"/>
            <a:chExt cx="676228" cy="676228"/>
          </a:xfrm>
        </p:grpSpPr>
        <p:sp>
          <p:nvSpPr>
            <p:cNvPr id="62" name="椭圆 61"/>
            <p:cNvSpPr/>
            <p:nvPr/>
          </p:nvSpPr>
          <p:spPr>
            <a:xfrm>
              <a:off x="10275937" y="3694663"/>
              <a:ext cx="676228" cy="676228"/>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grpSp>
          <p:nvGrpSpPr>
            <p:cNvPr id="48" name="组合 47"/>
            <p:cNvGrpSpPr/>
            <p:nvPr/>
          </p:nvGrpSpPr>
          <p:grpSpPr>
            <a:xfrm>
              <a:off x="10441419" y="3821534"/>
              <a:ext cx="345264" cy="391895"/>
              <a:chOff x="7938" y="0"/>
              <a:chExt cx="7385050" cy="7373935"/>
            </a:xfrm>
            <a:solidFill>
              <a:schemeClr val="bg1"/>
            </a:solidFill>
          </p:grpSpPr>
          <p:sp>
            <p:nvSpPr>
              <p:cNvPr id="53" name="Freeform 13"/>
              <p:cNvSpPr>
                <a:spLocks noEditPoints="1"/>
              </p:cNvSpPr>
              <p:nvPr/>
            </p:nvSpPr>
            <p:spPr bwMode="auto">
              <a:xfrm>
                <a:off x="7938" y="1749425"/>
                <a:ext cx="7385050" cy="1171575"/>
              </a:xfrm>
              <a:custGeom>
                <a:avLst/>
                <a:gdLst>
                  <a:gd name="T0" fmla="*/ 477 w 2239"/>
                  <a:gd name="T1" fmla="*/ 298 h 356"/>
                  <a:gd name="T2" fmla="*/ 477 w 2239"/>
                  <a:gd name="T3" fmla="*/ 285 h 356"/>
                  <a:gd name="T4" fmla="*/ 570 w 2239"/>
                  <a:gd name="T5" fmla="*/ 190 h 356"/>
                  <a:gd name="T6" fmla="*/ 644 w 2239"/>
                  <a:gd name="T7" fmla="*/ 190 h 356"/>
                  <a:gd name="T8" fmla="*/ 737 w 2239"/>
                  <a:gd name="T9" fmla="*/ 285 h 356"/>
                  <a:gd name="T10" fmla="*/ 737 w 2239"/>
                  <a:gd name="T11" fmla="*/ 299 h 356"/>
                  <a:gd name="T12" fmla="*/ 801 w 2239"/>
                  <a:gd name="T13" fmla="*/ 356 h 356"/>
                  <a:gd name="T14" fmla="*/ 1448 w 2239"/>
                  <a:gd name="T15" fmla="*/ 356 h 356"/>
                  <a:gd name="T16" fmla="*/ 1500 w 2239"/>
                  <a:gd name="T17" fmla="*/ 306 h 356"/>
                  <a:gd name="T18" fmla="*/ 1500 w 2239"/>
                  <a:gd name="T19" fmla="*/ 285 h 356"/>
                  <a:gd name="T20" fmla="*/ 1593 w 2239"/>
                  <a:gd name="T21" fmla="*/ 190 h 356"/>
                  <a:gd name="T22" fmla="*/ 1665 w 2239"/>
                  <a:gd name="T23" fmla="*/ 190 h 356"/>
                  <a:gd name="T24" fmla="*/ 1758 w 2239"/>
                  <a:gd name="T25" fmla="*/ 285 h 356"/>
                  <a:gd name="T26" fmla="*/ 1758 w 2239"/>
                  <a:gd name="T27" fmla="*/ 302 h 356"/>
                  <a:gd name="T28" fmla="*/ 1819 w 2239"/>
                  <a:gd name="T29" fmla="*/ 356 h 356"/>
                  <a:gd name="T30" fmla="*/ 2176 w 2239"/>
                  <a:gd name="T31" fmla="*/ 356 h 356"/>
                  <a:gd name="T32" fmla="*/ 2239 w 2239"/>
                  <a:gd name="T33" fmla="*/ 296 h 356"/>
                  <a:gd name="T34" fmla="*/ 2239 w 2239"/>
                  <a:gd name="T35" fmla="*/ 190 h 356"/>
                  <a:gd name="T36" fmla="*/ 2053 w 2239"/>
                  <a:gd name="T37" fmla="*/ 0 h 356"/>
                  <a:gd name="T38" fmla="*/ 186 w 2239"/>
                  <a:gd name="T39" fmla="*/ 0 h 356"/>
                  <a:gd name="T40" fmla="*/ 0 w 2239"/>
                  <a:gd name="T41" fmla="*/ 190 h 356"/>
                  <a:gd name="T42" fmla="*/ 0 w 2239"/>
                  <a:gd name="T43" fmla="*/ 289 h 356"/>
                  <a:gd name="T44" fmla="*/ 73 w 2239"/>
                  <a:gd name="T45" fmla="*/ 356 h 356"/>
                  <a:gd name="T46" fmla="*/ 410 w 2239"/>
                  <a:gd name="T47" fmla="*/ 356 h 356"/>
                  <a:gd name="T48" fmla="*/ 477 w 2239"/>
                  <a:gd name="T49" fmla="*/ 298 h 356"/>
                  <a:gd name="T50" fmla="*/ 477 w 2239"/>
                  <a:gd name="T51" fmla="*/ 298 h 356"/>
                  <a:gd name="T52" fmla="*/ 477 w 2239"/>
                  <a:gd name="T53" fmla="*/ 298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9" h="356">
                    <a:moveTo>
                      <a:pt x="477" y="298"/>
                    </a:moveTo>
                    <a:cubicBezTo>
                      <a:pt x="477" y="285"/>
                      <a:pt x="477" y="285"/>
                      <a:pt x="477" y="285"/>
                    </a:cubicBezTo>
                    <a:cubicBezTo>
                      <a:pt x="477" y="233"/>
                      <a:pt x="519" y="190"/>
                      <a:pt x="570" y="190"/>
                    </a:cubicBezTo>
                    <a:cubicBezTo>
                      <a:pt x="644" y="190"/>
                      <a:pt x="644" y="190"/>
                      <a:pt x="644" y="190"/>
                    </a:cubicBezTo>
                    <a:cubicBezTo>
                      <a:pt x="695" y="190"/>
                      <a:pt x="737" y="233"/>
                      <a:pt x="737" y="285"/>
                    </a:cubicBezTo>
                    <a:cubicBezTo>
                      <a:pt x="737" y="299"/>
                      <a:pt x="737" y="299"/>
                      <a:pt x="737" y="299"/>
                    </a:cubicBezTo>
                    <a:cubicBezTo>
                      <a:pt x="737" y="351"/>
                      <a:pt x="750" y="356"/>
                      <a:pt x="801" y="356"/>
                    </a:cubicBezTo>
                    <a:cubicBezTo>
                      <a:pt x="1448" y="356"/>
                      <a:pt x="1448" y="356"/>
                      <a:pt x="1448" y="356"/>
                    </a:cubicBezTo>
                    <a:cubicBezTo>
                      <a:pt x="1496" y="356"/>
                      <a:pt x="1500" y="350"/>
                      <a:pt x="1500" y="306"/>
                    </a:cubicBezTo>
                    <a:cubicBezTo>
                      <a:pt x="1500" y="285"/>
                      <a:pt x="1500" y="285"/>
                      <a:pt x="1500" y="285"/>
                    </a:cubicBezTo>
                    <a:cubicBezTo>
                      <a:pt x="1500" y="233"/>
                      <a:pt x="1542" y="190"/>
                      <a:pt x="1593" y="190"/>
                    </a:cubicBezTo>
                    <a:cubicBezTo>
                      <a:pt x="1665" y="190"/>
                      <a:pt x="1665" y="190"/>
                      <a:pt x="1665" y="190"/>
                    </a:cubicBezTo>
                    <a:cubicBezTo>
                      <a:pt x="1716" y="190"/>
                      <a:pt x="1758" y="233"/>
                      <a:pt x="1758" y="285"/>
                    </a:cubicBezTo>
                    <a:cubicBezTo>
                      <a:pt x="1758" y="302"/>
                      <a:pt x="1758" y="302"/>
                      <a:pt x="1758" y="302"/>
                    </a:cubicBezTo>
                    <a:cubicBezTo>
                      <a:pt x="1758" y="349"/>
                      <a:pt x="1774" y="356"/>
                      <a:pt x="1819" y="356"/>
                    </a:cubicBezTo>
                    <a:cubicBezTo>
                      <a:pt x="2176" y="356"/>
                      <a:pt x="2176" y="356"/>
                      <a:pt x="2176" y="356"/>
                    </a:cubicBezTo>
                    <a:cubicBezTo>
                      <a:pt x="2225" y="356"/>
                      <a:pt x="2239" y="343"/>
                      <a:pt x="2239" y="296"/>
                    </a:cubicBezTo>
                    <a:cubicBezTo>
                      <a:pt x="2239" y="190"/>
                      <a:pt x="2239" y="190"/>
                      <a:pt x="2239" y="190"/>
                    </a:cubicBezTo>
                    <a:cubicBezTo>
                      <a:pt x="2239" y="85"/>
                      <a:pt x="2155" y="0"/>
                      <a:pt x="2053" y="0"/>
                    </a:cubicBezTo>
                    <a:cubicBezTo>
                      <a:pt x="186" y="0"/>
                      <a:pt x="186" y="0"/>
                      <a:pt x="186" y="0"/>
                    </a:cubicBezTo>
                    <a:cubicBezTo>
                      <a:pt x="84" y="0"/>
                      <a:pt x="0" y="85"/>
                      <a:pt x="0" y="190"/>
                    </a:cubicBezTo>
                    <a:cubicBezTo>
                      <a:pt x="0" y="289"/>
                      <a:pt x="0" y="289"/>
                      <a:pt x="0" y="289"/>
                    </a:cubicBezTo>
                    <a:cubicBezTo>
                      <a:pt x="0" y="343"/>
                      <a:pt x="15" y="356"/>
                      <a:pt x="73" y="356"/>
                    </a:cubicBezTo>
                    <a:cubicBezTo>
                      <a:pt x="410" y="356"/>
                      <a:pt x="410" y="356"/>
                      <a:pt x="410" y="356"/>
                    </a:cubicBezTo>
                    <a:cubicBezTo>
                      <a:pt x="464" y="356"/>
                      <a:pt x="477" y="350"/>
                      <a:pt x="477" y="298"/>
                    </a:cubicBezTo>
                    <a:close/>
                    <a:moveTo>
                      <a:pt x="477" y="298"/>
                    </a:moveTo>
                    <a:cubicBezTo>
                      <a:pt x="477" y="298"/>
                      <a:pt x="477" y="298"/>
                      <a:pt x="477" y="298"/>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4" name="Freeform 14"/>
              <p:cNvSpPr>
                <a:spLocks noEditPoints="1"/>
              </p:cNvSpPr>
              <p:nvPr/>
            </p:nvSpPr>
            <p:spPr bwMode="auto">
              <a:xfrm>
                <a:off x="7938" y="3392486"/>
                <a:ext cx="7385050" cy="3981449"/>
              </a:xfrm>
              <a:custGeom>
                <a:avLst/>
                <a:gdLst>
                  <a:gd name="T0" fmla="*/ 1758 w 2239"/>
                  <a:gd name="T1" fmla="*/ 51 h 1209"/>
                  <a:gd name="T2" fmla="*/ 1758 w 2239"/>
                  <a:gd name="T3" fmla="*/ 71 h 1209"/>
                  <a:gd name="T4" fmla="*/ 1665 w 2239"/>
                  <a:gd name="T5" fmla="*/ 166 h 1209"/>
                  <a:gd name="T6" fmla="*/ 1593 w 2239"/>
                  <a:gd name="T7" fmla="*/ 166 h 1209"/>
                  <a:gd name="T8" fmla="*/ 1500 w 2239"/>
                  <a:gd name="T9" fmla="*/ 71 h 1209"/>
                  <a:gd name="T10" fmla="*/ 1500 w 2239"/>
                  <a:gd name="T11" fmla="*/ 52 h 1209"/>
                  <a:gd name="T12" fmla="*/ 1447 w 2239"/>
                  <a:gd name="T13" fmla="*/ 0 h 1209"/>
                  <a:gd name="T14" fmla="*/ 803 w 2239"/>
                  <a:gd name="T15" fmla="*/ 0 h 1209"/>
                  <a:gd name="T16" fmla="*/ 737 w 2239"/>
                  <a:gd name="T17" fmla="*/ 59 h 1209"/>
                  <a:gd name="T18" fmla="*/ 737 w 2239"/>
                  <a:gd name="T19" fmla="*/ 71 h 1209"/>
                  <a:gd name="T20" fmla="*/ 644 w 2239"/>
                  <a:gd name="T21" fmla="*/ 166 h 1209"/>
                  <a:gd name="T22" fmla="*/ 570 w 2239"/>
                  <a:gd name="T23" fmla="*/ 166 h 1209"/>
                  <a:gd name="T24" fmla="*/ 477 w 2239"/>
                  <a:gd name="T25" fmla="*/ 71 h 1209"/>
                  <a:gd name="T26" fmla="*/ 477 w 2239"/>
                  <a:gd name="T27" fmla="*/ 63 h 1209"/>
                  <a:gd name="T28" fmla="*/ 413 w 2239"/>
                  <a:gd name="T29" fmla="*/ 0 h 1209"/>
                  <a:gd name="T30" fmla="*/ 71 w 2239"/>
                  <a:gd name="T31" fmla="*/ 0 h 1209"/>
                  <a:gd name="T32" fmla="*/ 0 w 2239"/>
                  <a:gd name="T33" fmla="*/ 71 h 1209"/>
                  <a:gd name="T34" fmla="*/ 0 w 2239"/>
                  <a:gd name="T35" fmla="*/ 1019 h 1209"/>
                  <a:gd name="T36" fmla="*/ 186 w 2239"/>
                  <a:gd name="T37" fmla="*/ 1209 h 1209"/>
                  <a:gd name="T38" fmla="*/ 2053 w 2239"/>
                  <a:gd name="T39" fmla="*/ 1209 h 1209"/>
                  <a:gd name="T40" fmla="*/ 2239 w 2239"/>
                  <a:gd name="T41" fmla="*/ 1019 h 1209"/>
                  <a:gd name="T42" fmla="*/ 2239 w 2239"/>
                  <a:gd name="T43" fmla="*/ 56 h 1209"/>
                  <a:gd name="T44" fmla="*/ 2181 w 2239"/>
                  <a:gd name="T45" fmla="*/ 0 h 1209"/>
                  <a:gd name="T46" fmla="*/ 1822 w 2239"/>
                  <a:gd name="T47" fmla="*/ 0 h 1209"/>
                  <a:gd name="T48" fmla="*/ 1758 w 2239"/>
                  <a:gd name="T49" fmla="*/ 51 h 1209"/>
                  <a:gd name="T50" fmla="*/ 1758 w 2239"/>
                  <a:gd name="T51" fmla="*/ 51 h 1209"/>
                  <a:gd name="T52" fmla="*/ 1758 w 2239"/>
                  <a:gd name="T53" fmla="*/ 51 h 1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9" h="1209">
                    <a:moveTo>
                      <a:pt x="1758" y="51"/>
                    </a:moveTo>
                    <a:cubicBezTo>
                      <a:pt x="1758" y="71"/>
                      <a:pt x="1758" y="71"/>
                      <a:pt x="1758" y="71"/>
                    </a:cubicBezTo>
                    <a:cubicBezTo>
                      <a:pt x="1758" y="123"/>
                      <a:pt x="1716" y="166"/>
                      <a:pt x="1665" y="166"/>
                    </a:cubicBezTo>
                    <a:cubicBezTo>
                      <a:pt x="1593" y="166"/>
                      <a:pt x="1593" y="166"/>
                      <a:pt x="1593" y="166"/>
                    </a:cubicBezTo>
                    <a:cubicBezTo>
                      <a:pt x="1542" y="166"/>
                      <a:pt x="1500" y="123"/>
                      <a:pt x="1500" y="71"/>
                    </a:cubicBezTo>
                    <a:cubicBezTo>
                      <a:pt x="1500" y="52"/>
                      <a:pt x="1500" y="52"/>
                      <a:pt x="1500" y="52"/>
                    </a:cubicBezTo>
                    <a:cubicBezTo>
                      <a:pt x="1500" y="11"/>
                      <a:pt x="1489" y="0"/>
                      <a:pt x="1447" y="0"/>
                    </a:cubicBezTo>
                    <a:cubicBezTo>
                      <a:pt x="803" y="0"/>
                      <a:pt x="803" y="0"/>
                      <a:pt x="803" y="0"/>
                    </a:cubicBezTo>
                    <a:cubicBezTo>
                      <a:pt x="751" y="0"/>
                      <a:pt x="737" y="11"/>
                      <a:pt x="737" y="59"/>
                    </a:cubicBezTo>
                    <a:cubicBezTo>
                      <a:pt x="737" y="71"/>
                      <a:pt x="737" y="71"/>
                      <a:pt x="737" y="71"/>
                    </a:cubicBezTo>
                    <a:cubicBezTo>
                      <a:pt x="737" y="123"/>
                      <a:pt x="695" y="166"/>
                      <a:pt x="644" y="166"/>
                    </a:cubicBezTo>
                    <a:cubicBezTo>
                      <a:pt x="570" y="166"/>
                      <a:pt x="570" y="166"/>
                      <a:pt x="570" y="166"/>
                    </a:cubicBezTo>
                    <a:cubicBezTo>
                      <a:pt x="519" y="166"/>
                      <a:pt x="477" y="123"/>
                      <a:pt x="477" y="71"/>
                    </a:cubicBezTo>
                    <a:cubicBezTo>
                      <a:pt x="477" y="63"/>
                      <a:pt x="477" y="63"/>
                      <a:pt x="477" y="63"/>
                    </a:cubicBezTo>
                    <a:cubicBezTo>
                      <a:pt x="477" y="8"/>
                      <a:pt x="463" y="0"/>
                      <a:pt x="413" y="0"/>
                    </a:cubicBezTo>
                    <a:cubicBezTo>
                      <a:pt x="71" y="0"/>
                      <a:pt x="71" y="0"/>
                      <a:pt x="71" y="0"/>
                    </a:cubicBezTo>
                    <a:cubicBezTo>
                      <a:pt x="15" y="0"/>
                      <a:pt x="0" y="14"/>
                      <a:pt x="0" y="71"/>
                    </a:cubicBezTo>
                    <a:cubicBezTo>
                      <a:pt x="0" y="1019"/>
                      <a:pt x="0" y="1019"/>
                      <a:pt x="0" y="1019"/>
                    </a:cubicBezTo>
                    <a:cubicBezTo>
                      <a:pt x="0" y="1123"/>
                      <a:pt x="84" y="1209"/>
                      <a:pt x="186" y="1209"/>
                    </a:cubicBezTo>
                    <a:cubicBezTo>
                      <a:pt x="2053" y="1209"/>
                      <a:pt x="2053" y="1209"/>
                      <a:pt x="2053" y="1209"/>
                    </a:cubicBezTo>
                    <a:cubicBezTo>
                      <a:pt x="2155" y="1209"/>
                      <a:pt x="2239" y="1123"/>
                      <a:pt x="2239" y="1019"/>
                    </a:cubicBezTo>
                    <a:cubicBezTo>
                      <a:pt x="2239" y="56"/>
                      <a:pt x="2239" y="56"/>
                      <a:pt x="2239" y="56"/>
                    </a:cubicBezTo>
                    <a:cubicBezTo>
                      <a:pt x="2239" y="14"/>
                      <a:pt x="2221" y="0"/>
                      <a:pt x="2181" y="0"/>
                    </a:cubicBezTo>
                    <a:cubicBezTo>
                      <a:pt x="1822" y="0"/>
                      <a:pt x="1822" y="0"/>
                      <a:pt x="1822" y="0"/>
                    </a:cubicBezTo>
                    <a:cubicBezTo>
                      <a:pt x="1772" y="0"/>
                      <a:pt x="1758" y="8"/>
                      <a:pt x="1758" y="51"/>
                    </a:cubicBezTo>
                    <a:close/>
                    <a:moveTo>
                      <a:pt x="1758" y="51"/>
                    </a:moveTo>
                    <a:cubicBezTo>
                      <a:pt x="1758" y="51"/>
                      <a:pt x="1758" y="51"/>
                      <a:pt x="1758" y="51"/>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56" name="Freeform 15"/>
              <p:cNvSpPr>
                <a:spLocks noEditPoints="1"/>
              </p:cNvSpPr>
              <p:nvPr/>
            </p:nvSpPr>
            <p:spPr bwMode="auto">
              <a:xfrm>
                <a:off x="1785938" y="2681288"/>
                <a:ext cx="455613" cy="987425"/>
              </a:xfrm>
              <a:custGeom>
                <a:avLst/>
                <a:gdLst>
                  <a:gd name="T0" fmla="*/ 138 w 138"/>
                  <a:gd name="T1" fmla="*/ 207 h 300"/>
                  <a:gd name="T2" fmla="*/ 69 w 138"/>
                  <a:gd name="T3" fmla="*/ 300 h 300"/>
                  <a:gd name="T4" fmla="*/ 0 w 138"/>
                  <a:gd name="T5" fmla="*/ 207 h 300"/>
                  <a:gd name="T6" fmla="*/ 0 w 138"/>
                  <a:gd name="T7" fmla="*/ 93 h 300"/>
                  <a:gd name="T8" fmla="*/ 69 w 138"/>
                  <a:gd name="T9" fmla="*/ 0 h 300"/>
                  <a:gd name="T10" fmla="*/ 138 w 138"/>
                  <a:gd name="T11" fmla="*/ 93 h 300"/>
                  <a:gd name="T12" fmla="*/ 138 w 138"/>
                  <a:gd name="T13" fmla="*/ 207 h 300"/>
                  <a:gd name="T14" fmla="*/ 138 w 138"/>
                  <a:gd name="T15" fmla="*/ 207 h 300"/>
                  <a:gd name="T16" fmla="*/ 138 w 138"/>
                  <a:gd name="T17" fmla="*/ 2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300">
                    <a:moveTo>
                      <a:pt x="138" y="207"/>
                    </a:moveTo>
                    <a:cubicBezTo>
                      <a:pt x="138" y="258"/>
                      <a:pt x="107" y="300"/>
                      <a:pt x="69" y="300"/>
                    </a:cubicBezTo>
                    <a:cubicBezTo>
                      <a:pt x="31" y="300"/>
                      <a:pt x="0" y="258"/>
                      <a:pt x="0" y="207"/>
                    </a:cubicBezTo>
                    <a:cubicBezTo>
                      <a:pt x="0" y="93"/>
                      <a:pt x="0" y="93"/>
                      <a:pt x="0" y="93"/>
                    </a:cubicBezTo>
                    <a:cubicBezTo>
                      <a:pt x="0" y="42"/>
                      <a:pt x="31" y="0"/>
                      <a:pt x="69" y="0"/>
                    </a:cubicBezTo>
                    <a:cubicBezTo>
                      <a:pt x="107" y="0"/>
                      <a:pt x="138" y="42"/>
                      <a:pt x="138" y="93"/>
                    </a:cubicBezTo>
                    <a:lnTo>
                      <a:pt x="138" y="207"/>
                    </a:lnTo>
                    <a:close/>
                    <a:moveTo>
                      <a:pt x="138" y="207"/>
                    </a:moveTo>
                    <a:cubicBezTo>
                      <a:pt x="138" y="207"/>
                      <a:pt x="138" y="207"/>
                      <a:pt x="138" y="207"/>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7" name="Freeform 16"/>
              <p:cNvSpPr>
                <a:spLocks noEditPoints="1"/>
              </p:cNvSpPr>
              <p:nvPr/>
            </p:nvSpPr>
            <p:spPr bwMode="auto">
              <a:xfrm>
                <a:off x="5156201" y="2681288"/>
                <a:ext cx="458788" cy="987425"/>
              </a:xfrm>
              <a:custGeom>
                <a:avLst/>
                <a:gdLst>
                  <a:gd name="T0" fmla="*/ 139 w 139"/>
                  <a:gd name="T1" fmla="*/ 207 h 300"/>
                  <a:gd name="T2" fmla="*/ 69 w 139"/>
                  <a:gd name="T3" fmla="*/ 300 h 300"/>
                  <a:gd name="T4" fmla="*/ 0 w 139"/>
                  <a:gd name="T5" fmla="*/ 207 h 300"/>
                  <a:gd name="T6" fmla="*/ 0 w 139"/>
                  <a:gd name="T7" fmla="*/ 93 h 300"/>
                  <a:gd name="T8" fmla="*/ 69 w 139"/>
                  <a:gd name="T9" fmla="*/ 0 h 300"/>
                  <a:gd name="T10" fmla="*/ 139 w 139"/>
                  <a:gd name="T11" fmla="*/ 93 h 300"/>
                  <a:gd name="T12" fmla="*/ 139 w 139"/>
                  <a:gd name="T13" fmla="*/ 207 h 300"/>
                  <a:gd name="T14" fmla="*/ 139 w 139"/>
                  <a:gd name="T15" fmla="*/ 207 h 300"/>
                  <a:gd name="T16" fmla="*/ 139 w 139"/>
                  <a:gd name="T17" fmla="*/ 2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300">
                    <a:moveTo>
                      <a:pt x="139" y="207"/>
                    </a:moveTo>
                    <a:cubicBezTo>
                      <a:pt x="139" y="258"/>
                      <a:pt x="107" y="300"/>
                      <a:pt x="69" y="300"/>
                    </a:cubicBezTo>
                    <a:cubicBezTo>
                      <a:pt x="31" y="300"/>
                      <a:pt x="0" y="258"/>
                      <a:pt x="0" y="207"/>
                    </a:cubicBezTo>
                    <a:cubicBezTo>
                      <a:pt x="0" y="93"/>
                      <a:pt x="0" y="93"/>
                      <a:pt x="0" y="93"/>
                    </a:cubicBezTo>
                    <a:cubicBezTo>
                      <a:pt x="0" y="42"/>
                      <a:pt x="31" y="0"/>
                      <a:pt x="69" y="0"/>
                    </a:cubicBezTo>
                    <a:cubicBezTo>
                      <a:pt x="107" y="0"/>
                      <a:pt x="139" y="42"/>
                      <a:pt x="139" y="93"/>
                    </a:cubicBezTo>
                    <a:lnTo>
                      <a:pt x="139" y="207"/>
                    </a:lnTo>
                    <a:close/>
                    <a:moveTo>
                      <a:pt x="139" y="207"/>
                    </a:moveTo>
                    <a:cubicBezTo>
                      <a:pt x="139" y="207"/>
                      <a:pt x="139" y="207"/>
                      <a:pt x="139" y="207"/>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0" name="Freeform 17"/>
              <p:cNvSpPr>
                <a:spLocks noEditPoints="1"/>
              </p:cNvSpPr>
              <p:nvPr/>
            </p:nvSpPr>
            <p:spPr bwMode="auto">
              <a:xfrm>
                <a:off x="1871663" y="0"/>
                <a:ext cx="3648075" cy="1597025"/>
              </a:xfrm>
              <a:custGeom>
                <a:avLst/>
                <a:gdLst>
                  <a:gd name="T0" fmla="*/ 164 w 1106"/>
                  <a:gd name="T1" fmla="*/ 432 h 485"/>
                  <a:gd name="T2" fmla="*/ 555 w 1106"/>
                  <a:gd name="T3" fmla="*/ 156 h 485"/>
                  <a:gd name="T4" fmla="*/ 946 w 1106"/>
                  <a:gd name="T5" fmla="*/ 432 h 485"/>
                  <a:gd name="T6" fmla="*/ 1033 w 1106"/>
                  <a:gd name="T7" fmla="*/ 485 h 485"/>
                  <a:gd name="T8" fmla="*/ 1106 w 1106"/>
                  <a:gd name="T9" fmla="*/ 432 h 485"/>
                  <a:gd name="T10" fmla="*/ 555 w 1106"/>
                  <a:gd name="T11" fmla="*/ 0 h 485"/>
                  <a:gd name="T12" fmla="*/ 4 w 1106"/>
                  <a:gd name="T13" fmla="*/ 432 h 485"/>
                  <a:gd name="T14" fmla="*/ 77 w 1106"/>
                  <a:gd name="T15" fmla="*/ 478 h 485"/>
                  <a:gd name="T16" fmla="*/ 164 w 1106"/>
                  <a:gd name="T17" fmla="*/ 432 h 485"/>
                  <a:gd name="T18" fmla="*/ 164 w 1106"/>
                  <a:gd name="T19" fmla="*/ 432 h 485"/>
                  <a:gd name="T20" fmla="*/ 164 w 1106"/>
                  <a:gd name="T21" fmla="*/ 432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6" h="485">
                    <a:moveTo>
                      <a:pt x="164" y="432"/>
                    </a:moveTo>
                    <a:cubicBezTo>
                      <a:pt x="224" y="270"/>
                      <a:pt x="376" y="156"/>
                      <a:pt x="555" y="156"/>
                    </a:cubicBezTo>
                    <a:cubicBezTo>
                      <a:pt x="734" y="156"/>
                      <a:pt x="887" y="270"/>
                      <a:pt x="946" y="432"/>
                    </a:cubicBezTo>
                    <a:cubicBezTo>
                      <a:pt x="946" y="432"/>
                      <a:pt x="959" y="485"/>
                      <a:pt x="1033" y="485"/>
                    </a:cubicBezTo>
                    <a:cubicBezTo>
                      <a:pt x="1106" y="485"/>
                      <a:pt x="1106" y="432"/>
                      <a:pt x="1106" y="432"/>
                    </a:cubicBezTo>
                    <a:cubicBezTo>
                      <a:pt x="1041" y="183"/>
                      <a:pt x="819" y="0"/>
                      <a:pt x="555" y="0"/>
                    </a:cubicBezTo>
                    <a:cubicBezTo>
                      <a:pt x="291" y="0"/>
                      <a:pt x="69" y="183"/>
                      <a:pt x="4" y="432"/>
                    </a:cubicBezTo>
                    <a:cubicBezTo>
                      <a:pt x="4" y="432"/>
                      <a:pt x="0" y="478"/>
                      <a:pt x="77" y="478"/>
                    </a:cubicBezTo>
                    <a:cubicBezTo>
                      <a:pt x="153" y="478"/>
                      <a:pt x="164" y="432"/>
                      <a:pt x="164" y="432"/>
                    </a:cubicBezTo>
                    <a:close/>
                    <a:moveTo>
                      <a:pt x="164" y="432"/>
                    </a:moveTo>
                    <a:cubicBezTo>
                      <a:pt x="164" y="432"/>
                      <a:pt x="164" y="432"/>
                      <a:pt x="164" y="432"/>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
        <p:nvSpPr>
          <p:cNvPr id="73" name="文本框 72"/>
          <p:cNvSpPr txBox="1"/>
          <p:nvPr/>
        </p:nvSpPr>
        <p:spPr>
          <a:xfrm>
            <a:off x="9537722" y="4398094"/>
            <a:ext cx="1535370" cy="461665"/>
          </a:xfrm>
          <a:prstGeom prst="rect">
            <a:avLst/>
          </a:prstGeom>
          <a:noFill/>
        </p:spPr>
        <p:txBody>
          <a:bodyPr wrap="square">
            <a:spAutoFit/>
          </a:bodyPr>
          <a:lstStyle/>
          <a:p>
            <a:pPr algn="ct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endPar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44"/>
                                        </p:tgtEl>
                                        <p:attrNameLst>
                                          <p:attrName>style.visibility</p:attrName>
                                        </p:attrNameLst>
                                      </p:cBhvr>
                                      <p:to>
                                        <p:strVal val="visible"/>
                                      </p:to>
                                    </p:set>
                                    <p:animEffect transition="in" filter="fade">
                                      <p:cBhvr>
                                        <p:cTn id="7" dur="500">
                                          <p:stCondLst>
                                            <p:cond delay="0"/>
                                          </p:stCondLst>
                                        </p:cTn>
                                        <p:tgtEl>
                                          <p:spTgt spid="44"/>
                                        </p:tgtEl>
                                      </p:cBhvr>
                                    </p:animEffect>
                                    <p:set>
                                      <p:cBhvr>
                                        <p:cTn id="8" dur="500" fill="hold">
                                          <p:stCondLst>
                                            <p:cond delay="500"/>
                                          </p:stCondLst>
                                        </p:cTn>
                                        <p:tgtEl>
                                          <p:spTgt spid="44"/>
                                        </p:tgtEl>
                                        <p:attrNameLst>
                                          <p:attrName>style.visibility</p:attrName>
                                        </p:attrNameLst>
                                      </p:cBhvr>
                                      <p:to>
                                        <p:strVal val="visible"/>
                                      </p:to>
                                    </p:set>
                                    <p:anim to="0" calcmode="lin" valueType="num">
                                      <p:cBhvr>
                                        <p:cTn id="9" dur="1000" decel="100000" fill="hold">
                                          <p:stCondLst>
                                            <p:cond delay="0"/>
                                          </p:stCondLst>
                                        </p:cTn>
                                        <p:tgtEl>
                                          <p:spTgt spid="44"/>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99"/>
                                        </p:tgtEl>
                                        <p:attrNameLst>
                                          <p:attrName>style.visibility</p:attrName>
                                        </p:attrNameLst>
                                      </p:cBhvr>
                                      <p:to>
                                        <p:strVal val="visible"/>
                                      </p:to>
                                    </p:set>
                                    <p:anim to="0" calcmode="lin" valueType="num">
                                      <p:cBhvr>
                                        <p:cTn id="13" dur="500" decel="100000" fill="hold">
                                          <p:stCondLst>
                                            <p:cond delay="0"/>
                                          </p:stCondLst>
                                        </p:cTn>
                                        <p:tgtEl>
                                          <p:spTgt spid="99"/>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99"/>
                                        </p:tgtEl>
                                      </p:cBhvr>
                                    </p:animEffect>
                                    <p:animScale>
                                      <p:cBhvr>
                                        <p:cTn id="15" dur="500" decel="100000" fill="hold">
                                          <p:stCondLst>
                                            <p:cond delay="0"/>
                                          </p:stCondLst>
                                        </p:cTn>
                                        <p:tgtEl>
                                          <p:spTgt spid="99"/>
                                        </p:tgtEl>
                                      </p:cBhvr>
                                      <p:by x="100000" y="100000"/>
                                      <p:from x="110000" y="110000"/>
                                      <p:to x="100000" y="100000"/>
                                    </p:animScale>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p:cTn id="20" dur="500" fill="hold"/>
                                        <p:tgtEl>
                                          <p:spTgt spid="18"/>
                                        </p:tgtEl>
                                        <p:attrNameLst>
                                          <p:attrName>ppt_w</p:attrName>
                                        </p:attrNameLst>
                                      </p:cBhvr>
                                      <p:tavLst>
                                        <p:tav tm="0">
                                          <p:val>
                                            <p:fltVal val="0"/>
                                          </p:val>
                                        </p:tav>
                                        <p:tav tm="100000">
                                          <p:val>
                                            <p:strVal val="#ppt_w"/>
                                          </p:val>
                                        </p:tav>
                                      </p:tavLst>
                                    </p:anim>
                                    <p:anim calcmode="lin" valueType="num">
                                      <p:cBhvr>
                                        <p:cTn id="21" dur="500" fill="hold"/>
                                        <p:tgtEl>
                                          <p:spTgt spid="18"/>
                                        </p:tgtEl>
                                        <p:attrNameLst>
                                          <p:attrName>ppt_h</p:attrName>
                                        </p:attrNameLst>
                                      </p:cBhvr>
                                      <p:tavLst>
                                        <p:tav tm="0">
                                          <p:val>
                                            <p:fltVal val="0"/>
                                          </p:val>
                                        </p:tav>
                                        <p:tav tm="100000">
                                          <p:val>
                                            <p:strVal val="#ppt_h"/>
                                          </p:val>
                                        </p:tav>
                                      </p:tavLst>
                                    </p:anim>
                                    <p:animEffect transition="in" filter="fade">
                                      <p:cBhvr>
                                        <p:cTn id="22" dur="500"/>
                                        <p:tgtEl>
                                          <p:spTgt spid="18"/>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 calcmode="lin" valueType="num">
                                      <p:cBhvr>
                                        <p:cTn id="25" dur="500" fill="hold"/>
                                        <p:tgtEl>
                                          <p:spTgt spid="46"/>
                                        </p:tgtEl>
                                        <p:attrNameLst>
                                          <p:attrName>ppt_w</p:attrName>
                                        </p:attrNameLst>
                                      </p:cBhvr>
                                      <p:tavLst>
                                        <p:tav tm="0">
                                          <p:val>
                                            <p:fltVal val="0"/>
                                          </p:val>
                                        </p:tav>
                                        <p:tav tm="100000">
                                          <p:val>
                                            <p:strVal val="#ppt_w"/>
                                          </p:val>
                                        </p:tav>
                                      </p:tavLst>
                                    </p:anim>
                                    <p:anim calcmode="lin" valueType="num">
                                      <p:cBhvr>
                                        <p:cTn id="26" dur="500" fill="hold"/>
                                        <p:tgtEl>
                                          <p:spTgt spid="46"/>
                                        </p:tgtEl>
                                        <p:attrNameLst>
                                          <p:attrName>ppt_h</p:attrName>
                                        </p:attrNameLst>
                                      </p:cBhvr>
                                      <p:tavLst>
                                        <p:tav tm="0">
                                          <p:val>
                                            <p:fltVal val="0"/>
                                          </p:val>
                                        </p:tav>
                                        <p:tav tm="100000">
                                          <p:val>
                                            <p:strVal val="#ppt_h"/>
                                          </p:val>
                                        </p:tav>
                                      </p:tavLst>
                                    </p:anim>
                                    <p:animEffect transition="in" filter="fade">
                                      <p:cBhvr>
                                        <p:cTn id="27" dur="500"/>
                                        <p:tgtEl>
                                          <p:spTgt spid="46"/>
                                        </p:tgtEl>
                                      </p:cBhvr>
                                    </p:animEffect>
                                  </p:childTnLst>
                                </p:cTn>
                              </p:par>
                            </p:childTnLst>
                          </p:cTn>
                        </p:par>
                        <p:par>
                          <p:cTn id="28" fill="hold">
                            <p:stCondLst>
                              <p:cond delay="500"/>
                            </p:stCondLst>
                            <p:childTnLst>
                              <p:par>
                                <p:cTn id="29" presetID="53" presetClass="entr" presetSubtype="16" fill="hold" nodeType="afterEffect">
                                  <p:stCondLst>
                                    <p:cond delay="0"/>
                                  </p:stCondLst>
                                  <p:childTnLst>
                                    <p:set>
                                      <p:cBhvr>
                                        <p:cTn id="30" dur="1" fill="hold">
                                          <p:stCondLst>
                                            <p:cond delay="0"/>
                                          </p:stCondLst>
                                        </p:cTn>
                                        <p:tgtEl>
                                          <p:spTgt spid="38"/>
                                        </p:tgtEl>
                                        <p:attrNameLst>
                                          <p:attrName>style.visibility</p:attrName>
                                        </p:attrNameLst>
                                      </p:cBhvr>
                                      <p:to>
                                        <p:strVal val="visible"/>
                                      </p:to>
                                    </p:set>
                                    <p:anim calcmode="lin" valueType="num">
                                      <p:cBhvr>
                                        <p:cTn id="31" dur="500" fill="hold"/>
                                        <p:tgtEl>
                                          <p:spTgt spid="38"/>
                                        </p:tgtEl>
                                        <p:attrNameLst>
                                          <p:attrName>ppt_w</p:attrName>
                                        </p:attrNameLst>
                                      </p:cBhvr>
                                      <p:tavLst>
                                        <p:tav tm="0">
                                          <p:val>
                                            <p:fltVal val="0"/>
                                          </p:val>
                                        </p:tav>
                                        <p:tav tm="100000">
                                          <p:val>
                                            <p:strVal val="#ppt_w"/>
                                          </p:val>
                                        </p:tav>
                                      </p:tavLst>
                                    </p:anim>
                                    <p:anim calcmode="lin" valueType="num">
                                      <p:cBhvr>
                                        <p:cTn id="32" dur="500" fill="hold"/>
                                        <p:tgtEl>
                                          <p:spTgt spid="38"/>
                                        </p:tgtEl>
                                        <p:attrNameLst>
                                          <p:attrName>ppt_h</p:attrName>
                                        </p:attrNameLst>
                                      </p:cBhvr>
                                      <p:tavLst>
                                        <p:tav tm="0">
                                          <p:val>
                                            <p:fltVal val="0"/>
                                          </p:val>
                                        </p:tav>
                                        <p:tav tm="100000">
                                          <p:val>
                                            <p:strVal val="#ppt_h"/>
                                          </p:val>
                                        </p:tav>
                                      </p:tavLst>
                                    </p:anim>
                                    <p:animEffect transition="in" filter="fade">
                                      <p:cBhvr>
                                        <p:cTn id="33" dur="500"/>
                                        <p:tgtEl>
                                          <p:spTgt spid="38"/>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49"/>
                                        </p:tgtEl>
                                        <p:attrNameLst>
                                          <p:attrName>style.visibility</p:attrName>
                                        </p:attrNameLst>
                                      </p:cBhvr>
                                      <p:to>
                                        <p:strVal val="visible"/>
                                      </p:to>
                                    </p:set>
                                    <p:anim calcmode="lin" valueType="num">
                                      <p:cBhvr>
                                        <p:cTn id="36" dur="500" fill="hold"/>
                                        <p:tgtEl>
                                          <p:spTgt spid="49"/>
                                        </p:tgtEl>
                                        <p:attrNameLst>
                                          <p:attrName>ppt_w</p:attrName>
                                        </p:attrNameLst>
                                      </p:cBhvr>
                                      <p:tavLst>
                                        <p:tav tm="0">
                                          <p:val>
                                            <p:fltVal val="0"/>
                                          </p:val>
                                        </p:tav>
                                        <p:tav tm="100000">
                                          <p:val>
                                            <p:strVal val="#ppt_w"/>
                                          </p:val>
                                        </p:tav>
                                      </p:tavLst>
                                    </p:anim>
                                    <p:anim calcmode="lin" valueType="num">
                                      <p:cBhvr>
                                        <p:cTn id="37" dur="500" fill="hold"/>
                                        <p:tgtEl>
                                          <p:spTgt spid="49"/>
                                        </p:tgtEl>
                                        <p:attrNameLst>
                                          <p:attrName>ppt_h</p:attrName>
                                        </p:attrNameLst>
                                      </p:cBhvr>
                                      <p:tavLst>
                                        <p:tav tm="0">
                                          <p:val>
                                            <p:fltVal val="0"/>
                                          </p:val>
                                        </p:tav>
                                        <p:tav tm="100000">
                                          <p:val>
                                            <p:strVal val="#ppt_h"/>
                                          </p:val>
                                        </p:tav>
                                      </p:tavLst>
                                    </p:anim>
                                    <p:animEffect transition="in" filter="fade">
                                      <p:cBhvr>
                                        <p:cTn id="38" dur="500"/>
                                        <p:tgtEl>
                                          <p:spTgt spid="49"/>
                                        </p:tgtEl>
                                      </p:cBhvr>
                                    </p:animEffect>
                                  </p:childTnLst>
                                </p:cTn>
                              </p:par>
                            </p:childTnLst>
                          </p:cTn>
                        </p:par>
                        <p:par>
                          <p:cTn id="39" fill="hold">
                            <p:stCondLst>
                              <p:cond delay="1000"/>
                            </p:stCondLst>
                            <p:childTnLst>
                              <p:par>
                                <p:cTn id="40" presetID="53" presetClass="entr" presetSubtype="16" fill="hold" nodeType="afterEffect">
                                  <p:stCondLst>
                                    <p:cond delay="0"/>
                                  </p:stCondLst>
                                  <p:childTnLst>
                                    <p:set>
                                      <p:cBhvr>
                                        <p:cTn id="41" dur="1" fill="hold">
                                          <p:stCondLst>
                                            <p:cond delay="0"/>
                                          </p:stCondLst>
                                        </p:cTn>
                                        <p:tgtEl>
                                          <p:spTgt spid="41"/>
                                        </p:tgtEl>
                                        <p:attrNameLst>
                                          <p:attrName>style.visibility</p:attrName>
                                        </p:attrNameLst>
                                      </p:cBhvr>
                                      <p:to>
                                        <p:strVal val="visible"/>
                                      </p:to>
                                    </p:set>
                                    <p:anim calcmode="lin" valueType="num">
                                      <p:cBhvr>
                                        <p:cTn id="42" dur="500" fill="hold"/>
                                        <p:tgtEl>
                                          <p:spTgt spid="41"/>
                                        </p:tgtEl>
                                        <p:attrNameLst>
                                          <p:attrName>ppt_w</p:attrName>
                                        </p:attrNameLst>
                                      </p:cBhvr>
                                      <p:tavLst>
                                        <p:tav tm="0">
                                          <p:val>
                                            <p:fltVal val="0"/>
                                          </p:val>
                                        </p:tav>
                                        <p:tav tm="100000">
                                          <p:val>
                                            <p:strVal val="#ppt_w"/>
                                          </p:val>
                                        </p:tav>
                                      </p:tavLst>
                                    </p:anim>
                                    <p:anim calcmode="lin" valueType="num">
                                      <p:cBhvr>
                                        <p:cTn id="43" dur="500" fill="hold"/>
                                        <p:tgtEl>
                                          <p:spTgt spid="41"/>
                                        </p:tgtEl>
                                        <p:attrNameLst>
                                          <p:attrName>ppt_h</p:attrName>
                                        </p:attrNameLst>
                                      </p:cBhvr>
                                      <p:tavLst>
                                        <p:tav tm="0">
                                          <p:val>
                                            <p:fltVal val="0"/>
                                          </p:val>
                                        </p:tav>
                                        <p:tav tm="100000">
                                          <p:val>
                                            <p:strVal val="#ppt_h"/>
                                          </p:val>
                                        </p:tav>
                                      </p:tavLst>
                                    </p:anim>
                                    <p:animEffect transition="in" filter="fade">
                                      <p:cBhvr>
                                        <p:cTn id="44" dur="500"/>
                                        <p:tgtEl>
                                          <p:spTgt spid="41"/>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anim calcmode="lin" valueType="num">
                                      <p:cBhvr>
                                        <p:cTn id="47" dur="500" fill="hold"/>
                                        <p:tgtEl>
                                          <p:spTgt spid="52"/>
                                        </p:tgtEl>
                                        <p:attrNameLst>
                                          <p:attrName>ppt_w</p:attrName>
                                        </p:attrNameLst>
                                      </p:cBhvr>
                                      <p:tavLst>
                                        <p:tav tm="0">
                                          <p:val>
                                            <p:fltVal val="0"/>
                                          </p:val>
                                        </p:tav>
                                        <p:tav tm="100000">
                                          <p:val>
                                            <p:strVal val="#ppt_w"/>
                                          </p:val>
                                        </p:tav>
                                      </p:tavLst>
                                    </p:anim>
                                    <p:anim calcmode="lin" valueType="num">
                                      <p:cBhvr>
                                        <p:cTn id="48" dur="500" fill="hold"/>
                                        <p:tgtEl>
                                          <p:spTgt spid="52"/>
                                        </p:tgtEl>
                                        <p:attrNameLst>
                                          <p:attrName>ppt_h</p:attrName>
                                        </p:attrNameLst>
                                      </p:cBhvr>
                                      <p:tavLst>
                                        <p:tav tm="0">
                                          <p:val>
                                            <p:fltVal val="0"/>
                                          </p:val>
                                        </p:tav>
                                        <p:tav tm="100000">
                                          <p:val>
                                            <p:strVal val="#ppt_h"/>
                                          </p:val>
                                        </p:tav>
                                      </p:tavLst>
                                    </p:anim>
                                    <p:animEffect transition="in" filter="fade">
                                      <p:cBhvr>
                                        <p:cTn id="49" dur="500"/>
                                        <p:tgtEl>
                                          <p:spTgt spid="52"/>
                                        </p:tgtEl>
                                      </p:cBhvr>
                                    </p:animEffect>
                                  </p:childTnLst>
                                </p:cTn>
                              </p:par>
                            </p:childTnLst>
                          </p:cTn>
                        </p:par>
                        <p:par>
                          <p:cTn id="50" fill="hold">
                            <p:stCondLst>
                              <p:cond delay="1500"/>
                            </p:stCondLst>
                            <p:childTnLst>
                              <p:par>
                                <p:cTn id="51" presetID="53" presetClass="entr" presetSubtype="16" fill="hold" nodeType="after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p:cTn id="53" dur="500" fill="hold"/>
                                        <p:tgtEl>
                                          <p:spTgt spid="24"/>
                                        </p:tgtEl>
                                        <p:attrNameLst>
                                          <p:attrName>ppt_w</p:attrName>
                                        </p:attrNameLst>
                                      </p:cBhvr>
                                      <p:tavLst>
                                        <p:tav tm="0">
                                          <p:val>
                                            <p:fltVal val="0"/>
                                          </p:val>
                                        </p:tav>
                                        <p:tav tm="100000">
                                          <p:val>
                                            <p:strVal val="#ppt_w"/>
                                          </p:val>
                                        </p:tav>
                                      </p:tavLst>
                                    </p:anim>
                                    <p:anim calcmode="lin" valueType="num">
                                      <p:cBhvr>
                                        <p:cTn id="54" dur="500" fill="hold"/>
                                        <p:tgtEl>
                                          <p:spTgt spid="24"/>
                                        </p:tgtEl>
                                        <p:attrNameLst>
                                          <p:attrName>ppt_h</p:attrName>
                                        </p:attrNameLst>
                                      </p:cBhvr>
                                      <p:tavLst>
                                        <p:tav tm="0">
                                          <p:val>
                                            <p:fltVal val="0"/>
                                          </p:val>
                                        </p:tav>
                                        <p:tav tm="100000">
                                          <p:val>
                                            <p:strVal val="#ppt_h"/>
                                          </p:val>
                                        </p:tav>
                                      </p:tavLst>
                                    </p:anim>
                                    <p:animEffect transition="in" filter="fade">
                                      <p:cBhvr>
                                        <p:cTn id="55" dur="500"/>
                                        <p:tgtEl>
                                          <p:spTgt spid="24"/>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55"/>
                                        </p:tgtEl>
                                        <p:attrNameLst>
                                          <p:attrName>style.visibility</p:attrName>
                                        </p:attrNameLst>
                                      </p:cBhvr>
                                      <p:to>
                                        <p:strVal val="visible"/>
                                      </p:to>
                                    </p:set>
                                    <p:anim calcmode="lin" valueType="num">
                                      <p:cBhvr>
                                        <p:cTn id="58" dur="500" fill="hold"/>
                                        <p:tgtEl>
                                          <p:spTgt spid="55"/>
                                        </p:tgtEl>
                                        <p:attrNameLst>
                                          <p:attrName>ppt_w</p:attrName>
                                        </p:attrNameLst>
                                      </p:cBhvr>
                                      <p:tavLst>
                                        <p:tav tm="0">
                                          <p:val>
                                            <p:fltVal val="0"/>
                                          </p:val>
                                        </p:tav>
                                        <p:tav tm="100000">
                                          <p:val>
                                            <p:strVal val="#ppt_w"/>
                                          </p:val>
                                        </p:tav>
                                      </p:tavLst>
                                    </p:anim>
                                    <p:anim calcmode="lin" valueType="num">
                                      <p:cBhvr>
                                        <p:cTn id="59" dur="500" fill="hold"/>
                                        <p:tgtEl>
                                          <p:spTgt spid="55"/>
                                        </p:tgtEl>
                                        <p:attrNameLst>
                                          <p:attrName>ppt_h</p:attrName>
                                        </p:attrNameLst>
                                      </p:cBhvr>
                                      <p:tavLst>
                                        <p:tav tm="0">
                                          <p:val>
                                            <p:fltVal val="0"/>
                                          </p:val>
                                        </p:tav>
                                        <p:tav tm="100000">
                                          <p:val>
                                            <p:strVal val="#ppt_h"/>
                                          </p:val>
                                        </p:tav>
                                      </p:tavLst>
                                    </p:anim>
                                    <p:animEffect transition="in" filter="fade">
                                      <p:cBhvr>
                                        <p:cTn id="60" dur="500"/>
                                        <p:tgtEl>
                                          <p:spTgt spid="55"/>
                                        </p:tgtEl>
                                      </p:cBhvr>
                                    </p:animEffect>
                                  </p:childTnLst>
                                </p:cTn>
                              </p:par>
                            </p:childTnLst>
                          </p:cTn>
                        </p:par>
                        <p:par>
                          <p:cTn id="61" fill="hold">
                            <p:stCondLst>
                              <p:cond delay="2000"/>
                            </p:stCondLst>
                            <p:childTnLst>
                              <p:par>
                                <p:cTn id="62" presetID="53" presetClass="entr" presetSubtype="16" fill="hold" grpId="0" nodeType="afterEffect">
                                  <p:stCondLst>
                                    <p:cond delay="0"/>
                                  </p:stCondLst>
                                  <p:childTnLst>
                                    <p:set>
                                      <p:cBhvr>
                                        <p:cTn id="63" dur="1" fill="hold">
                                          <p:stCondLst>
                                            <p:cond delay="0"/>
                                          </p:stCondLst>
                                        </p:cTn>
                                        <p:tgtEl>
                                          <p:spTgt spid="73"/>
                                        </p:tgtEl>
                                        <p:attrNameLst>
                                          <p:attrName>style.visibility</p:attrName>
                                        </p:attrNameLst>
                                      </p:cBhvr>
                                      <p:to>
                                        <p:strVal val="visible"/>
                                      </p:to>
                                    </p:set>
                                    <p:anim calcmode="lin" valueType="num">
                                      <p:cBhvr>
                                        <p:cTn id="64" dur="500" fill="hold"/>
                                        <p:tgtEl>
                                          <p:spTgt spid="73"/>
                                        </p:tgtEl>
                                        <p:attrNameLst>
                                          <p:attrName>ppt_w</p:attrName>
                                        </p:attrNameLst>
                                      </p:cBhvr>
                                      <p:tavLst>
                                        <p:tav tm="0">
                                          <p:val>
                                            <p:fltVal val="0"/>
                                          </p:val>
                                        </p:tav>
                                        <p:tav tm="100000">
                                          <p:val>
                                            <p:strVal val="#ppt_w"/>
                                          </p:val>
                                        </p:tav>
                                      </p:tavLst>
                                    </p:anim>
                                    <p:anim calcmode="lin" valueType="num">
                                      <p:cBhvr>
                                        <p:cTn id="65" dur="500" fill="hold"/>
                                        <p:tgtEl>
                                          <p:spTgt spid="73"/>
                                        </p:tgtEl>
                                        <p:attrNameLst>
                                          <p:attrName>ppt_h</p:attrName>
                                        </p:attrNameLst>
                                      </p:cBhvr>
                                      <p:tavLst>
                                        <p:tav tm="0">
                                          <p:val>
                                            <p:fltVal val="0"/>
                                          </p:val>
                                        </p:tav>
                                        <p:tav tm="100000">
                                          <p:val>
                                            <p:strVal val="#ppt_h"/>
                                          </p:val>
                                        </p:tav>
                                      </p:tavLst>
                                    </p:anim>
                                    <p:animEffect transition="in" filter="fade">
                                      <p:cBhvr>
                                        <p:cTn id="66" dur="500"/>
                                        <p:tgtEl>
                                          <p:spTgt spid="73"/>
                                        </p:tgtEl>
                                      </p:cBhvr>
                                    </p:animEffect>
                                  </p:childTnLst>
                                </p:cTn>
                              </p:par>
                              <p:par>
                                <p:cTn id="67" presetID="53" presetClass="entr" presetSubtype="16" fill="hold" nodeType="withEffect">
                                  <p:stCondLst>
                                    <p:cond delay="0"/>
                                  </p:stCondLst>
                                  <p:childTnLst>
                                    <p:set>
                                      <p:cBhvr>
                                        <p:cTn id="68" dur="1" fill="hold">
                                          <p:stCondLst>
                                            <p:cond delay="0"/>
                                          </p:stCondLst>
                                        </p:cTn>
                                        <p:tgtEl>
                                          <p:spTgt spid="10"/>
                                        </p:tgtEl>
                                        <p:attrNameLst>
                                          <p:attrName>style.visibility</p:attrName>
                                        </p:attrNameLst>
                                      </p:cBhvr>
                                      <p:to>
                                        <p:strVal val="visible"/>
                                      </p:to>
                                    </p:set>
                                    <p:anim calcmode="lin" valueType="num">
                                      <p:cBhvr>
                                        <p:cTn id="69" dur="500" fill="hold"/>
                                        <p:tgtEl>
                                          <p:spTgt spid="10"/>
                                        </p:tgtEl>
                                        <p:attrNameLst>
                                          <p:attrName>ppt_w</p:attrName>
                                        </p:attrNameLst>
                                      </p:cBhvr>
                                      <p:tavLst>
                                        <p:tav tm="0">
                                          <p:val>
                                            <p:fltVal val="0"/>
                                          </p:val>
                                        </p:tav>
                                        <p:tav tm="100000">
                                          <p:val>
                                            <p:strVal val="#ppt_w"/>
                                          </p:val>
                                        </p:tav>
                                      </p:tavLst>
                                    </p:anim>
                                    <p:anim calcmode="lin" valueType="num">
                                      <p:cBhvr>
                                        <p:cTn id="70" dur="500" fill="hold"/>
                                        <p:tgtEl>
                                          <p:spTgt spid="10"/>
                                        </p:tgtEl>
                                        <p:attrNameLst>
                                          <p:attrName>ppt_h</p:attrName>
                                        </p:attrNameLst>
                                      </p:cBhvr>
                                      <p:tavLst>
                                        <p:tav tm="0">
                                          <p:val>
                                            <p:fltVal val="0"/>
                                          </p:val>
                                        </p:tav>
                                        <p:tav tm="100000">
                                          <p:val>
                                            <p:strVal val="#ppt_h"/>
                                          </p:val>
                                        </p:tav>
                                      </p:tavLst>
                                    </p:anim>
                                    <p:animEffect transition="in" filter="fade">
                                      <p:cBhvr>
                                        <p:cTn id="7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46" grpId="0"/>
      <p:bldP spid="49" grpId="0"/>
      <p:bldP spid="52" grpId="0"/>
      <p:bldP spid="55" grpId="0"/>
      <p:bldP spid="44" grpId="0"/>
      <p:bldP spid="7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1899337" y="653569"/>
            <a:ext cx="8393323"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SMTP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的安全性问题（</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3</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垃圾邮件</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99" name="文本框 98"/>
          <p:cNvSpPr txBox="1"/>
          <p:nvPr/>
        </p:nvSpPr>
        <p:spPr>
          <a:xfrm>
            <a:off x="1491464" y="1516209"/>
            <a:ext cx="8997242" cy="523220"/>
          </a:xfrm>
          <a:prstGeom prst="rect">
            <a:avLst/>
          </a:prstGeom>
          <a:noFill/>
        </p:spPr>
        <p:txBody>
          <a:bodyPr wrap="square">
            <a:spAutoFit/>
          </a:bodyPr>
          <a:lstStyle/>
          <a:p>
            <a:pPr marL="457200" indent="-457200">
              <a:buSzPct val="150000"/>
              <a:buBlip>
                <a:blip r:embed="rId2"/>
              </a:buBlip>
            </a:pP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垃圾邮件</a:t>
            </a:r>
            <a:r>
              <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(spam)</a:t>
            </a: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17" name="PA-矩形 4"/>
          <p:cNvSpPr>
            <a:spLocks noChangeArrowheads="1"/>
          </p:cNvSpPr>
          <p:nvPr>
            <p:custDataLst>
              <p:tags r:id="rId3"/>
            </p:custDataLst>
          </p:nvPr>
        </p:nvSpPr>
        <p:spPr bwMode="auto">
          <a:xfrm>
            <a:off x="1593801" y="2058081"/>
            <a:ext cx="9279296" cy="2953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30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分类：</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1332230" lvl="2" indent="-342900">
              <a:lnSpc>
                <a:spcPct val="300000"/>
              </a:lnSpc>
              <a:spcAft>
                <a:spcPts val="600"/>
              </a:spcAft>
              <a:buClr>
                <a:srgbClr val="15449F"/>
              </a:buClr>
              <a:buFont typeface="Wingdings" panose="05000000000000000000" pitchFamily="2" charset="2"/>
              <a:buChar char="ü"/>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良性垃圾邮件是各种宣传广告等对收件人影响不大的邮件。</a:t>
            </a:r>
            <a:endPar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1332230" lvl="2" indent="-342900">
              <a:lnSpc>
                <a:spcPct val="300000"/>
              </a:lnSpc>
              <a:spcAft>
                <a:spcPts val="600"/>
              </a:spcAft>
              <a:buClr>
                <a:srgbClr val="15449F"/>
              </a:buClr>
              <a:buFont typeface="Wingdings" panose="05000000000000000000" pitchFamily="2" charset="2"/>
              <a:buChar char="ü"/>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恶性垃圾邮件是指具有破坏性的电子邮件。 </a:t>
            </a:r>
            <a:endPar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99"/>
                                        </p:tgtEl>
                                        <p:attrNameLst>
                                          <p:attrName>style.visibility</p:attrName>
                                        </p:attrNameLst>
                                      </p:cBhvr>
                                      <p:to>
                                        <p:strVal val="visible"/>
                                      </p:to>
                                    </p:set>
                                    <p:anim to="0" calcmode="lin" valueType="num">
                                      <p:cBhvr>
                                        <p:cTn id="13" dur="500" decel="100000" fill="hold">
                                          <p:stCondLst>
                                            <p:cond delay="0"/>
                                          </p:stCondLst>
                                        </p:cTn>
                                        <p:tgtEl>
                                          <p:spTgt spid="99"/>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99"/>
                                        </p:tgtEl>
                                      </p:cBhvr>
                                    </p:animEffect>
                                    <p:animScale>
                                      <p:cBhvr>
                                        <p:cTn id="15" dur="500" decel="100000" fill="hold">
                                          <p:stCondLst>
                                            <p:cond delay="0"/>
                                          </p:stCondLst>
                                        </p:cTn>
                                        <p:tgtEl>
                                          <p:spTgt spid="99"/>
                                        </p:tgtEl>
                                      </p:cBhvr>
                                      <p:by x="100000" y="100000"/>
                                      <p:from x="110000" y="110000"/>
                                      <p:to x="100000" y="100000"/>
                                    </p:animScale>
                                  </p:childTnLst>
                                </p:cTn>
                              </p:par>
                            </p:childTnLst>
                          </p:cTn>
                        </p:par>
                        <p:par>
                          <p:cTn id="16" fill="hold">
                            <p:stCondLst>
                              <p:cond delay="94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17"/>
                                        </p:tgtEl>
                                        <p:attrNameLst>
                                          <p:attrName>style.visibility</p:attrName>
                                        </p:attrNameLst>
                                      </p:cBhvr>
                                      <p:to>
                                        <p:strVal val="visible"/>
                                      </p:to>
                                    </p:set>
                                    <p:anim to="0" calcmode="lin" valueType="num">
                                      <p:cBhvr>
                                        <p:cTn id="19" dur="500" decel="100000" fill="hold">
                                          <p:stCondLst>
                                            <p:cond delay="0"/>
                                          </p:stCondLst>
                                        </p:cTn>
                                        <p:tgtEl>
                                          <p:spTgt spid="17"/>
                                        </p:tgtEl>
                                        <p:attrNameLst>
                                          <p:attrName>ppt_y</p:attrName>
                                        </p:attrNameLst>
                                      </p:cBhvr>
                                      <p:tavLst>
                                        <p:tav tm="0">
                                          <p:val>
                                            <p:strVal val="ppt_y+0.02"/>
                                          </p:val>
                                        </p:tav>
                                        <p:tav tm="100000">
                                          <p:val>
                                            <p:strVal val="#ppt_y"/>
                                          </p:val>
                                        </p:tav>
                                      </p:tavLst>
                                    </p:anim>
                                    <p:animEffect transition="in" filter="fade">
                                      <p:cBhvr>
                                        <p:cTn id="20" dur="500">
                                          <p:stCondLst>
                                            <p:cond delay="0"/>
                                          </p:stCondLst>
                                        </p:cTn>
                                        <p:tgtEl>
                                          <p:spTgt spid="17"/>
                                        </p:tgtEl>
                                      </p:cBhvr>
                                    </p:animEffect>
                                    <p:animScale>
                                      <p:cBhvr>
                                        <p:cTn id="21" dur="500" decel="100000" fill="hold">
                                          <p:stCondLst>
                                            <p:cond delay="0"/>
                                          </p:stCondLst>
                                        </p:cTn>
                                        <p:tgtEl>
                                          <p:spTgt spid="17"/>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99" grpId="0"/>
      <p:bldP spid="1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1899337" y="653569"/>
            <a:ext cx="8393323"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SMTP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的安全性问题（</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3</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垃圾邮件</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99" name="文本框 98"/>
          <p:cNvSpPr txBox="1"/>
          <p:nvPr/>
        </p:nvSpPr>
        <p:spPr>
          <a:xfrm>
            <a:off x="1491464" y="1516209"/>
            <a:ext cx="8997242" cy="523220"/>
          </a:xfrm>
          <a:prstGeom prst="rect">
            <a:avLst/>
          </a:prstGeom>
          <a:noFill/>
        </p:spPr>
        <p:txBody>
          <a:bodyPr wrap="square">
            <a:spAutoFit/>
          </a:bodyPr>
          <a:lstStyle/>
          <a:p>
            <a:pPr marL="457200" indent="-457200">
              <a:buSzPct val="150000"/>
              <a:buBlip>
                <a:blip r:embed="rId2"/>
              </a:buBlip>
            </a:pP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垃圾邮件</a:t>
            </a:r>
            <a:r>
              <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(spam)</a:t>
            </a: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17" name="PA-矩形 4"/>
          <p:cNvSpPr>
            <a:spLocks noChangeArrowheads="1"/>
          </p:cNvSpPr>
          <p:nvPr>
            <p:custDataLst>
              <p:tags r:id="rId3"/>
            </p:custDataLst>
          </p:nvPr>
        </p:nvSpPr>
        <p:spPr bwMode="auto">
          <a:xfrm>
            <a:off x="1593801" y="2152411"/>
            <a:ext cx="9279296" cy="3573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70000"/>
              </a:lnSpc>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危害性：</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1332230" lvl="2" indent="-342900">
              <a:lnSpc>
                <a:spcPct val="170000"/>
              </a:lnSpc>
              <a:spcAft>
                <a:spcPts val="600"/>
              </a:spcAft>
              <a:buClr>
                <a:srgbClr val="15449F"/>
              </a:buClr>
              <a:buFont typeface="Wingdings" panose="05000000000000000000" pitchFamily="2" charset="2"/>
              <a:buChar char="ü"/>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占用大量的网络带宽资源、服务器资源，占用用户的处理时间</a:t>
            </a:r>
            <a:endPar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1332230" lvl="2" indent="-342900">
              <a:lnSpc>
                <a:spcPct val="170000"/>
              </a:lnSpc>
              <a:spcAft>
                <a:spcPts val="600"/>
              </a:spcAft>
              <a:buClr>
                <a:srgbClr val="15449F"/>
              </a:buClr>
              <a:buFont typeface="Wingdings" panose="05000000000000000000" pitchFamily="2" charset="2"/>
              <a:buChar char="ü"/>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无辜邮件服务器被作为垃圾邮件转发站而被封，影响用户正常使用</a:t>
            </a:r>
            <a:endPar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1332230" lvl="2" indent="-342900">
              <a:lnSpc>
                <a:spcPct val="170000"/>
              </a:lnSpc>
              <a:spcAft>
                <a:spcPts val="600"/>
              </a:spcAft>
              <a:buClr>
                <a:srgbClr val="15449F"/>
              </a:buClr>
              <a:buFont typeface="Wingdings" panose="05000000000000000000" pitchFamily="2" charset="2"/>
              <a:buChar char="ü"/>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可能具有欺骗性信息</a:t>
            </a:r>
            <a:endPar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1332230" lvl="2" indent="-342900">
              <a:lnSpc>
                <a:spcPct val="170000"/>
              </a:lnSpc>
              <a:spcAft>
                <a:spcPts val="600"/>
              </a:spcAft>
              <a:buClr>
                <a:srgbClr val="15449F"/>
              </a:buClr>
              <a:buFont typeface="Wingdings" panose="05000000000000000000" pitchFamily="2" charset="2"/>
              <a:buChar char="ü"/>
              <a:defRPr/>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可能包含恶意代码</a:t>
            </a:r>
            <a:endPar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1332230" lvl="2" indent="-342900">
              <a:lnSpc>
                <a:spcPct val="170000"/>
              </a:lnSpc>
              <a:spcAft>
                <a:spcPts val="600"/>
              </a:spcAft>
              <a:buClr>
                <a:srgbClr val="15449F"/>
              </a:buClr>
              <a:buFont typeface="Wingdings" panose="05000000000000000000" pitchFamily="2" charset="2"/>
              <a:buChar char="ü"/>
              <a:defRPr/>
            </a:pP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endPar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99"/>
                                        </p:tgtEl>
                                        <p:attrNameLst>
                                          <p:attrName>style.visibility</p:attrName>
                                        </p:attrNameLst>
                                      </p:cBhvr>
                                      <p:to>
                                        <p:strVal val="visible"/>
                                      </p:to>
                                    </p:set>
                                    <p:anim to="0" calcmode="lin" valueType="num">
                                      <p:cBhvr>
                                        <p:cTn id="13" dur="500" decel="100000" fill="hold">
                                          <p:stCondLst>
                                            <p:cond delay="0"/>
                                          </p:stCondLst>
                                        </p:cTn>
                                        <p:tgtEl>
                                          <p:spTgt spid="99"/>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99"/>
                                        </p:tgtEl>
                                      </p:cBhvr>
                                    </p:animEffect>
                                    <p:animScale>
                                      <p:cBhvr>
                                        <p:cTn id="15" dur="500" decel="100000" fill="hold">
                                          <p:stCondLst>
                                            <p:cond delay="0"/>
                                          </p:stCondLst>
                                        </p:cTn>
                                        <p:tgtEl>
                                          <p:spTgt spid="99"/>
                                        </p:tgtEl>
                                      </p:cBhvr>
                                      <p:by x="100000" y="100000"/>
                                      <p:from x="110000" y="110000"/>
                                      <p:to x="100000" y="100000"/>
                                    </p:animScale>
                                  </p:childTnLst>
                                </p:cTn>
                              </p:par>
                            </p:childTnLst>
                          </p:cTn>
                        </p:par>
                        <p:par>
                          <p:cTn id="16" fill="hold">
                            <p:stCondLst>
                              <p:cond delay="94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17"/>
                                        </p:tgtEl>
                                        <p:attrNameLst>
                                          <p:attrName>style.visibility</p:attrName>
                                        </p:attrNameLst>
                                      </p:cBhvr>
                                      <p:to>
                                        <p:strVal val="visible"/>
                                      </p:to>
                                    </p:set>
                                    <p:anim to="0" calcmode="lin" valueType="num">
                                      <p:cBhvr>
                                        <p:cTn id="19" dur="500" decel="100000" fill="hold">
                                          <p:stCondLst>
                                            <p:cond delay="0"/>
                                          </p:stCondLst>
                                        </p:cTn>
                                        <p:tgtEl>
                                          <p:spTgt spid="17"/>
                                        </p:tgtEl>
                                        <p:attrNameLst>
                                          <p:attrName>ppt_y</p:attrName>
                                        </p:attrNameLst>
                                      </p:cBhvr>
                                      <p:tavLst>
                                        <p:tav tm="0">
                                          <p:val>
                                            <p:strVal val="ppt_y+0.02"/>
                                          </p:val>
                                        </p:tav>
                                        <p:tav tm="100000">
                                          <p:val>
                                            <p:strVal val="#ppt_y"/>
                                          </p:val>
                                        </p:tav>
                                      </p:tavLst>
                                    </p:anim>
                                    <p:animEffect transition="in" filter="fade">
                                      <p:cBhvr>
                                        <p:cTn id="20" dur="500">
                                          <p:stCondLst>
                                            <p:cond delay="0"/>
                                          </p:stCondLst>
                                        </p:cTn>
                                        <p:tgtEl>
                                          <p:spTgt spid="17"/>
                                        </p:tgtEl>
                                      </p:cBhvr>
                                    </p:animEffect>
                                    <p:animScale>
                                      <p:cBhvr>
                                        <p:cTn id="21" dur="500" decel="100000" fill="hold">
                                          <p:stCondLst>
                                            <p:cond delay="0"/>
                                          </p:stCondLst>
                                        </p:cTn>
                                        <p:tgtEl>
                                          <p:spTgt spid="17"/>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99" grpId="0"/>
      <p:bldP spid="1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4711004" y="653569"/>
            <a:ext cx="2769989" cy="553998"/>
          </a:xfrm>
          <a:prstGeom prst="rect">
            <a:avLst/>
          </a:prstGeom>
          <a:noFill/>
        </p:spPr>
        <p:txBody>
          <a:bodyPr wrap="none" lIns="0" tIns="0" rIns="0" bIns="0" rtlCol="0">
            <a:spAutoFit/>
          </a:bodyPr>
          <a:lstStyle/>
          <a:p>
            <a:pPr algn="ct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垃圾邮件示例</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pic>
        <p:nvPicPr>
          <p:cNvPr id="1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422720"/>
            <a:ext cx="91440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3284331" y="653569"/>
            <a:ext cx="5623334"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SMTP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的安全性问题（</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3</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99" name="文本框 98"/>
          <p:cNvSpPr txBox="1"/>
          <p:nvPr/>
        </p:nvSpPr>
        <p:spPr>
          <a:xfrm>
            <a:off x="1491464" y="1516209"/>
            <a:ext cx="8997242" cy="523220"/>
          </a:xfrm>
          <a:prstGeom prst="rect">
            <a:avLst/>
          </a:prstGeom>
          <a:noFill/>
        </p:spPr>
        <p:txBody>
          <a:bodyPr wrap="square">
            <a:spAutoFit/>
          </a:bodyPr>
          <a:lstStyle/>
          <a:p>
            <a:pPr marL="457200" indent="-457200">
              <a:buSzPct val="150000"/>
              <a:buBlip>
                <a:blip r:embed="rId2"/>
              </a:buBlip>
            </a:pP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垃圾邮件产生的原因</a:t>
            </a:r>
            <a:endPar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109" name="PA-矩形 4"/>
          <p:cNvSpPr>
            <a:spLocks noChangeArrowheads="1"/>
          </p:cNvSpPr>
          <p:nvPr>
            <p:custDataLst>
              <p:tags r:id="rId3"/>
            </p:custDataLst>
          </p:nvPr>
        </p:nvSpPr>
        <p:spPr bwMode="auto">
          <a:xfrm>
            <a:off x="1452255" y="2162272"/>
            <a:ext cx="9075660" cy="815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spcAft>
                <a:spcPts val="600"/>
              </a:spcAft>
              <a:buClr>
                <a:srgbClr val="15449F"/>
              </a:buClr>
              <a:buFont typeface="Wingdings" panose="05000000000000000000" pitchFamily="2" charset="2"/>
              <a:buChar char="l"/>
              <a:defRPr/>
            </a:pP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SMTP</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没有严格的源验证</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a:p>
            <a:pPr marL="914400" lvl="2" indent="-342900">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邮件中继</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开放转发（</a:t>
            </a:r>
            <a:r>
              <a:rPr lang="en-US" altLang="zh-CN" sz="2400" dirty="0" err="1">
                <a:solidFill>
                  <a:schemeClr val="tx1">
                    <a:lumMod val="85000"/>
                    <a:lumOff val="15000"/>
                  </a:schemeClr>
                </a:solidFill>
                <a:latin typeface="方正正大黑简体" panose="02000000000000000000" pitchFamily="2" charset="-122"/>
                <a:ea typeface="方正正大黑简体" panose="02000000000000000000" pitchFamily="2" charset="-122"/>
              </a:rPr>
              <a:t>OpenRelay</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17" name="文本框 16"/>
          <p:cNvSpPr txBox="1"/>
          <p:nvPr/>
        </p:nvSpPr>
        <p:spPr>
          <a:xfrm>
            <a:off x="1416312" y="3150417"/>
            <a:ext cx="8997242" cy="523220"/>
          </a:xfrm>
          <a:prstGeom prst="rect">
            <a:avLst/>
          </a:prstGeom>
          <a:noFill/>
        </p:spPr>
        <p:txBody>
          <a:bodyPr wrap="square">
            <a:spAutoFit/>
          </a:bodyPr>
          <a:lstStyle/>
          <a:p>
            <a:pPr marL="457200" indent="-457200">
              <a:buSzPct val="150000"/>
              <a:buBlip>
                <a:blip r:embed="rId2"/>
              </a:buBlip>
            </a:pP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可通过邮件头的原始信息查看其中继路径</a:t>
            </a:r>
            <a:endPar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18" name="文本框 17"/>
          <p:cNvSpPr txBox="1"/>
          <p:nvPr/>
        </p:nvSpPr>
        <p:spPr>
          <a:xfrm>
            <a:off x="2492605" y="3885245"/>
            <a:ext cx="1408975" cy="646331"/>
          </a:xfrm>
          <a:prstGeom prst="rect">
            <a:avLst/>
          </a:prstGeom>
          <a:noFill/>
          <a:ln w="15875">
            <a:solidFill>
              <a:schemeClr val="tx1"/>
            </a:solidFill>
          </a:ln>
        </p:spPr>
        <p:txBody>
          <a:bodyPr wrap="square" rtlCol="0">
            <a:spAutoFit/>
          </a:bodyPr>
          <a:lstStyle/>
          <a:p>
            <a:r>
              <a:rPr lang="zh-CN" altLang="en-US" dirty="0"/>
              <a:t>邮件服务器（发送方）</a:t>
            </a:r>
            <a:endParaRPr lang="zh-CN" altLang="en-US" dirty="0"/>
          </a:p>
        </p:txBody>
      </p:sp>
      <p:sp>
        <p:nvSpPr>
          <p:cNvPr id="19" name="文本框 18"/>
          <p:cNvSpPr txBox="1"/>
          <p:nvPr/>
        </p:nvSpPr>
        <p:spPr>
          <a:xfrm>
            <a:off x="4210580" y="3879013"/>
            <a:ext cx="1408975" cy="646331"/>
          </a:xfrm>
          <a:prstGeom prst="rect">
            <a:avLst/>
          </a:prstGeom>
          <a:noFill/>
          <a:ln w="15875">
            <a:solidFill>
              <a:srgbClr val="FF0000"/>
            </a:solidFill>
          </a:ln>
        </p:spPr>
        <p:txBody>
          <a:bodyPr wrap="square" rtlCol="0">
            <a:spAutoFit/>
          </a:bodyPr>
          <a:lstStyle/>
          <a:p>
            <a:r>
              <a:rPr lang="zh-CN" altLang="en-US" dirty="0"/>
              <a:t>邮件服务器（中继）</a:t>
            </a:r>
            <a:endParaRPr lang="zh-CN" altLang="en-US" dirty="0"/>
          </a:p>
        </p:txBody>
      </p:sp>
      <p:sp>
        <p:nvSpPr>
          <p:cNvPr id="20" name="文本框 19"/>
          <p:cNvSpPr txBox="1"/>
          <p:nvPr/>
        </p:nvSpPr>
        <p:spPr>
          <a:xfrm>
            <a:off x="2492605" y="5360539"/>
            <a:ext cx="1408975" cy="646331"/>
          </a:xfrm>
          <a:prstGeom prst="rect">
            <a:avLst/>
          </a:prstGeom>
          <a:noFill/>
          <a:ln w="15875">
            <a:solidFill>
              <a:schemeClr val="tx1"/>
            </a:solidFill>
          </a:ln>
        </p:spPr>
        <p:txBody>
          <a:bodyPr wrap="square" rtlCol="0">
            <a:spAutoFit/>
          </a:bodyPr>
          <a:lstStyle/>
          <a:p>
            <a:r>
              <a:rPr lang="zh-CN" altLang="en-US" dirty="0"/>
              <a:t>邮件服务器（接收方）</a:t>
            </a:r>
            <a:endParaRPr lang="zh-CN" altLang="en-US" dirty="0"/>
          </a:p>
        </p:txBody>
      </p:sp>
      <p:sp>
        <p:nvSpPr>
          <p:cNvPr id="21" name="文本框 20"/>
          <p:cNvSpPr txBox="1"/>
          <p:nvPr/>
        </p:nvSpPr>
        <p:spPr>
          <a:xfrm>
            <a:off x="4210579" y="5360539"/>
            <a:ext cx="1408975" cy="646331"/>
          </a:xfrm>
          <a:prstGeom prst="rect">
            <a:avLst/>
          </a:prstGeom>
          <a:noFill/>
          <a:ln w="15875">
            <a:solidFill>
              <a:srgbClr val="FF0000"/>
            </a:solidFill>
          </a:ln>
        </p:spPr>
        <p:txBody>
          <a:bodyPr wrap="square" rtlCol="0">
            <a:spAutoFit/>
          </a:bodyPr>
          <a:lstStyle/>
          <a:p>
            <a:r>
              <a:rPr lang="zh-CN" altLang="en-US" dirty="0"/>
              <a:t>邮件服务器（中继）</a:t>
            </a:r>
            <a:endParaRPr lang="zh-CN" altLang="en-US" dirty="0"/>
          </a:p>
        </p:txBody>
      </p:sp>
      <p:cxnSp>
        <p:nvCxnSpPr>
          <p:cNvPr id="22" name="直接箭头连接符 21"/>
          <p:cNvCxnSpPr>
            <a:stCxn id="18" idx="3"/>
            <a:endCxn id="19" idx="1"/>
          </p:cNvCxnSpPr>
          <p:nvPr/>
        </p:nvCxnSpPr>
        <p:spPr>
          <a:xfrm flipV="1">
            <a:off x="3901580" y="4202179"/>
            <a:ext cx="309000" cy="6232"/>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9" idx="2"/>
            <a:endCxn id="21" idx="0"/>
          </p:cNvCxnSpPr>
          <p:nvPr/>
        </p:nvCxnSpPr>
        <p:spPr>
          <a:xfrm flipH="1">
            <a:off x="4915067" y="4525344"/>
            <a:ext cx="1" cy="835195"/>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21" idx="1"/>
            <a:endCxn id="20" idx="3"/>
          </p:cNvCxnSpPr>
          <p:nvPr/>
        </p:nvCxnSpPr>
        <p:spPr>
          <a:xfrm flipH="1">
            <a:off x="3901580" y="5683705"/>
            <a:ext cx="308999" cy="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18" idx="2"/>
          </p:cNvCxnSpPr>
          <p:nvPr/>
        </p:nvCxnSpPr>
        <p:spPr>
          <a:xfrm flipH="1">
            <a:off x="3197092" y="4531576"/>
            <a:ext cx="1" cy="468923"/>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爆炸形: 8 pt  25"/>
          <p:cNvSpPr/>
          <p:nvPr/>
        </p:nvSpPr>
        <p:spPr>
          <a:xfrm>
            <a:off x="3023652" y="4965723"/>
            <a:ext cx="360037" cy="322808"/>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1909" y="3830823"/>
            <a:ext cx="3070854" cy="232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99"/>
                                        </p:tgtEl>
                                        <p:attrNameLst>
                                          <p:attrName>style.visibility</p:attrName>
                                        </p:attrNameLst>
                                      </p:cBhvr>
                                      <p:to>
                                        <p:strVal val="visible"/>
                                      </p:to>
                                    </p:set>
                                    <p:anim to="0" calcmode="lin" valueType="num">
                                      <p:cBhvr>
                                        <p:cTn id="13" dur="500" decel="100000" fill="hold">
                                          <p:stCondLst>
                                            <p:cond delay="0"/>
                                          </p:stCondLst>
                                        </p:cTn>
                                        <p:tgtEl>
                                          <p:spTgt spid="99"/>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99"/>
                                        </p:tgtEl>
                                      </p:cBhvr>
                                    </p:animEffect>
                                    <p:animScale>
                                      <p:cBhvr>
                                        <p:cTn id="15" dur="500" decel="100000" fill="hold">
                                          <p:stCondLst>
                                            <p:cond delay="0"/>
                                          </p:stCondLst>
                                        </p:cTn>
                                        <p:tgtEl>
                                          <p:spTgt spid="99"/>
                                        </p:tgtEl>
                                      </p:cBhvr>
                                      <p:by x="100000" y="100000"/>
                                      <p:from x="110000" y="110000"/>
                                      <p:to x="100000" y="100000"/>
                                    </p:animScale>
                                  </p:childTnLst>
                                </p:cTn>
                              </p:par>
                            </p:childTnLst>
                          </p:cTn>
                        </p:par>
                        <p:par>
                          <p:cTn id="16" fill="hold">
                            <p:stCondLst>
                              <p:cond delay="89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109"/>
                                        </p:tgtEl>
                                        <p:attrNameLst>
                                          <p:attrName>style.visibility</p:attrName>
                                        </p:attrNameLst>
                                      </p:cBhvr>
                                      <p:to>
                                        <p:strVal val="visible"/>
                                      </p:to>
                                    </p:set>
                                    <p:anim to="0" calcmode="lin" valueType="num">
                                      <p:cBhvr>
                                        <p:cTn id="19" dur="500" decel="100000" fill="hold">
                                          <p:stCondLst>
                                            <p:cond delay="0"/>
                                          </p:stCondLst>
                                        </p:cTn>
                                        <p:tgtEl>
                                          <p:spTgt spid="109"/>
                                        </p:tgtEl>
                                        <p:attrNameLst>
                                          <p:attrName>ppt_y</p:attrName>
                                        </p:attrNameLst>
                                      </p:cBhvr>
                                      <p:tavLst>
                                        <p:tav tm="0">
                                          <p:val>
                                            <p:strVal val="ppt_y+0.02"/>
                                          </p:val>
                                        </p:tav>
                                        <p:tav tm="100000">
                                          <p:val>
                                            <p:strVal val="#ppt_y"/>
                                          </p:val>
                                        </p:tav>
                                      </p:tavLst>
                                    </p:anim>
                                    <p:animEffect transition="in" filter="fade">
                                      <p:cBhvr>
                                        <p:cTn id="20" dur="500">
                                          <p:stCondLst>
                                            <p:cond delay="0"/>
                                          </p:stCondLst>
                                        </p:cTn>
                                        <p:tgtEl>
                                          <p:spTgt spid="109"/>
                                        </p:tgtEl>
                                      </p:cBhvr>
                                    </p:animEffect>
                                    <p:animScale>
                                      <p:cBhvr>
                                        <p:cTn id="21" dur="500" decel="100000" fill="hold">
                                          <p:stCondLst>
                                            <p:cond delay="0"/>
                                          </p:stCondLst>
                                        </p:cTn>
                                        <p:tgtEl>
                                          <p:spTgt spid="109"/>
                                        </p:tgtEl>
                                      </p:cBhvr>
                                      <p:by x="100000" y="100000"/>
                                      <p:from x="110000" y="110000"/>
                                      <p:to x="100000" y="100000"/>
                                    </p:animScale>
                                  </p:childTnLst>
                                </p:cTn>
                              </p:par>
                            </p:childTnLst>
                          </p:cTn>
                        </p:par>
                        <p:par>
                          <p:cTn id="22" fill="hold">
                            <p:stCondLst>
                              <p:cond delay="2949"/>
                            </p:stCondLst>
                            <p:childTnLst>
                              <p:par>
                                <p:cTn id="23" presetID="10" presetClass="entr" presetSubtype="0" fill="hold" grpId="0" nodeType="afterEffect">
                                  <p:stCondLst>
                                    <p:cond delay="0"/>
                                  </p:stCondLst>
                                  <p:iterate type="wd">
                                    <p:tmPct val="10000"/>
                                  </p:iterate>
                                  <p:childTnLst>
                                    <p:set>
                                      <p:cBhvr>
                                        <p:cTn id="24" dur="1" fill="hold">
                                          <p:stCondLst>
                                            <p:cond delay="0"/>
                                          </p:stCondLst>
                                        </p:cTn>
                                        <p:tgtEl>
                                          <p:spTgt spid="17"/>
                                        </p:tgtEl>
                                        <p:attrNameLst>
                                          <p:attrName>style.visibility</p:attrName>
                                        </p:attrNameLst>
                                      </p:cBhvr>
                                      <p:to>
                                        <p:strVal val="visible"/>
                                      </p:to>
                                    </p:set>
                                    <p:anim to="0" calcmode="lin" valueType="num">
                                      <p:cBhvr>
                                        <p:cTn id="25" dur="500" decel="100000" fill="hold">
                                          <p:stCondLst>
                                            <p:cond delay="0"/>
                                          </p:stCondLst>
                                        </p:cTn>
                                        <p:tgtEl>
                                          <p:spTgt spid="17"/>
                                        </p:tgtEl>
                                        <p:attrNameLst>
                                          <p:attrName>ppt_y</p:attrName>
                                        </p:attrNameLst>
                                      </p:cBhvr>
                                      <p:tavLst>
                                        <p:tav tm="0">
                                          <p:val>
                                            <p:strVal val="ppt_y+0.02"/>
                                          </p:val>
                                        </p:tav>
                                        <p:tav tm="100000">
                                          <p:val>
                                            <p:strVal val="#ppt_y"/>
                                          </p:val>
                                        </p:tav>
                                      </p:tavLst>
                                    </p:anim>
                                    <p:animEffect transition="in" filter="fade">
                                      <p:cBhvr>
                                        <p:cTn id="26" dur="500">
                                          <p:stCondLst>
                                            <p:cond delay="0"/>
                                          </p:stCondLst>
                                        </p:cTn>
                                        <p:tgtEl>
                                          <p:spTgt spid="17"/>
                                        </p:tgtEl>
                                      </p:cBhvr>
                                    </p:animEffect>
                                    <p:animScale>
                                      <p:cBhvr>
                                        <p:cTn id="27" dur="500" decel="100000" fill="hold">
                                          <p:stCondLst>
                                            <p:cond delay="0"/>
                                          </p:stCondLst>
                                        </p:cTn>
                                        <p:tgtEl>
                                          <p:spTgt spid="17"/>
                                        </p:tgtEl>
                                      </p:cBhvr>
                                      <p:by x="100000" y="100000"/>
                                      <p:from x="110000" y="110000"/>
                                      <p:to x="100000" y="100000"/>
                                    </p:animScale>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ipe(up)">
                                      <p:cBhvr>
                                        <p:cTn id="46" dur="500"/>
                                        <p:tgtEl>
                                          <p:spTgt spid="2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wipe(down)">
                                      <p:cBhvr>
                                        <p:cTn id="51" dur="500"/>
                                        <p:tgtEl>
                                          <p:spTgt spid="2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wipe(left)">
                                      <p:cBhvr>
                                        <p:cTn id="56" dur="500"/>
                                        <p:tgtEl>
                                          <p:spTgt spid="2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wipe(up)">
                                      <p:cBhvr>
                                        <p:cTn id="61" dur="500"/>
                                        <p:tgtEl>
                                          <p:spTgt spid="23"/>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2" fill="hold" nodeType="click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wipe(right)">
                                      <p:cBhvr>
                                        <p:cTn id="66" dur="500"/>
                                        <p:tgtEl>
                                          <p:spTgt spid="24"/>
                                        </p:tgtEl>
                                      </p:cBhvr>
                                    </p:animEffect>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fade">
                                      <p:cBhvr>
                                        <p:cTn id="71" dur="1000"/>
                                        <p:tgtEl>
                                          <p:spTgt spid="27"/>
                                        </p:tgtEl>
                                      </p:cBhvr>
                                    </p:animEffect>
                                    <p:anim calcmode="lin" valueType="num">
                                      <p:cBhvr>
                                        <p:cTn id="72" dur="1000" fill="hold"/>
                                        <p:tgtEl>
                                          <p:spTgt spid="27"/>
                                        </p:tgtEl>
                                        <p:attrNameLst>
                                          <p:attrName>ppt_x</p:attrName>
                                        </p:attrNameLst>
                                      </p:cBhvr>
                                      <p:tavLst>
                                        <p:tav tm="0">
                                          <p:val>
                                            <p:strVal val="#ppt_x"/>
                                          </p:val>
                                        </p:tav>
                                        <p:tav tm="100000">
                                          <p:val>
                                            <p:strVal val="#ppt_x"/>
                                          </p:val>
                                        </p:tav>
                                      </p:tavLst>
                                    </p:anim>
                                    <p:anim calcmode="lin" valueType="num">
                                      <p:cBhvr>
                                        <p:cTn id="73"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99" grpId="0"/>
      <p:bldP spid="109" grpId="0"/>
      <p:bldP spid="17" grpId="0"/>
      <p:bldP spid="18" grpId="0" animBg="1"/>
      <p:bldP spid="19" grpId="0" animBg="1"/>
      <p:bldP spid="20" grpId="0" animBg="1"/>
      <p:bldP spid="21" grpId="0" animBg="1"/>
      <p:bldP spid="2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graphicFrame>
        <p:nvGraphicFramePr>
          <p:cNvPr id="23" name="Object 9"/>
          <p:cNvGraphicFramePr/>
          <p:nvPr/>
        </p:nvGraphicFramePr>
        <p:xfrm>
          <a:off x="4634901" y="3902066"/>
          <a:ext cx="3400494" cy="2211158"/>
        </p:xfrm>
        <a:graphic>
          <a:graphicData uri="http://schemas.openxmlformats.org/presentationml/2006/ole">
            <mc:AlternateContent xmlns:mc="http://schemas.openxmlformats.org/markup-compatibility/2006">
              <mc:Choice xmlns:v="urn:schemas-microsoft-com:vml" Requires="v">
                <p:oleObj spid="_x0000_s5126" name="" r:id="rId2" imgW="4705350" imgH="3257550" progId="PBrush">
                  <p:embed/>
                </p:oleObj>
              </mc:Choice>
              <mc:Fallback>
                <p:oleObj name="" r:id="rId2" imgW="4705350" imgH="3257550" progId="PBrush">
                  <p:embed/>
                  <p:pic>
                    <p:nvPicPr>
                      <p:cNvPr id="0" name="Object 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4901" y="3902066"/>
                        <a:ext cx="3400494" cy="2211158"/>
                      </a:xfrm>
                      <a:prstGeom prst="rect">
                        <a:avLst/>
                      </a:prstGeom>
                      <a:noFill/>
                      <a:ln>
                        <a:noFill/>
                      </a:ln>
                    </p:spPr>
                  </p:pic>
                </p:oleObj>
              </mc:Fallback>
            </mc:AlternateContent>
          </a:graphicData>
        </a:graphic>
      </p:graphicFrame>
      <p:sp>
        <p:nvSpPr>
          <p:cNvPr id="25" name="PA-矩形 4"/>
          <p:cNvSpPr>
            <a:spLocks noChangeArrowheads="1"/>
          </p:cNvSpPr>
          <p:nvPr>
            <p:custDataLst>
              <p:tags r:id="rId4"/>
            </p:custDataLst>
          </p:nvPr>
        </p:nvSpPr>
        <p:spPr bwMode="auto">
          <a:xfrm>
            <a:off x="1066303" y="1536523"/>
            <a:ext cx="9658743"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spcAft>
                <a:spcPts val="600"/>
              </a:spcAft>
              <a:buClr>
                <a:srgbClr val="15449F"/>
              </a:buClr>
              <a:buFont typeface="Wingdings" panose="05000000000000000000" pitchFamily="2" charset="2"/>
              <a:buChar char="l"/>
              <a:defRPr/>
            </a:pP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SMTP</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最常用的实现方案是</a:t>
            </a:r>
            <a:r>
              <a:rPr lang="en-US" altLang="zh-CN" sz="2400" dirty="0" err="1">
                <a:solidFill>
                  <a:schemeClr val="tx1">
                    <a:lumMod val="85000"/>
                    <a:lumOff val="15000"/>
                  </a:schemeClr>
                </a:solidFill>
                <a:latin typeface="方正正大黑简体" panose="02000000000000000000" pitchFamily="2" charset="-122"/>
                <a:ea typeface="方正正大黑简体" panose="02000000000000000000" pitchFamily="2" charset="-122"/>
              </a:rPr>
              <a:t>Sendmail</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r>
              <a:rPr lang="en-US" altLang="zh-CN" sz="2400" dirty="0" err="1">
                <a:solidFill>
                  <a:schemeClr val="tx1">
                    <a:lumMod val="85000"/>
                    <a:lumOff val="15000"/>
                  </a:schemeClr>
                </a:solidFill>
                <a:latin typeface="方正正大黑简体" panose="02000000000000000000" pitchFamily="2" charset="-122"/>
                <a:ea typeface="方正正大黑简体" panose="02000000000000000000" pitchFamily="2" charset="-122"/>
              </a:rPr>
              <a:t>Sendmail</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有一个致命的缺陷：常以</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root</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用户权限工作。违背“最小信任”原则。</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SMTP</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后台程序不必以</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root</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权限运行</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26" name="PA-矩形 4"/>
          <p:cNvSpPr>
            <a:spLocks noChangeArrowheads="1"/>
          </p:cNvSpPr>
          <p:nvPr>
            <p:custDataLst>
              <p:tags r:id="rId5"/>
            </p:custDataLst>
          </p:nvPr>
        </p:nvSpPr>
        <p:spPr bwMode="auto">
          <a:xfrm>
            <a:off x="1066303" y="2897598"/>
            <a:ext cx="965874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spcAft>
                <a:spcPts val="600"/>
              </a:spcAft>
              <a:buClr>
                <a:srgbClr val="15449F"/>
              </a:buClr>
              <a:buFont typeface="Wingdings" panose="05000000000000000000" pitchFamily="2" charset="2"/>
              <a:buChar char="l"/>
              <a:defRPr/>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对于邮件管理人员来说，最大的问题是如何对这些邮件服务程序进行合理配置。</a:t>
            </a:r>
            <a:r>
              <a:rPr lang="en-US" altLang="zh-CN" sz="2400" dirty="0" err="1">
                <a:solidFill>
                  <a:schemeClr val="tx1">
                    <a:lumMod val="85000"/>
                    <a:lumOff val="15000"/>
                  </a:schemeClr>
                </a:solidFill>
                <a:latin typeface="方正正大黑简体" panose="02000000000000000000" pitchFamily="2" charset="-122"/>
                <a:ea typeface="方正正大黑简体" panose="02000000000000000000" pitchFamily="2" charset="-122"/>
              </a:rPr>
              <a:t>Sendmail</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的配置规则非常复杂。</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27" name="文本框 26"/>
          <p:cNvSpPr txBox="1"/>
          <p:nvPr/>
        </p:nvSpPr>
        <p:spPr>
          <a:xfrm>
            <a:off x="1553889" y="653569"/>
            <a:ext cx="9084218"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SMTP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的安全性问题（</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4</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t>
            </a:r>
            <a:r>
              <a:rPr lang="en-US" altLang="zh-CN" sz="3600" dirty="0" err="1">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Sendmail</a:t>
            </a:r>
            <a:endPar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27"/>
                                        </p:tgtEl>
                                        <p:attrNameLst>
                                          <p:attrName>style.visibility</p:attrName>
                                        </p:attrNameLst>
                                      </p:cBhvr>
                                      <p:to>
                                        <p:strVal val="visible"/>
                                      </p:to>
                                    </p:set>
                                    <p:animEffect transition="in" filter="fade">
                                      <p:cBhvr>
                                        <p:cTn id="7" dur="500">
                                          <p:stCondLst>
                                            <p:cond delay="0"/>
                                          </p:stCondLst>
                                        </p:cTn>
                                        <p:tgtEl>
                                          <p:spTgt spid="27"/>
                                        </p:tgtEl>
                                      </p:cBhvr>
                                    </p:animEffect>
                                    <p:set>
                                      <p:cBhvr>
                                        <p:cTn id="8" dur="500" fill="hold">
                                          <p:stCondLst>
                                            <p:cond delay="500"/>
                                          </p:stCondLst>
                                        </p:cTn>
                                        <p:tgtEl>
                                          <p:spTgt spid="27"/>
                                        </p:tgtEl>
                                        <p:attrNameLst>
                                          <p:attrName>style.visibility</p:attrName>
                                        </p:attrNameLst>
                                      </p:cBhvr>
                                      <p:to>
                                        <p:strVal val="visible"/>
                                      </p:to>
                                    </p:set>
                                    <p:anim to="0" calcmode="lin" valueType="num">
                                      <p:cBhvr>
                                        <p:cTn id="9" dur="1000" decel="100000" fill="hold">
                                          <p:stCondLst>
                                            <p:cond delay="0"/>
                                          </p:stCondLst>
                                        </p:cTn>
                                        <p:tgtEl>
                                          <p:spTgt spid="27"/>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25"/>
                                        </p:tgtEl>
                                        <p:attrNameLst>
                                          <p:attrName>style.visibility</p:attrName>
                                        </p:attrNameLst>
                                      </p:cBhvr>
                                      <p:to>
                                        <p:strVal val="visible"/>
                                      </p:to>
                                    </p:set>
                                    <p:anim to="0" calcmode="lin" valueType="num">
                                      <p:cBhvr>
                                        <p:cTn id="13" dur="500" decel="100000" fill="hold">
                                          <p:stCondLst>
                                            <p:cond delay="0"/>
                                          </p:stCondLst>
                                        </p:cTn>
                                        <p:tgtEl>
                                          <p:spTgt spid="25"/>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25"/>
                                        </p:tgtEl>
                                      </p:cBhvr>
                                    </p:animEffect>
                                    <p:animScale>
                                      <p:cBhvr>
                                        <p:cTn id="15" dur="500" decel="100000" fill="hold">
                                          <p:stCondLst>
                                            <p:cond delay="0"/>
                                          </p:stCondLst>
                                        </p:cTn>
                                        <p:tgtEl>
                                          <p:spTgt spid="25"/>
                                        </p:tgtEl>
                                      </p:cBhvr>
                                      <p:by x="100000" y="100000"/>
                                      <p:from x="110000" y="110000"/>
                                      <p:to x="100000" y="100000"/>
                                    </p:animScale>
                                  </p:childTnLst>
                                </p:cTn>
                              </p:par>
                            </p:childTnLst>
                          </p:cTn>
                        </p:par>
                        <p:par>
                          <p:cTn id="16" fill="hold">
                            <p:stCondLst>
                              <p:cond delay="455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26"/>
                                        </p:tgtEl>
                                        <p:attrNameLst>
                                          <p:attrName>style.visibility</p:attrName>
                                        </p:attrNameLst>
                                      </p:cBhvr>
                                      <p:to>
                                        <p:strVal val="visible"/>
                                      </p:to>
                                    </p:set>
                                    <p:anim to="0" calcmode="lin" valueType="num">
                                      <p:cBhvr>
                                        <p:cTn id="19" dur="500" decel="100000" fill="hold">
                                          <p:stCondLst>
                                            <p:cond delay="0"/>
                                          </p:stCondLst>
                                        </p:cTn>
                                        <p:tgtEl>
                                          <p:spTgt spid="26"/>
                                        </p:tgtEl>
                                        <p:attrNameLst>
                                          <p:attrName>ppt_y</p:attrName>
                                        </p:attrNameLst>
                                      </p:cBhvr>
                                      <p:tavLst>
                                        <p:tav tm="0">
                                          <p:val>
                                            <p:strVal val="ppt_y+0.02"/>
                                          </p:val>
                                        </p:tav>
                                        <p:tav tm="100000">
                                          <p:val>
                                            <p:strVal val="#ppt_y"/>
                                          </p:val>
                                        </p:tav>
                                      </p:tavLst>
                                    </p:anim>
                                    <p:animEffect transition="in" filter="fade">
                                      <p:cBhvr>
                                        <p:cTn id="20" dur="500">
                                          <p:stCondLst>
                                            <p:cond delay="0"/>
                                          </p:stCondLst>
                                        </p:cTn>
                                        <p:tgtEl>
                                          <p:spTgt spid="26"/>
                                        </p:tgtEl>
                                      </p:cBhvr>
                                    </p:animEffect>
                                    <p:animScale>
                                      <p:cBhvr>
                                        <p:cTn id="21" dur="500" decel="100000" fill="hold">
                                          <p:stCondLst>
                                            <p:cond delay="0"/>
                                          </p:stCondLst>
                                        </p:cTn>
                                        <p:tgtEl>
                                          <p:spTgt spid="26"/>
                                        </p:tgtEl>
                                      </p:cBhvr>
                                      <p:by x="100000" y="100000"/>
                                      <p:from x="110000" y="110000"/>
                                      <p:to x="100000" y="100000"/>
                                    </p:animScale>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1000"/>
                                        <p:tgtEl>
                                          <p:spTgt spid="23"/>
                                        </p:tgtEl>
                                      </p:cBhvr>
                                    </p:animEffect>
                                    <p:anim calcmode="lin" valueType="num">
                                      <p:cBhvr>
                                        <p:cTn id="27" dur="1000" fill="hold"/>
                                        <p:tgtEl>
                                          <p:spTgt spid="23"/>
                                        </p:tgtEl>
                                        <p:attrNameLst>
                                          <p:attrName>ppt_x</p:attrName>
                                        </p:attrNameLst>
                                      </p:cBhvr>
                                      <p:tavLst>
                                        <p:tav tm="0">
                                          <p:val>
                                            <p:strVal val="#ppt_x"/>
                                          </p:val>
                                        </p:tav>
                                        <p:tav tm="100000">
                                          <p:val>
                                            <p:strVal val="#ppt_x"/>
                                          </p:val>
                                        </p:tav>
                                      </p:tavLst>
                                    </p:anim>
                                    <p:anim calcmode="lin" valueType="num">
                                      <p:cBhvr>
                                        <p:cTn id="2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28" name="PA-矩形 4"/>
          <p:cNvSpPr>
            <a:spLocks noChangeArrowheads="1"/>
          </p:cNvSpPr>
          <p:nvPr>
            <p:custDataLst>
              <p:tags r:id="rId2"/>
            </p:custDataLst>
          </p:nvPr>
        </p:nvSpPr>
        <p:spPr bwMode="auto">
          <a:xfrm>
            <a:off x="1308426" y="1402616"/>
            <a:ext cx="9678101" cy="4435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30000"/>
              </a:lnSpc>
              <a:spcAft>
                <a:spcPts val="600"/>
              </a:spcAft>
              <a:buClr>
                <a:srgbClr val="15449F"/>
              </a:buClr>
              <a:buFont typeface="Wingdings" panose="05000000000000000000" pitchFamily="2" charset="2"/>
              <a:buChar char="l"/>
              <a:defRPr/>
            </a:pPr>
            <a:r>
              <a:rPr lang="en-US" altLang="zh-CN" sz="2400" dirty="0">
                <a:latin typeface="方正正大黑简体" panose="02000000000000000000" pitchFamily="2" charset="-122"/>
                <a:ea typeface="方正正大黑简体" panose="02000000000000000000" pitchFamily="2" charset="-122"/>
              </a:rPr>
              <a:t>SMTP</a:t>
            </a:r>
            <a:r>
              <a:rPr lang="zh-CN" altLang="en-US" sz="2400" dirty="0">
                <a:latin typeface="方正正大黑简体" panose="02000000000000000000" pitchFamily="2" charset="-122"/>
                <a:ea typeface="方正正大黑简体" panose="02000000000000000000" pitchFamily="2" charset="-122"/>
              </a:rPr>
              <a:t>没有对源认证的问题</a:t>
            </a:r>
            <a:endParaRPr lang="zh-CN" altLang="en-US" sz="2400" dirty="0">
              <a:latin typeface="方正正大黑简体" panose="02000000000000000000" pitchFamily="2" charset="-122"/>
              <a:ea typeface="方正正大黑简体" panose="02000000000000000000" pitchFamily="2" charset="-122"/>
            </a:endParaRPr>
          </a:p>
          <a:p>
            <a:pPr marL="1332230" lvl="2" indent="-342900">
              <a:lnSpc>
                <a:spcPct val="130000"/>
              </a:lnSpc>
              <a:spcAft>
                <a:spcPts val="600"/>
              </a:spcAft>
              <a:buClr>
                <a:srgbClr val="15449F"/>
              </a:buClr>
              <a:buFont typeface="Wingdings" panose="05000000000000000000" pitchFamily="2" charset="2"/>
              <a:buChar char="ü"/>
              <a:defRPr/>
            </a:pPr>
            <a:r>
              <a:rPr lang="en-US" altLang="zh-CN" sz="2000" dirty="0">
                <a:latin typeface="方正正大黑简体" panose="02000000000000000000" pitchFamily="2" charset="-122"/>
                <a:ea typeface="方正正大黑简体" panose="02000000000000000000" pitchFamily="2" charset="-122"/>
              </a:rPr>
              <a:t>ESMTP</a:t>
            </a:r>
            <a:r>
              <a:rPr lang="zh-CN" altLang="en-US" sz="2000" dirty="0">
                <a:latin typeface="方正正大黑简体" panose="02000000000000000000" pitchFamily="2" charset="-122"/>
                <a:ea typeface="方正正大黑简体" panose="02000000000000000000" pitchFamily="2" charset="-122"/>
              </a:rPr>
              <a:t>协议代替了</a:t>
            </a:r>
            <a:r>
              <a:rPr lang="en-US" altLang="zh-CN" sz="2000" dirty="0">
                <a:latin typeface="方正正大黑简体" panose="02000000000000000000" pitchFamily="2" charset="-122"/>
                <a:ea typeface="方正正大黑简体" panose="02000000000000000000" pitchFamily="2" charset="-122"/>
              </a:rPr>
              <a:t>SMTP,</a:t>
            </a:r>
            <a:r>
              <a:rPr lang="zh-CN" altLang="en-US" sz="2000" dirty="0">
                <a:latin typeface="方正正大黑简体" panose="02000000000000000000" pitchFamily="2" charset="-122"/>
                <a:ea typeface="方正正大黑简体" panose="02000000000000000000" pitchFamily="2" charset="-122"/>
              </a:rPr>
              <a:t>增加了</a:t>
            </a:r>
            <a:r>
              <a:rPr lang="en-US" altLang="zh-CN" sz="2000" dirty="0">
                <a:latin typeface="方正正大黑简体" panose="02000000000000000000" pitchFamily="2" charset="-122"/>
                <a:ea typeface="方正正大黑简体" panose="02000000000000000000" pitchFamily="2" charset="-122"/>
              </a:rPr>
              <a:t>AUTH</a:t>
            </a:r>
            <a:r>
              <a:rPr lang="zh-CN" altLang="en-US" sz="2000" dirty="0">
                <a:latin typeface="方正正大黑简体" panose="02000000000000000000" pitchFamily="2" charset="-122"/>
                <a:ea typeface="方正正大黑简体" panose="02000000000000000000" pitchFamily="2" charset="-122"/>
              </a:rPr>
              <a:t>过程，但是认证能力有限（密码</a:t>
            </a:r>
            <a:r>
              <a:rPr lang="en-US" altLang="zh-CN" sz="2000" dirty="0">
                <a:latin typeface="方正正大黑简体" panose="02000000000000000000" pitchFamily="2" charset="-122"/>
                <a:ea typeface="方正正大黑简体" panose="02000000000000000000" pitchFamily="2" charset="-122"/>
              </a:rPr>
              <a:t>base64</a:t>
            </a:r>
            <a:r>
              <a:rPr lang="zh-CN" altLang="en-US" sz="2000" dirty="0">
                <a:latin typeface="方正正大黑简体" panose="02000000000000000000" pitchFamily="2" charset="-122"/>
                <a:ea typeface="方正正大黑简体" panose="02000000000000000000" pitchFamily="2" charset="-122"/>
              </a:rPr>
              <a:t>编码）</a:t>
            </a:r>
            <a:endParaRPr lang="zh-CN" altLang="en-US" sz="2000" dirty="0">
              <a:latin typeface="方正正大黑简体" panose="02000000000000000000" pitchFamily="2" charset="-122"/>
              <a:ea typeface="方正正大黑简体" panose="02000000000000000000" pitchFamily="2" charset="-122"/>
            </a:endParaRPr>
          </a:p>
          <a:p>
            <a:pPr marL="914400" lvl="2" indent="-342900">
              <a:lnSpc>
                <a:spcPct val="130000"/>
              </a:lnSpc>
              <a:spcAft>
                <a:spcPts val="600"/>
              </a:spcAft>
              <a:buClr>
                <a:srgbClr val="15449F"/>
              </a:buClr>
              <a:buFont typeface="Wingdings" panose="05000000000000000000" pitchFamily="2" charset="2"/>
              <a:buChar char="l"/>
              <a:defRPr/>
            </a:pPr>
            <a:r>
              <a:rPr lang="zh-CN" altLang="en-US" sz="2400" dirty="0">
                <a:latin typeface="方正正大黑简体" panose="02000000000000000000" pitchFamily="2" charset="-122"/>
                <a:ea typeface="方正正大黑简体" panose="02000000000000000000" pitchFamily="2" charset="-122"/>
              </a:rPr>
              <a:t>使用</a:t>
            </a:r>
            <a:r>
              <a:rPr lang="en-US" altLang="zh-CN" sz="2400" dirty="0">
                <a:latin typeface="方正正大黑简体" panose="02000000000000000000" pitchFamily="2" charset="-122"/>
                <a:ea typeface="方正正大黑简体" panose="02000000000000000000" pitchFamily="2" charset="-122"/>
              </a:rPr>
              <a:t>SMTPS(SMTP over SSL)</a:t>
            </a:r>
            <a:endParaRPr lang="en-US" altLang="zh-CN" sz="2400" dirty="0">
              <a:latin typeface="方正正大黑简体" panose="02000000000000000000" pitchFamily="2" charset="-122"/>
              <a:ea typeface="方正正大黑简体" panose="02000000000000000000" pitchFamily="2" charset="-122"/>
            </a:endParaRPr>
          </a:p>
          <a:p>
            <a:pPr marL="1332230" lvl="2" indent="-342900">
              <a:lnSpc>
                <a:spcPct val="130000"/>
              </a:lnSpc>
              <a:spcAft>
                <a:spcPts val="600"/>
              </a:spcAft>
              <a:buClr>
                <a:srgbClr val="15449F"/>
              </a:buClr>
              <a:buFont typeface="Wingdings" panose="05000000000000000000" pitchFamily="2" charset="2"/>
              <a:buChar char="ü"/>
              <a:defRPr/>
            </a:pPr>
            <a:r>
              <a:rPr lang="zh-CN" altLang="en-US" sz="2000" dirty="0">
                <a:latin typeface="方正正大黑简体" panose="02000000000000000000" pitchFamily="2" charset="-122"/>
                <a:ea typeface="方正正大黑简体" panose="02000000000000000000" pitchFamily="2" charset="-122"/>
              </a:rPr>
              <a:t>进行加密</a:t>
            </a:r>
            <a:endParaRPr lang="zh-CN" altLang="en-US" sz="2000" dirty="0">
              <a:latin typeface="方正正大黑简体" panose="02000000000000000000" pitchFamily="2" charset="-122"/>
              <a:ea typeface="方正正大黑简体" panose="02000000000000000000" pitchFamily="2" charset="-122"/>
            </a:endParaRPr>
          </a:p>
          <a:p>
            <a:pPr marL="914400" lvl="2" indent="-342900">
              <a:lnSpc>
                <a:spcPct val="130000"/>
              </a:lnSpc>
              <a:spcAft>
                <a:spcPts val="600"/>
              </a:spcAft>
              <a:buClr>
                <a:srgbClr val="15449F"/>
              </a:buClr>
              <a:buFont typeface="Wingdings" panose="05000000000000000000" pitchFamily="2" charset="2"/>
              <a:buChar char="l"/>
              <a:defRPr/>
            </a:pPr>
            <a:r>
              <a:rPr lang="zh-CN" altLang="en-US" sz="2400" dirty="0">
                <a:latin typeface="方正正大黑简体" panose="02000000000000000000" pitchFamily="2" charset="-122"/>
                <a:ea typeface="方正正大黑简体" panose="02000000000000000000" pitchFamily="2" charset="-122"/>
              </a:rPr>
              <a:t>开放中继</a:t>
            </a:r>
            <a:endParaRPr lang="zh-CN" altLang="en-US" sz="2400" dirty="0">
              <a:latin typeface="方正正大黑简体" panose="02000000000000000000" pitchFamily="2" charset="-122"/>
              <a:ea typeface="方正正大黑简体" panose="02000000000000000000" pitchFamily="2" charset="-122"/>
            </a:endParaRPr>
          </a:p>
          <a:p>
            <a:pPr marL="1332230" lvl="2" indent="-342900">
              <a:lnSpc>
                <a:spcPct val="130000"/>
              </a:lnSpc>
              <a:spcAft>
                <a:spcPts val="600"/>
              </a:spcAft>
              <a:buClr>
                <a:srgbClr val="15449F"/>
              </a:buClr>
              <a:buFont typeface="Wingdings" panose="05000000000000000000" pitchFamily="2" charset="2"/>
              <a:buChar char="ü"/>
              <a:defRPr/>
            </a:pPr>
            <a:r>
              <a:rPr lang="zh-CN" altLang="en-US" sz="2000" dirty="0">
                <a:latin typeface="方正正大黑简体" panose="02000000000000000000" pitchFamily="2" charset="-122"/>
                <a:ea typeface="方正正大黑简体" panose="02000000000000000000" pitchFamily="2" charset="-122"/>
              </a:rPr>
              <a:t>关闭开放中继</a:t>
            </a:r>
            <a:endParaRPr lang="en-US" altLang="zh-CN" sz="2000" dirty="0">
              <a:latin typeface="方正正大黑简体" panose="02000000000000000000" pitchFamily="2" charset="-122"/>
              <a:ea typeface="方正正大黑简体" panose="02000000000000000000" pitchFamily="2" charset="-122"/>
            </a:endParaRPr>
          </a:p>
          <a:p>
            <a:pPr marL="914400" lvl="2" indent="-342900">
              <a:lnSpc>
                <a:spcPct val="130000"/>
              </a:lnSpc>
              <a:spcAft>
                <a:spcPts val="600"/>
              </a:spcAft>
              <a:buClr>
                <a:srgbClr val="15449F"/>
              </a:buClr>
              <a:buFont typeface="Wingdings" panose="05000000000000000000" pitchFamily="2" charset="2"/>
              <a:buChar char="l"/>
              <a:defRPr/>
            </a:pPr>
            <a:r>
              <a:rPr lang="en-US" altLang="zh-CN" sz="2400" dirty="0">
                <a:latin typeface="方正正大黑简体" panose="02000000000000000000" pitchFamily="2" charset="-122"/>
                <a:ea typeface="方正正大黑简体" panose="02000000000000000000" pitchFamily="2" charset="-122"/>
              </a:rPr>
              <a:t>VRFY</a:t>
            </a:r>
            <a:r>
              <a:rPr lang="zh-CN" altLang="en-US" sz="2400" dirty="0">
                <a:latin typeface="方正正大黑简体" panose="02000000000000000000" pitchFamily="2" charset="-122"/>
                <a:ea typeface="方正正大黑简体" panose="02000000000000000000" pitchFamily="2" charset="-122"/>
              </a:rPr>
              <a:t>、</a:t>
            </a:r>
            <a:r>
              <a:rPr lang="en-US" altLang="zh-CN" sz="2400" dirty="0">
                <a:latin typeface="方正正大黑简体" panose="02000000000000000000" pitchFamily="2" charset="-122"/>
                <a:ea typeface="方正正大黑简体" panose="02000000000000000000" pitchFamily="2" charset="-122"/>
              </a:rPr>
              <a:t>EXPN</a:t>
            </a:r>
            <a:r>
              <a:rPr lang="zh-CN" altLang="en-US" sz="2400" dirty="0">
                <a:latin typeface="方正正大黑简体" panose="02000000000000000000" pitchFamily="2" charset="-122"/>
                <a:ea typeface="方正正大黑简体" panose="02000000000000000000" pitchFamily="2" charset="-122"/>
              </a:rPr>
              <a:t>、</a:t>
            </a:r>
            <a:r>
              <a:rPr lang="en-US" altLang="zh-CN" sz="2400" dirty="0">
                <a:latin typeface="方正正大黑简体" panose="02000000000000000000" pitchFamily="2" charset="-122"/>
                <a:ea typeface="方正正大黑简体" panose="02000000000000000000" pitchFamily="2" charset="-122"/>
              </a:rPr>
              <a:t>TURN</a:t>
            </a:r>
            <a:r>
              <a:rPr lang="zh-CN" altLang="en-US" sz="2400" dirty="0">
                <a:latin typeface="方正正大黑简体" panose="02000000000000000000" pitchFamily="2" charset="-122"/>
                <a:ea typeface="方正正大黑简体" panose="02000000000000000000" pitchFamily="2" charset="-122"/>
              </a:rPr>
              <a:t>等命令导致安全问题</a:t>
            </a:r>
            <a:endParaRPr lang="zh-CN" altLang="en-US" sz="2400" dirty="0">
              <a:latin typeface="方正正大黑简体" panose="02000000000000000000" pitchFamily="2" charset="-122"/>
              <a:ea typeface="方正正大黑简体" panose="02000000000000000000" pitchFamily="2" charset="-122"/>
            </a:endParaRPr>
          </a:p>
          <a:p>
            <a:pPr marL="1332230" lvl="2" indent="-342900">
              <a:lnSpc>
                <a:spcPct val="130000"/>
              </a:lnSpc>
              <a:spcAft>
                <a:spcPts val="600"/>
              </a:spcAft>
              <a:buClr>
                <a:srgbClr val="15449F"/>
              </a:buClr>
              <a:buFont typeface="Wingdings" panose="05000000000000000000" pitchFamily="2" charset="2"/>
              <a:buChar char="ü"/>
              <a:defRPr/>
            </a:pPr>
            <a:r>
              <a:rPr lang="zh-CN" altLang="en-US" sz="2000" dirty="0">
                <a:latin typeface="方正正大黑简体" panose="02000000000000000000" pitchFamily="2" charset="-122"/>
                <a:ea typeface="方正正大黑简体" panose="02000000000000000000" pitchFamily="2" charset="-122"/>
              </a:rPr>
              <a:t>可以禁用或者少用</a:t>
            </a:r>
            <a:endParaRPr lang="zh-CN" altLang="en-US" sz="2000" dirty="0">
              <a:latin typeface="方正正大黑简体" panose="02000000000000000000" pitchFamily="2" charset="-122"/>
              <a:ea typeface="方正正大黑简体" panose="02000000000000000000" pitchFamily="2" charset="-122"/>
            </a:endParaRPr>
          </a:p>
        </p:txBody>
      </p:sp>
      <p:sp>
        <p:nvSpPr>
          <p:cNvPr id="18" name="文本框 17"/>
          <p:cNvSpPr txBox="1"/>
          <p:nvPr/>
        </p:nvSpPr>
        <p:spPr>
          <a:xfrm>
            <a:off x="4145944" y="653569"/>
            <a:ext cx="3900107"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SMTP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的防范措施</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18"/>
                                        </p:tgtEl>
                                        <p:attrNameLst>
                                          <p:attrName>style.visibility</p:attrName>
                                        </p:attrNameLst>
                                      </p:cBhvr>
                                      <p:to>
                                        <p:strVal val="visible"/>
                                      </p:to>
                                    </p:set>
                                    <p:animEffect transition="in" filter="fade">
                                      <p:cBhvr>
                                        <p:cTn id="7" dur="500">
                                          <p:stCondLst>
                                            <p:cond delay="0"/>
                                          </p:stCondLst>
                                        </p:cTn>
                                        <p:tgtEl>
                                          <p:spTgt spid="18"/>
                                        </p:tgtEl>
                                      </p:cBhvr>
                                    </p:animEffect>
                                    <p:set>
                                      <p:cBhvr>
                                        <p:cTn id="8" dur="500" fill="hold">
                                          <p:stCondLst>
                                            <p:cond delay="500"/>
                                          </p:stCondLst>
                                        </p:cTn>
                                        <p:tgtEl>
                                          <p:spTgt spid="18"/>
                                        </p:tgtEl>
                                        <p:attrNameLst>
                                          <p:attrName>style.visibility</p:attrName>
                                        </p:attrNameLst>
                                      </p:cBhvr>
                                      <p:to>
                                        <p:strVal val="visible"/>
                                      </p:to>
                                    </p:set>
                                    <p:anim to="0" calcmode="lin" valueType="num">
                                      <p:cBhvr>
                                        <p:cTn id="9" dur="1000" decel="100000" fill="hold">
                                          <p:stCondLst>
                                            <p:cond delay="0"/>
                                          </p:stCondLst>
                                        </p:cTn>
                                        <p:tgtEl>
                                          <p:spTgt spid="18"/>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iterate type="wd">
                                    <p:tmPct val="10000"/>
                                  </p:iterate>
                                  <p:childTnLst>
                                    <p:set>
                                      <p:cBhvr>
                                        <p:cTn id="13" dur="1" fill="hold">
                                          <p:stCondLst>
                                            <p:cond delay="0"/>
                                          </p:stCondLst>
                                        </p:cTn>
                                        <p:tgtEl>
                                          <p:spTgt spid="28">
                                            <p:txEl>
                                              <p:pRg st="0" end="0"/>
                                            </p:txEl>
                                          </p:spTgt>
                                        </p:tgtEl>
                                        <p:attrNameLst>
                                          <p:attrName>style.visibility</p:attrName>
                                        </p:attrNameLst>
                                      </p:cBhvr>
                                      <p:to>
                                        <p:strVal val="visible"/>
                                      </p:to>
                                    </p:set>
                                    <p:anim to="0" calcmode="lin" valueType="num">
                                      <p:cBhvr>
                                        <p:cTn id="14" dur="500" decel="100000" fill="hold">
                                          <p:stCondLst>
                                            <p:cond delay="0"/>
                                          </p:stCondLst>
                                        </p:cTn>
                                        <p:tgtEl>
                                          <p:spTgt spid="28">
                                            <p:txEl>
                                              <p:pRg st="0" end="0"/>
                                            </p:txEl>
                                          </p:spTgt>
                                        </p:tgtEl>
                                        <p:attrNameLst>
                                          <p:attrName>ppt_y</p:attrName>
                                        </p:attrNameLst>
                                      </p:cBhvr>
                                      <p:tavLst>
                                        <p:tav tm="0">
                                          <p:val>
                                            <p:strVal val="ppt_y+0.02"/>
                                          </p:val>
                                        </p:tav>
                                        <p:tav tm="100000">
                                          <p:val>
                                            <p:strVal val="#ppt_y"/>
                                          </p:val>
                                        </p:tav>
                                      </p:tavLst>
                                    </p:anim>
                                    <p:animEffect transition="in" filter="fade">
                                      <p:cBhvr>
                                        <p:cTn id="15" dur="500">
                                          <p:stCondLst>
                                            <p:cond delay="0"/>
                                          </p:stCondLst>
                                        </p:cTn>
                                        <p:tgtEl>
                                          <p:spTgt spid="28">
                                            <p:txEl>
                                              <p:pRg st="0" end="0"/>
                                            </p:txEl>
                                          </p:spTgt>
                                        </p:tgtEl>
                                      </p:cBhvr>
                                    </p:animEffect>
                                    <p:animScale>
                                      <p:cBhvr>
                                        <p:cTn id="16" dur="500" decel="100000" fill="hold">
                                          <p:stCondLst>
                                            <p:cond delay="0"/>
                                          </p:stCondLst>
                                        </p:cTn>
                                        <p:tgtEl>
                                          <p:spTgt spid="28">
                                            <p:txEl>
                                              <p:pRg st="0" end="0"/>
                                            </p:txEl>
                                          </p:spTgt>
                                        </p:tgtEl>
                                      </p:cBhvr>
                                      <p:by x="100000" y="100000"/>
                                      <p:from x="110000" y="110000"/>
                                      <p:to x="100000" y="100000"/>
                                    </p:animScale>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iterate type="wd">
                                    <p:tmPct val="10000"/>
                                  </p:iterate>
                                  <p:childTnLst>
                                    <p:set>
                                      <p:cBhvr>
                                        <p:cTn id="20" dur="1" fill="hold">
                                          <p:stCondLst>
                                            <p:cond delay="0"/>
                                          </p:stCondLst>
                                        </p:cTn>
                                        <p:tgtEl>
                                          <p:spTgt spid="28">
                                            <p:txEl>
                                              <p:pRg st="1" end="1"/>
                                            </p:txEl>
                                          </p:spTgt>
                                        </p:tgtEl>
                                        <p:attrNameLst>
                                          <p:attrName>style.visibility</p:attrName>
                                        </p:attrNameLst>
                                      </p:cBhvr>
                                      <p:to>
                                        <p:strVal val="visible"/>
                                      </p:to>
                                    </p:set>
                                    <p:anim to="0" calcmode="lin" valueType="num">
                                      <p:cBhvr>
                                        <p:cTn id="21" dur="500" decel="100000" fill="hold">
                                          <p:stCondLst>
                                            <p:cond delay="0"/>
                                          </p:stCondLst>
                                        </p:cTn>
                                        <p:tgtEl>
                                          <p:spTgt spid="28">
                                            <p:txEl>
                                              <p:pRg st="1" end="1"/>
                                            </p:txEl>
                                          </p:spTgt>
                                        </p:tgtEl>
                                        <p:attrNameLst>
                                          <p:attrName>ppt_y</p:attrName>
                                        </p:attrNameLst>
                                      </p:cBhvr>
                                      <p:tavLst>
                                        <p:tav tm="0">
                                          <p:val>
                                            <p:strVal val="ppt_y+0.02"/>
                                          </p:val>
                                        </p:tav>
                                        <p:tav tm="100000">
                                          <p:val>
                                            <p:strVal val="#ppt_y"/>
                                          </p:val>
                                        </p:tav>
                                      </p:tavLst>
                                    </p:anim>
                                    <p:animEffect transition="in" filter="fade">
                                      <p:cBhvr>
                                        <p:cTn id="22" dur="500">
                                          <p:stCondLst>
                                            <p:cond delay="0"/>
                                          </p:stCondLst>
                                        </p:cTn>
                                        <p:tgtEl>
                                          <p:spTgt spid="28">
                                            <p:txEl>
                                              <p:pRg st="1" end="1"/>
                                            </p:txEl>
                                          </p:spTgt>
                                        </p:tgtEl>
                                      </p:cBhvr>
                                    </p:animEffect>
                                    <p:animScale>
                                      <p:cBhvr>
                                        <p:cTn id="23" dur="500" decel="100000" fill="hold">
                                          <p:stCondLst>
                                            <p:cond delay="0"/>
                                          </p:stCondLst>
                                        </p:cTn>
                                        <p:tgtEl>
                                          <p:spTgt spid="28">
                                            <p:txEl>
                                              <p:pRg st="1" end="1"/>
                                            </p:txEl>
                                          </p:spTgt>
                                        </p:tgtEl>
                                      </p:cBhvr>
                                      <p:by x="100000" y="100000"/>
                                      <p:from x="110000" y="110000"/>
                                      <p:to x="100000" y="100000"/>
                                    </p:animScale>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iterate type="wd">
                                    <p:tmPct val="10000"/>
                                  </p:iterate>
                                  <p:childTnLst>
                                    <p:set>
                                      <p:cBhvr>
                                        <p:cTn id="27" dur="1" fill="hold">
                                          <p:stCondLst>
                                            <p:cond delay="0"/>
                                          </p:stCondLst>
                                        </p:cTn>
                                        <p:tgtEl>
                                          <p:spTgt spid="28">
                                            <p:txEl>
                                              <p:pRg st="2" end="2"/>
                                            </p:txEl>
                                          </p:spTgt>
                                        </p:tgtEl>
                                        <p:attrNameLst>
                                          <p:attrName>style.visibility</p:attrName>
                                        </p:attrNameLst>
                                      </p:cBhvr>
                                      <p:to>
                                        <p:strVal val="visible"/>
                                      </p:to>
                                    </p:set>
                                    <p:anim to="0" calcmode="lin" valueType="num">
                                      <p:cBhvr>
                                        <p:cTn id="28" dur="500" decel="100000" fill="hold">
                                          <p:stCondLst>
                                            <p:cond delay="0"/>
                                          </p:stCondLst>
                                        </p:cTn>
                                        <p:tgtEl>
                                          <p:spTgt spid="28">
                                            <p:txEl>
                                              <p:pRg st="2" end="2"/>
                                            </p:txEl>
                                          </p:spTgt>
                                        </p:tgtEl>
                                        <p:attrNameLst>
                                          <p:attrName>ppt_y</p:attrName>
                                        </p:attrNameLst>
                                      </p:cBhvr>
                                      <p:tavLst>
                                        <p:tav tm="0">
                                          <p:val>
                                            <p:strVal val="ppt_y+0.02"/>
                                          </p:val>
                                        </p:tav>
                                        <p:tav tm="100000">
                                          <p:val>
                                            <p:strVal val="#ppt_y"/>
                                          </p:val>
                                        </p:tav>
                                      </p:tavLst>
                                    </p:anim>
                                    <p:animEffect transition="in" filter="fade">
                                      <p:cBhvr>
                                        <p:cTn id="29" dur="500">
                                          <p:stCondLst>
                                            <p:cond delay="0"/>
                                          </p:stCondLst>
                                        </p:cTn>
                                        <p:tgtEl>
                                          <p:spTgt spid="28">
                                            <p:txEl>
                                              <p:pRg st="2" end="2"/>
                                            </p:txEl>
                                          </p:spTgt>
                                        </p:tgtEl>
                                      </p:cBhvr>
                                    </p:animEffect>
                                    <p:animScale>
                                      <p:cBhvr>
                                        <p:cTn id="30" dur="500" decel="100000" fill="hold">
                                          <p:stCondLst>
                                            <p:cond delay="0"/>
                                          </p:stCondLst>
                                        </p:cTn>
                                        <p:tgtEl>
                                          <p:spTgt spid="28">
                                            <p:txEl>
                                              <p:pRg st="2" end="2"/>
                                            </p:txEl>
                                          </p:spTgt>
                                        </p:tgtEl>
                                      </p:cBhvr>
                                      <p:by x="100000" y="100000"/>
                                      <p:from x="110000" y="110000"/>
                                      <p:to x="100000" y="100000"/>
                                    </p:animScale>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iterate type="wd">
                                    <p:tmPct val="10000"/>
                                  </p:iterate>
                                  <p:childTnLst>
                                    <p:set>
                                      <p:cBhvr>
                                        <p:cTn id="34" dur="1" fill="hold">
                                          <p:stCondLst>
                                            <p:cond delay="0"/>
                                          </p:stCondLst>
                                        </p:cTn>
                                        <p:tgtEl>
                                          <p:spTgt spid="28">
                                            <p:txEl>
                                              <p:pRg st="3" end="3"/>
                                            </p:txEl>
                                          </p:spTgt>
                                        </p:tgtEl>
                                        <p:attrNameLst>
                                          <p:attrName>style.visibility</p:attrName>
                                        </p:attrNameLst>
                                      </p:cBhvr>
                                      <p:to>
                                        <p:strVal val="visible"/>
                                      </p:to>
                                    </p:set>
                                    <p:anim to="0" calcmode="lin" valueType="num">
                                      <p:cBhvr>
                                        <p:cTn id="35" dur="500" decel="100000" fill="hold">
                                          <p:stCondLst>
                                            <p:cond delay="0"/>
                                          </p:stCondLst>
                                        </p:cTn>
                                        <p:tgtEl>
                                          <p:spTgt spid="28">
                                            <p:txEl>
                                              <p:pRg st="3" end="3"/>
                                            </p:txEl>
                                          </p:spTgt>
                                        </p:tgtEl>
                                        <p:attrNameLst>
                                          <p:attrName>ppt_y</p:attrName>
                                        </p:attrNameLst>
                                      </p:cBhvr>
                                      <p:tavLst>
                                        <p:tav tm="0">
                                          <p:val>
                                            <p:strVal val="ppt_y+0.02"/>
                                          </p:val>
                                        </p:tav>
                                        <p:tav tm="100000">
                                          <p:val>
                                            <p:strVal val="#ppt_y"/>
                                          </p:val>
                                        </p:tav>
                                      </p:tavLst>
                                    </p:anim>
                                    <p:animEffect transition="in" filter="fade">
                                      <p:cBhvr>
                                        <p:cTn id="36" dur="500">
                                          <p:stCondLst>
                                            <p:cond delay="0"/>
                                          </p:stCondLst>
                                        </p:cTn>
                                        <p:tgtEl>
                                          <p:spTgt spid="28">
                                            <p:txEl>
                                              <p:pRg st="3" end="3"/>
                                            </p:txEl>
                                          </p:spTgt>
                                        </p:tgtEl>
                                      </p:cBhvr>
                                    </p:animEffect>
                                    <p:animScale>
                                      <p:cBhvr>
                                        <p:cTn id="37" dur="500" decel="100000" fill="hold">
                                          <p:stCondLst>
                                            <p:cond delay="0"/>
                                          </p:stCondLst>
                                        </p:cTn>
                                        <p:tgtEl>
                                          <p:spTgt spid="28">
                                            <p:txEl>
                                              <p:pRg st="3" end="3"/>
                                            </p:txEl>
                                          </p:spTgt>
                                        </p:tgtEl>
                                      </p:cBhvr>
                                      <p:by x="100000" y="100000"/>
                                      <p:from x="110000" y="110000"/>
                                      <p:to x="100000" y="100000"/>
                                    </p:animScale>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iterate type="wd">
                                    <p:tmPct val="10000"/>
                                  </p:iterate>
                                  <p:childTnLst>
                                    <p:set>
                                      <p:cBhvr>
                                        <p:cTn id="41" dur="1" fill="hold">
                                          <p:stCondLst>
                                            <p:cond delay="0"/>
                                          </p:stCondLst>
                                        </p:cTn>
                                        <p:tgtEl>
                                          <p:spTgt spid="28">
                                            <p:txEl>
                                              <p:pRg st="4" end="4"/>
                                            </p:txEl>
                                          </p:spTgt>
                                        </p:tgtEl>
                                        <p:attrNameLst>
                                          <p:attrName>style.visibility</p:attrName>
                                        </p:attrNameLst>
                                      </p:cBhvr>
                                      <p:to>
                                        <p:strVal val="visible"/>
                                      </p:to>
                                    </p:set>
                                    <p:anim to="0" calcmode="lin" valueType="num">
                                      <p:cBhvr>
                                        <p:cTn id="42" dur="500" decel="100000" fill="hold">
                                          <p:stCondLst>
                                            <p:cond delay="0"/>
                                          </p:stCondLst>
                                        </p:cTn>
                                        <p:tgtEl>
                                          <p:spTgt spid="28">
                                            <p:txEl>
                                              <p:pRg st="4" end="4"/>
                                            </p:txEl>
                                          </p:spTgt>
                                        </p:tgtEl>
                                        <p:attrNameLst>
                                          <p:attrName>ppt_y</p:attrName>
                                        </p:attrNameLst>
                                      </p:cBhvr>
                                      <p:tavLst>
                                        <p:tav tm="0">
                                          <p:val>
                                            <p:strVal val="ppt_y+0.02"/>
                                          </p:val>
                                        </p:tav>
                                        <p:tav tm="100000">
                                          <p:val>
                                            <p:strVal val="#ppt_y"/>
                                          </p:val>
                                        </p:tav>
                                      </p:tavLst>
                                    </p:anim>
                                    <p:animEffect transition="in" filter="fade">
                                      <p:cBhvr>
                                        <p:cTn id="43" dur="500">
                                          <p:stCondLst>
                                            <p:cond delay="0"/>
                                          </p:stCondLst>
                                        </p:cTn>
                                        <p:tgtEl>
                                          <p:spTgt spid="28">
                                            <p:txEl>
                                              <p:pRg st="4" end="4"/>
                                            </p:txEl>
                                          </p:spTgt>
                                        </p:tgtEl>
                                      </p:cBhvr>
                                    </p:animEffect>
                                    <p:animScale>
                                      <p:cBhvr>
                                        <p:cTn id="44" dur="500" decel="100000" fill="hold">
                                          <p:stCondLst>
                                            <p:cond delay="0"/>
                                          </p:stCondLst>
                                        </p:cTn>
                                        <p:tgtEl>
                                          <p:spTgt spid="28">
                                            <p:txEl>
                                              <p:pRg st="4" end="4"/>
                                            </p:txEl>
                                          </p:spTgt>
                                        </p:tgtEl>
                                      </p:cBhvr>
                                      <p:by x="100000" y="100000"/>
                                      <p:from x="110000" y="110000"/>
                                      <p:to x="100000" y="100000"/>
                                    </p:animScale>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iterate type="wd">
                                    <p:tmPct val="10000"/>
                                  </p:iterate>
                                  <p:childTnLst>
                                    <p:set>
                                      <p:cBhvr>
                                        <p:cTn id="48" dur="1" fill="hold">
                                          <p:stCondLst>
                                            <p:cond delay="0"/>
                                          </p:stCondLst>
                                        </p:cTn>
                                        <p:tgtEl>
                                          <p:spTgt spid="28">
                                            <p:txEl>
                                              <p:pRg st="5" end="5"/>
                                            </p:txEl>
                                          </p:spTgt>
                                        </p:tgtEl>
                                        <p:attrNameLst>
                                          <p:attrName>style.visibility</p:attrName>
                                        </p:attrNameLst>
                                      </p:cBhvr>
                                      <p:to>
                                        <p:strVal val="visible"/>
                                      </p:to>
                                    </p:set>
                                    <p:anim to="0" calcmode="lin" valueType="num">
                                      <p:cBhvr>
                                        <p:cTn id="49" dur="500" decel="100000" fill="hold">
                                          <p:stCondLst>
                                            <p:cond delay="0"/>
                                          </p:stCondLst>
                                        </p:cTn>
                                        <p:tgtEl>
                                          <p:spTgt spid="28">
                                            <p:txEl>
                                              <p:pRg st="5" end="5"/>
                                            </p:txEl>
                                          </p:spTgt>
                                        </p:tgtEl>
                                        <p:attrNameLst>
                                          <p:attrName>ppt_y</p:attrName>
                                        </p:attrNameLst>
                                      </p:cBhvr>
                                      <p:tavLst>
                                        <p:tav tm="0">
                                          <p:val>
                                            <p:strVal val="ppt_y+0.02"/>
                                          </p:val>
                                        </p:tav>
                                        <p:tav tm="100000">
                                          <p:val>
                                            <p:strVal val="#ppt_y"/>
                                          </p:val>
                                        </p:tav>
                                      </p:tavLst>
                                    </p:anim>
                                    <p:animEffect transition="in" filter="fade">
                                      <p:cBhvr>
                                        <p:cTn id="50" dur="500">
                                          <p:stCondLst>
                                            <p:cond delay="0"/>
                                          </p:stCondLst>
                                        </p:cTn>
                                        <p:tgtEl>
                                          <p:spTgt spid="28">
                                            <p:txEl>
                                              <p:pRg st="5" end="5"/>
                                            </p:txEl>
                                          </p:spTgt>
                                        </p:tgtEl>
                                      </p:cBhvr>
                                    </p:animEffect>
                                    <p:animScale>
                                      <p:cBhvr>
                                        <p:cTn id="51" dur="500" decel="100000" fill="hold">
                                          <p:stCondLst>
                                            <p:cond delay="0"/>
                                          </p:stCondLst>
                                        </p:cTn>
                                        <p:tgtEl>
                                          <p:spTgt spid="28">
                                            <p:txEl>
                                              <p:pRg st="5" end="5"/>
                                            </p:txEl>
                                          </p:spTgt>
                                        </p:tgtEl>
                                      </p:cBhvr>
                                      <p:by x="100000" y="100000"/>
                                      <p:from x="110000" y="110000"/>
                                      <p:to x="100000" y="100000"/>
                                    </p:animScale>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iterate type="wd">
                                    <p:tmPct val="10000"/>
                                  </p:iterate>
                                  <p:childTnLst>
                                    <p:set>
                                      <p:cBhvr>
                                        <p:cTn id="55" dur="1" fill="hold">
                                          <p:stCondLst>
                                            <p:cond delay="0"/>
                                          </p:stCondLst>
                                        </p:cTn>
                                        <p:tgtEl>
                                          <p:spTgt spid="28">
                                            <p:txEl>
                                              <p:pRg st="6" end="6"/>
                                            </p:txEl>
                                          </p:spTgt>
                                        </p:tgtEl>
                                        <p:attrNameLst>
                                          <p:attrName>style.visibility</p:attrName>
                                        </p:attrNameLst>
                                      </p:cBhvr>
                                      <p:to>
                                        <p:strVal val="visible"/>
                                      </p:to>
                                    </p:set>
                                    <p:anim to="0" calcmode="lin" valueType="num">
                                      <p:cBhvr>
                                        <p:cTn id="56" dur="500" decel="100000" fill="hold">
                                          <p:stCondLst>
                                            <p:cond delay="0"/>
                                          </p:stCondLst>
                                        </p:cTn>
                                        <p:tgtEl>
                                          <p:spTgt spid="28">
                                            <p:txEl>
                                              <p:pRg st="6" end="6"/>
                                            </p:txEl>
                                          </p:spTgt>
                                        </p:tgtEl>
                                        <p:attrNameLst>
                                          <p:attrName>ppt_y</p:attrName>
                                        </p:attrNameLst>
                                      </p:cBhvr>
                                      <p:tavLst>
                                        <p:tav tm="0">
                                          <p:val>
                                            <p:strVal val="ppt_y+0.02"/>
                                          </p:val>
                                        </p:tav>
                                        <p:tav tm="100000">
                                          <p:val>
                                            <p:strVal val="#ppt_y"/>
                                          </p:val>
                                        </p:tav>
                                      </p:tavLst>
                                    </p:anim>
                                    <p:animEffect transition="in" filter="fade">
                                      <p:cBhvr>
                                        <p:cTn id="57" dur="500">
                                          <p:stCondLst>
                                            <p:cond delay="0"/>
                                          </p:stCondLst>
                                        </p:cTn>
                                        <p:tgtEl>
                                          <p:spTgt spid="28">
                                            <p:txEl>
                                              <p:pRg st="6" end="6"/>
                                            </p:txEl>
                                          </p:spTgt>
                                        </p:tgtEl>
                                      </p:cBhvr>
                                    </p:animEffect>
                                    <p:animScale>
                                      <p:cBhvr>
                                        <p:cTn id="58" dur="500" decel="100000" fill="hold">
                                          <p:stCondLst>
                                            <p:cond delay="0"/>
                                          </p:stCondLst>
                                        </p:cTn>
                                        <p:tgtEl>
                                          <p:spTgt spid="28">
                                            <p:txEl>
                                              <p:pRg st="6" end="6"/>
                                            </p:txEl>
                                          </p:spTgt>
                                        </p:tgtEl>
                                      </p:cBhvr>
                                      <p:by x="100000" y="100000"/>
                                      <p:from x="110000" y="110000"/>
                                      <p:to x="100000" y="100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iterate type="wd">
                                    <p:tmPct val="10000"/>
                                  </p:iterate>
                                  <p:childTnLst>
                                    <p:set>
                                      <p:cBhvr>
                                        <p:cTn id="62" dur="1" fill="hold">
                                          <p:stCondLst>
                                            <p:cond delay="0"/>
                                          </p:stCondLst>
                                        </p:cTn>
                                        <p:tgtEl>
                                          <p:spTgt spid="28">
                                            <p:txEl>
                                              <p:pRg st="7" end="7"/>
                                            </p:txEl>
                                          </p:spTgt>
                                        </p:tgtEl>
                                        <p:attrNameLst>
                                          <p:attrName>style.visibility</p:attrName>
                                        </p:attrNameLst>
                                      </p:cBhvr>
                                      <p:to>
                                        <p:strVal val="visible"/>
                                      </p:to>
                                    </p:set>
                                    <p:animEffect transition="in" filter="fade">
                                      <p:cBhvr>
                                        <p:cTn id="63" dur="500"/>
                                        <p:tgtEl>
                                          <p:spTgt spid="2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uiExpand="1" build="p"/>
      <p:bldP spid="1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28" name="PA-矩形 4"/>
          <p:cNvSpPr>
            <a:spLocks noChangeArrowheads="1"/>
          </p:cNvSpPr>
          <p:nvPr>
            <p:custDataLst>
              <p:tags r:id="rId2"/>
            </p:custDataLst>
          </p:nvPr>
        </p:nvSpPr>
        <p:spPr bwMode="auto">
          <a:xfrm>
            <a:off x="1267393" y="1556846"/>
            <a:ext cx="9503367" cy="430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70000"/>
              </a:lnSpc>
              <a:spcAft>
                <a:spcPts val="600"/>
              </a:spcAft>
              <a:buClr>
                <a:srgbClr val="15449F"/>
              </a:buClr>
              <a:buFont typeface="Wingdings" panose="05000000000000000000" pitchFamily="2" charset="2"/>
              <a:buChar char="l"/>
              <a:defRPr/>
            </a:pPr>
            <a:r>
              <a:rPr lang="zh-CN" altLang="en-US" sz="2400" dirty="0">
                <a:latin typeface="方正正大黑简体" panose="02000000000000000000" pitchFamily="2" charset="-122"/>
                <a:ea typeface="方正正大黑简体" panose="02000000000000000000" pitchFamily="2" charset="-122"/>
              </a:rPr>
              <a:t>第一代：过滤技术、地址列表技术</a:t>
            </a:r>
            <a:endParaRPr lang="zh-CN" altLang="en-US" sz="2400" dirty="0">
              <a:latin typeface="方正正大黑简体" panose="02000000000000000000" pitchFamily="2" charset="-122"/>
              <a:ea typeface="方正正大黑简体" panose="02000000000000000000" pitchFamily="2" charset="-122"/>
            </a:endParaRPr>
          </a:p>
          <a:p>
            <a:pPr marL="1332230" lvl="2" indent="-342900">
              <a:lnSpc>
                <a:spcPct val="170000"/>
              </a:lnSpc>
              <a:spcAft>
                <a:spcPts val="600"/>
              </a:spcAft>
              <a:buClr>
                <a:srgbClr val="15449F"/>
              </a:buClr>
              <a:buFont typeface="Wingdings" panose="05000000000000000000" pitchFamily="2" charset="2"/>
              <a:buChar char="ü"/>
              <a:defRPr/>
            </a:pPr>
            <a:r>
              <a:rPr lang="zh-CN" altLang="en-US" sz="2000" dirty="0">
                <a:latin typeface="方正正大黑简体" panose="02000000000000000000" pitchFamily="2" charset="-122"/>
                <a:ea typeface="方正正大黑简体" panose="02000000000000000000" pitchFamily="2" charset="-122"/>
              </a:rPr>
              <a:t>内容过滤、统计过滤</a:t>
            </a:r>
            <a:endParaRPr lang="zh-CN" altLang="en-US" sz="2000" dirty="0">
              <a:latin typeface="方正正大黑简体" panose="02000000000000000000" pitchFamily="2" charset="-122"/>
              <a:ea typeface="方正正大黑简体" panose="02000000000000000000" pitchFamily="2" charset="-122"/>
            </a:endParaRPr>
          </a:p>
          <a:p>
            <a:pPr marL="914400" lvl="2" indent="-342900">
              <a:lnSpc>
                <a:spcPct val="170000"/>
              </a:lnSpc>
              <a:spcAft>
                <a:spcPts val="600"/>
              </a:spcAft>
              <a:buClr>
                <a:srgbClr val="15449F"/>
              </a:buClr>
              <a:buFont typeface="Wingdings" panose="05000000000000000000" pitchFamily="2" charset="2"/>
              <a:buChar char="l"/>
              <a:defRPr/>
            </a:pPr>
            <a:r>
              <a:rPr lang="zh-CN" altLang="en-US" sz="2400" dirty="0">
                <a:latin typeface="方正正大黑简体" panose="02000000000000000000" pitchFamily="2" charset="-122"/>
                <a:ea typeface="方正正大黑简体" panose="02000000000000000000" pitchFamily="2" charset="-122"/>
              </a:rPr>
              <a:t>第二代：行为模式识别</a:t>
            </a:r>
            <a:endParaRPr lang="en-US" altLang="zh-CN" sz="2400" dirty="0">
              <a:latin typeface="方正正大黑简体" panose="02000000000000000000" pitchFamily="2" charset="-122"/>
              <a:ea typeface="方正正大黑简体" panose="02000000000000000000" pitchFamily="2" charset="-122"/>
            </a:endParaRPr>
          </a:p>
          <a:p>
            <a:pPr marL="1332230" lvl="2" indent="-342900">
              <a:lnSpc>
                <a:spcPct val="170000"/>
              </a:lnSpc>
              <a:spcAft>
                <a:spcPts val="600"/>
              </a:spcAft>
              <a:buClr>
                <a:srgbClr val="15449F"/>
              </a:buClr>
              <a:buFont typeface="Wingdings" panose="05000000000000000000" pitchFamily="2" charset="2"/>
              <a:buChar char="ü"/>
              <a:defRPr/>
            </a:pPr>
            <a:r>
              <a:rPr lang="zh-CN" altLang="en-US" sz="2000" dirty="0">
                <a:latin typeface="方正正大黑简体" panose="02000000000000000000" pitchFamily="2" charset="-122"/>
                <a:ea typeface="方正正大黑简体" panose="02000000000000000000" pitchFamily="2" charset="-122"/>
              </a:rPr>
              <a:t>利用概率统计数学模型对垃圾邮件进行分类分析统计，如时间、频度、发送</a:t>
            </a:r>
            <a:r>
              <a:rPr lang="en-US" altLang="zh-CN" sz="2000" dirty="0">
                <a:latin typeface="方正正大黑简体" panose="02000000000000000000" pitchFamily="2" charset="-122"/>
                <a:ea typeface="方正正大黑简体" panose="02000000000000000000" pitchFamily="2" charset="-122"/>
              </a:rPr>
              <a:t>IP</a:t>
            </a:r>
            <a:r>
              <a:rPr lang="zh-CN" altLang="en-US" sz="2000" dirty="0">
                <a:latin typeface="方正正大黑简体" panose="02000000000000000000" pitchFamily="2" charset="-122"/>
                <a:ea typeface="方正正大黑简体" panose="02000000000000000000" pitchFamily="2" charset="-122"/>
              </a:rPr>
              <a:t>、协议声明特征、发送指纹等</a:t>
            </a:r>
            <a:r>
              <a:rPr lang="en-US" altLang="zh-CN" sz="2000" dirty="0">
                <a:latin typeface="方正正大黑简体" panose="02000000000000000000" pitchFamily="2" charset="-122"/>
                <a:ea typeface="方正正大黑简体" panose="02000000000000000000" pitchFamily="2" charset="-122"/>
              </a:rPr>
              <a:t>,</a:t>
            </a:r>
            <a:r>
              <a:rPr lang="zh-CN" altLang="en-US" sz="2000" dirty="0">
                <a:latin typeface="方正正大黑简体" panose="02000000000000000000" pitchFamily="2" charset="-122"/>
                <a:ea typeface="方正正大黑简体" panose="02000000000000000000" pitchFamily="2" charset="-122"/>
              </a:rPr>
              <a:t>不需要过滤邮件内容，提高过滤速度</a:t>
            </a:r>
            <a:endParaRPr lang="zh-CN" altLang="en-US" sz="2000" dirty="0">
              <a:latin typeface="方正正大黑简体" panose="02000000000000000000" pitchFamily="2" charset="-122"/>
              <a:ea typeface="方正正大黑简体" panose="02000000000000000000" pitchFamily="2" charset="-122"/>
            </a:endParaRPr>
          </a:p>
          <a:p>
            <a:pPr marL="914400" lvl="2" indent="-342900">
              <a:lnSpc>
                <a:spcPct val="170000"/>
              </a:lnSpc>
              <a:spcAft>
                <a:spcPts val="600"/>
              </a:spcAft>
              <a:buClr>
                <a:srgbClr val="15449F"/>
              </a:buClr>
              <a:buFont typeface="Wingdings" panose="05000000000000000000" pitchFamily="2" charset="2"/>
              <a:buChar char="l"/>
              <a:defRPr/>
            </a:pPr>
            <a:r>
              <a:rPr lang="zh-CN" altLang="en-US" sz="2400" dirty="0">
                <a:latin typeface="方正正大黑简体" panose="02000000000000000000" pitchFamily="2" charset="-122"/>
                <a:ea typeface="方正正大黑简体" panose="02000000000000000000" pitchFamily="2" charset="-122"/>
              </a:rPr>
              <a:t>第三代：电子邮件认证技术</a:t>
            </a:r>
            <a:endParaRPr lang="zh-CN" altLang="en-US" sz="2400" dirty="0">
              <a:latin typeface="方正正大黑简体" panose="02000000000000000000" pitchFamily="2" charset="-122"/>
              <a:ea typeface="方正正大黑简体" panose="02000000000000000000" pitchFamily="2" charset="-122"/>
            </a:endParaRPr>
          </a:p>
          <a:p>
            <a:pPr marL="1332230" lvl="2" indent="-342900">
              <a:lnSpc>
                <a:spcPct val="170000"/>
              </a:lnSpc>
              <a:spcAft>
                <a:spcPts val="600"/>
              </a:spcAft>
              <a:buClr>
                <a:srgbClr val="15449F"/>
              </a:buClr>
              <a:buFont typeface="Wingdings" panose="05000000000000000000" pitchFamily="2" charset="2"/>
              <a:buChar char="ü"/>
              <a:defRPr/>
            </a:pPr>
            <a:r>
              <a:rPr lang="zh-CN" altLang="en-US" sz="2000" dirty="0">
                <a:latin typeface="方正正大黑简体" panose="02000000000000000000" pitchFamily="2" charset="-122"/>
                <a:ea typeface="方正正大黑简体" panose="02000000000000000000" pitchFamily="2" charset="-122"/>
              </a:rPr>
              <a:t>针对垃圾邮件的伪造域地址或伪造回复地址的有效阻断技术</a:t>
            </a:r>
            <a:endParaRPr lang="zh-CN" altLang="en-US" sz="2000" dirty="0">
              <a:latin typeface="方正正大黑简体" panose="02000000000000000000" pitchFamily="2" charset="-122"/>
              <a:ea typeface="方正正大黑简体" panose="02000000000000000000" pitchFamily="2" charset="-122"/>
            </a:endParaRPr>
          </a:p>
        </p:txBody>
      </p:sp>
      <p:sp>
        <p:nvSpPr>
          <p:cNvPr id="18" name="文本框 17"/>
          <p:cNvSpPr txBox="1"/>
          <p:nvPr/>
        </p:nvSpPr>
        <p:spPr>
          <a:xfrm>
            <a:off x="4480170" y="653569"/>
            <a:ext cx="3231654" cy="553998"/>
          </a:xfrm>
          <a:prstGeom prst="rect">
            <a:avLst/>
          </a:prstGeom>
          <a:noFill/>
        </p:spPr>
        <p:txBody>
          <a:bodyPr wrap="none" lIns="0" tIns="0" rIns="0" bIns="0" rtlCol="0">
            <a:spAutoFit/>
          </a:bodyPr>
          <a:lstStyle/>
          <a:p>
            <a:pPr algn="ct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反垃圾邮件技术</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18"/>
                                        </p:tgtEl>
                                        <p:attrNameLst>
                                          <p:attrName>style.visibility</p:attrName>
                                        </p:attrNameLst>
                                      </p:cBhvr>
                                      <p:to>
                                        <p:strVal val="visible"/>
                                      </p:to>
                                    </p:set>
                                    <p:animEffect transition="in" filter="fade">
                                      <p:cBhvr>
                                        <p:cTn id="7" dur="500">
                                          <p:stCondLst>
                                            <p:cond delay="0"/>
                                          </p:stCondLst>
                                        </p:cTn>
                                        <p:tgtEl>
                                          <p:spTgt spid="18"/>
                                        </p:tgtEl>
                                      </p:cBhvr>
                                    </p:animEffect>
                                    <p:set>
                                      <p:cBhvr>
                                        <p:cTn id="8" dur="500" fill="hold">
                                          <p:stCondLst>
                                            <p:cond delay="500"/>
                                          </p:stCondLst>
                                        </p:cTn>
                                        <p:tgtEl>
                                          <p:spTgt spid="18"/>
                                        </p:tgtEl>
                                        <p:attrNameLst>
                                          <p:attrName>style.visibility</p:attrName>
                                        </p:attrNameLst>
                                      </p:cBhvr>
                                      <p:to>
                                        <p:strVal val="visible"/>
                                      </p:to>
                                    </p:set>
                                    <p:anim to="0" calcmode="lin" valueType="num">
                                      <p:cBhvr>
                                        <p:cTn id="9" dur="1000" decel="100000" fill="hold">
                                          <p:stCondLst>
                                            <p:cond delay="0"/>
                                          </p:stCondLst>
                                        </p:cTn>
                                        <p:tgtEl>
                                          <p:spTgt spid="18"/>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28">
                                            <p:txEl>
                                              <p:pRg st="0" end="0"/>
                                            </p:txEl>
                                          </p:spTgt>
                                        </p:tgtEl>
                                        <p:attrNameLst>
                                          <p:attrName>style.visibility</p:attrName>
                                        </p:attrNameLst>
                                      </p:cBhvr>
                                      <p:to>
                                        <p:strVal val="visible"/>
                                      </p:to>
                                    </p:set>
                                    <p:anim to="0" calcmode="lin" valueType="num">
                                      <p:cBhvr>
                                        <p:cTn id="13" dur="500" decel="100000" fill="hold">
                                          <p:stCondLst>
                                            <p:cond delay="0"/>
                                          </p:stCondLst>
                                        </p:cTn>
                                        <p:tgtEl>
                                          <p:spTgt spid="28">
                                            <p:txEl>
                                              <p:pRg st="0" end="0"/>
                                            </p:txEl>
                                          </p:spTgt>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28">
                                            <p:txEl>
                                              <p:pRg st="0" end="0"/>
                                            </p:txEl>
                                          </p:spTgt>
                                        </p:tgtEl>
                                      </p:cBhvr>
                                    </p:animEffect>
                                    <p:animScale>
                                      <p:cBhvr>
                                        <p:cTn id="15" dur="500" decel="100000" fill="hold">
                                          <p:stCondLst>
                                            <p:cond delay="0"/>
                                          </p:stCondLst>
                                        </p:cTn>
                                        <p:tgtEl>
                                          <p:spTgt spid="28">
                                            <p:txEl>
                                              <p:pRg st="0" end="0"/>
                                            </p:txEl>
                                          </p:spTgt>
                                        </p:tgtEl>
                                      </p:cBhvr>
                                      <p:by x="100000" y="100000"/>
                                      <p:from x="110000" y="110000"/>
                                      <p:to x="100000" y="100000"/>
                                    </p:animScale>
                                  </p:childTnLst>
                                </p:cTn>
                              </p:par>
                            </p:childTnLst>
                          </p:cTn>
                        </p:par>
                        <p:par>
                          <p:cTn id="16" fill="hold">
                            <p:stCondLst>
                              <p:cond delay="12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28">
                                            <p:txEl>
                                              <p:pRg st="1" end="1"/>
                                            </p:txEl>
                                          </p:spTgt>
                                        </p:tgtEl>
                                        <p:attrNameLst>
                                          <p:attrName>style.visibility</p:attrName>
                                        </p:attrNameLst>
                                      </p:cBhvr>
                                      <p:to>
                                        <p:strVal val="visible"/>
                                      </p:to>
                                    </p:set>
                                    <p:anim to="0" calcmode="lin" valueType="num">
                                      <p:cBhvr>
                                        <p:cTn id="19" dur="500" decel="100000" fill="hold">
                                          <p:stCondLst>
                                            <p:cond delay="0"/>
                                          </p:stCondLst>
                                        </p:cTn>
                                        <p:tgtEl>
                                          <p:spTgt spid="28">
                                            <p:txEl>
                                              <p:pRg st="1" end="1"/>
                                            </p:txEl>
                                          </p:spTgt>
                                        </p:tgtEl>
                                        <p:attrNameLst>
                                          <p:attrName>ppt_y</p:attrName>
                                        </p:attrNameLst>
                                      </p:cBhvr>
                                      <p:tavLst>
                                        <p:tav tm="0">
                                          <p:val>
                                            <p:strVal val="ppt_y+0.02"/>
                                          </p:val>
                                        </p:tav>
                                        <p:tav tm="100000">
                                          <p:val>
                                            <p:strVal val="#ppt_y"/>
                                          </p:val>
                                        </p:tav>
                                      </p:tavLst>
                                    </p:anim>
                                    <p:animEffect transition="in" filter="fade">
                                      <p:cBhvr>
                                        <p:cTn id="20" dur="500">
                                          <p:stCondLst>
                                            <p:cond delay="0"/>
                                          </p:stCondLst>
                                        </p:cTn>
                                        <p:tgtEl>
                                          <p:spTgt spid="28">
                                            <p:txEl>
                                              <p:pRg st="1" end="1"/>
                                            </p:txEl>
                                          </p:spTgt>
                                        </p:tgtEl>
                                      </p:cBhvr>
                                    </p:animEffect>
                                    <p:animScale>
                                      <p:cBhvr>
                                        <p:cTn id="21" dur="500" decel="100000" fill="hold">
                                          <p:stCondLst>
                                            <p:cond delay="0"/>
                                          </p:stCondLst>
                                        </p:cTn>
                                        <p:tgtEl>
                                          <p:spTgt spid="28">
                                            <p:txEl>
                                              <p:pRg st="1" end="1"/>
                                            </p:txEl>
                                          </p:spTgt>
                                        </p:tgtEl>
                                      </p:cBhvr>
                                      <p:by x="100000" y="100000"/>
                                      <p:from x="110000" y="110000"/>
                                      <p:to x="100000" y="100000"/>
                                    </p:animScale>
                                  </p:childTnLst>
                                </p:cTn>
                              </p:par>
                            </p:childTnLst>
                          </p:cTn>
                        </p:par>
                        <p:par>
                          <p:cTn id="22" fill="hold">
                            <p:stCondLst>
                              <p:cond delay="2099"/>
                            </p:stCondLst>
                            <p:childTnLst>
                              <p:par>
                                <p:cTn id="23" presetID="10" presetClass="entr" presetSubtype="0" fill="hold" grpId="0" nodeType="afterEffect">
                                  <p:stCondLst>
                                    <p:cond delay="0"/>
                                  </p:stCondLst>
                                  <p:iterate type="wd">
                                    <p:tmPct val="10000"/>
                                  </p:iterate>
                                  <p:childTnLst>
                                    <p:set>
                                      <p:cBhvr>
                                        <p:cTn id="24" dur="1" fill="hold">
                                          <p:stCondLst>
                                            <p:cond delay="0"/>
                                          </p:stCondLst>
                                        </p:cTn>
                                        <p:tgtEl>
                                          <p:spTgt spid="28">
                                            <p:txEl>
                                              <p:pRg st="2" end="2"/>
                                            </p:txEl>
                                          </p:spTgt>
                                        </p:tgtEl>
                                        <p:attrNameLst>
                                          <p:attrName>style.visibility</p:attrName>
                                        </p:attrNameLst>
                                      </p:cBhvr>
                                      <p:to>
                                        <p:strVal val="visible"/>
                                      </p:to>
                                    </p:set>
                                    <p:anim to="0" calcmode="lin" valueType="num">
                                      <p:cBhvr>
                                        <p:cTn id="25" dur="500" decel="100000" fill="hold">
                                          <p:stCondLst>
                                            <p:cond delay="0"/>
                                          </p:stCondLst>
                                        </p:cTn>
                                        <p:tgtEl>
                                          <p:spTgt spid="28">
                                            <p:txEl>
                                              <p:pRg st="2" end="2"/>
                                            </p:txEl>
                                          </p:spTgt>
                                        </p:tgtEl>
                                        <p:attrNameLst>
                                          <p:attrName>ppt_y</p:attrName>
                                        </p:attrNameLst>
                                      </p:cBhvr>
                                      <p:tavLst>
                                        <p:tav tm="0">
                                          <p:val>
                                            <p:strVal val="ppt_y+0.02"/>
                                          </p:val>
                                        </p:tav>
                                        <p:tav tm="100000">
                                          <p:val>
                                            <p:strVal val="#ppt_y"/>
                                          </p:val>
                                        </p:tav>
                                      </p:tavLst>
                                    </p:anim>
                                    <p:animEffect transition="in" filter="fade">
                                      <p:cBhvr>
                                        <p:cTn id="26" dur="500">
                                          <p:stCondLst>
                                            <p:cond delay="0"/>
                                          </p:stCondLst>
                                        </p:cTn>
                                        <p:tgtEl>
                                          <p:spTgt spid="28">
                                            <p:txEl>
                                              <p:pRg st="2" end="2"/>
                                            </p:txEl>
                                          </p:spTgt>
                                        </p:tgtEl>
                                      </p:cBhvr>
                                    </p:animEffect>
                                    <p:animScale>
                                      <p:cBhvr>
                                        <p:cTn id="27" dur="500" decel="100000" fill="hold">
                                          <p:stCondLst>
                                            <p:cond delay="0"/>
                                          </p:stCondLst>
                                        </p:cTn>
                                        <p:tgtEl>
                                          <p:spTgt spid="28">
                                            <p:txEl>
                                              <p:pRg st="2" end="2"/>
                                            </p:txEl>
                                          </p:spTgt>
                                        </p:tgtEl>
                                      </p:cBhvr>
                                      <p:by x="100000" y="100000"/>
                                      <p:from x="110000" y="110000"/>
                                      <p:to x="100000" y="100000"/>
                                    </p:animScale>
                                  </p:childTnLst>
                                </p:cTn>
                              </p:par>
                            </p:childTnLst>
                          </p:cTn>
                        </p:par>
                        <p:par>
                          <p:cTn id="28" fill="hold">
                            <p:stCondLst>
                              <p:cond delay="3049"/>
                            </p:stCondLst>
                            <p:childTnLst>
                              <p:par>
                                <p:cTn id="29" presetID="10" presetClass="entr" presetSubtype="0" fill="hold" grpId="0" nodeType="afterEffect">
                                  <p:stCondLst>
                                    <p:cond delay="0"/>
                                  </p:stCondLst>
                                  <p:iterate type="wd">
                                    <p:tmPct val="10000"/>
                                  </p:iterate>
                                  <p:childTnLst>
                                    <p:set>
                                      <p:cBhvr>
                                        <p:cTn id="30" dur="1" fill="hold">
                                          <p:stCondLst>
                                            <p:cond delay="0"/>
                                          </p:stCondLst>
                                        </p:cTn>
                                        <p:tgtEl>
                                          <p:spTgt spid="28">
                                            <p:txEl>
                                              <p:pRg st="3" end="3"/>
                                            </p:txEl>
                                          </p:spTgt>
                                        </p:tgtEl>
                                        <p:attrNameLst>
                                          <p:attrName>style.visibility</p:attrName>
                                        </p:attrNameLst>
                                      </p:cBhvr>
                                      <p:to>
                                        <p:strVal val="visible"/>
                                      </p:to>
                                    </p:set>
                                    <p:anim to="0" calcmode="lin" valueType="num">
                                      <p:cBhvr>
                                        <p:cTn id="31" dur="500" decel="100000" fill="hold">
                                          <p:stCondLst>
                                            <p:cond delay="0"/>
                                          </p:stCondLst>
                                        </p:cTn>
                                        <p:tgtEl>
                                          <p:spTgt spid="28">
                                            <p:txEl>
                                              <p:pRg st="3" end="3"/>
                                            </p:txEl>
                                          </p:spTgt>
                                        </p:tgtEl>
                                        <p:attrNameLst>
                                          <p:attrName>ppt_y</p:attrName>
                                        </p:attrNameLst>
                                      </p:cBhvr>
                                      <p:tavLst>
                                        <p:tav tm="0">
                                          <p:val>
                                            <p:strVal val="ppt_y+0.02"/>
                                          </p:val>
                                        </p:tav>
                                        <p:tav tm="100000">
                                          <p:val>
                                            <p:strVal val="#ppt_y"/>
                                          </p:val>
                                        </p:tav>
                                      </p:tavLst>
                                    </p:anim>
                                    <p:animEffect transition="in" filter="fade">
                                      <p:cBhvr>
                                        <p:cTn id="32" dur="500">
                                          <p:stCondLst>
                                            <p:cond delay="0"/>
                                          </p:stCondLst>
                                        </p:cTn>
                                        <p:tgtEl>
                                          <p:spTgt spid="28">
                                            <p:txEl>
                                              <p:pRg st="3" end="3"/>
                                            </p:txEl>
                                          </p:spTgt>
                                        </p:tgtEl>
                                      </p:cBhvr>
                                    </p:animEffect>
                                    <p:animScale>
                                      <p:cBhvr>
                                        <p:cTn id="33" dur="500" decel="100000" fill="hold">
                                          <p:stCondLst>
                                            <p:cond delay="0"/>
                                          </p:stCondLst>
                                        </p:cTn>
                                        <p:tgtEl>
                                          <p:spTgt spid="28">
                                            <p:txEl>
                                              <p:pRg st="3" end="3"/>
                                            </p:txEl>
                                          </p:spTgt>
                                        </p:tgtEl>
                                      </p:cBhvr>
                                      <p:by x="100000" y="100000"/>
                                      <p:from x="110000" y="110000"/>
                                      <p:to x="100000" y="100000"/>
                                    </p:animScale>
                                  </p:childTnLst>
                                </p:cTn>
                              </p:par>
                            </p:childTnLst>
                          </p:cTn>
                        </p:par>
                        <p:par>
                          <p:cTn id="34" fill="hold">
                            <p:stCondLst>
                              <p:cond delay="6750"/>
                            </p:stCondLst>
                            <p:childTnLst>
                              <p:par>
                                <p:cTn id="35" presetID="10" presetClass="entr" presetSubtype="0" fill="hold" grpId="0" nodeType="afterEffect">
                                  <p:stCondLst>
                                    <p:cond delay="0"/>
                                  </p:stCondLst>
                                  <p:iterate type="wd">
                                    <p:tmPct val="10000"/>
                                  </p:iterate>
                                  <p:childTnLst>
                                    <p:set>
                                      <p:cBhvr>
                                        <p:cTn id="36" dur="1" fill="hold">
                                          <p:stCondLst>
                                            <p:cond delay="0"/>
                                          </p:stCondLst>
                                        </p:cTn>
                                        <p:tgtEl>
                                          <p:spTgt spid="28">
                                            <p:txEl>
                                              <p:pRg st="4" end="4"/>
                                            </p:txEl>
                                          </p:spTgt>
                                        </p:tgtEl>
                                        <p:attrNameLst>
                                          <p:attrName>style.visibility</p:attrName>
                                        </p:attrNameLst>
                                      </p:cBhvr>
                                      <p:to>
                                        <p:strVal val="visible"/>
                                      </p:to>
                                    </p:set>
                                    <p:anim to="0" calcmode="lin" valueType="num">
                                      <p:cBhvr>
                                        <p:cTn id="37" dur="500" decel="100000" fill="hold">
                                          <p:stCondLst>
                                            <p:cond delay="0"/>
                                          </p:stCondLst>
                                        </p:cTn>
                                        <p:tgtEl>
                                          <p:spTgt spid="28">
                                            <p:txEl>
                                              <p:pRg st="4" end="4"/>
                                            </p:txEl>
                                          </p:spTgt>
                                        </p:tgtEl>
                                        <p:attrNameLst>
                                          <p:attrName>ppt_y</p:attrName>
                                        </p:attrNameLst>
                                      </p:cBhvr>
                                      <p:tavLst>
                                        <p:tav tm="0">
                                          <p:val>
                                            <p:strVal val="ppt_y+0.02"/>
                                          </p:val>
                                        </p:tav>
                                        <p:tav tm="100000">
                                          <p:val>
                                            <p:strVal val="#ppt_y"/>
                                          </p:val>
                                        </p:tav>
                                      </p:tavLst>
                                    </p:anim>
                                    <p:animEffect transition="in" filter="fade">
                                      <p:cBhvr>
                                        <p:cTn id="38" dur="500">
                                          <p:stCondLst>
                                            <p:cond delay="0"/>
                                          </p:stCondLst>
                                        </p:cTn>
                                        <p:tgtEl>
                                          <p:spTgt spid="28">
                                            <p:txEl>
                                              <p:pRg st="4" end="4"/>
                                            </p:txEl>
                                          </p:spTgt>
                                        </p:tgtEl>
                                      </p:cBhvr>
                                    </p:animEffect>
                                    <p:animScale>
                                      <p:cBhvr>
                                        <p:cTn id="39" dur="500" decel="100000" fill="hold">
                                          <p:stCondLst>
                                            <p:cond delay="0"/>
                                          </p:stCondLst>
                                        </p:cTn>
                                        <p:tgtEl>
                                          <p:spTgt spid="28">
                                            <p:txEl>
                                              <p:pRg st="4" end="4"/>
                                            </p:txEl>
                                          </p:spTgt>
                                        </p:tgtEl>
                                      </p:cBhvr>
                                      <p:by x="100000" y="100000"/>
                                      <p:from x="110000" y="110000"/>
                                      <p:to x="100000" y="100000"/>
                                    </p:animScale>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iterate type="wd">
                                    <p:tmPct val="10000"/>
                                  </p:iterate>
                                  <p:childTnLst>
                                    <p:set>
                                      <p:cBhvr>
                                        <p:cTn id="43" dur="1" fill="hold">
                                          <p:stCondLst>
                                            <p:cond delay="0"/>
                                          </p:stCondLst>
                                        </p:cTn>
                                        <p:tgtEl>
                                          <p:spTgt spid="28">
                                            <p:txEl>
                                              <p:pRg st="5" end="5"/>
                                            </p:txEl>
                                          </p:spTgt>
                                        </p:tgtEl>
                                        <p:attrNameLst>
                                          <p:attrName>style.visibility</p:attrName>
                                        </p:attrNameLst>
                                      </p:cBhvr>
                                      <p:to>
                                        <p:strVal val="visible"/>
                                      </p:to>
                                    </p:set>
                                    <p:animEffect transition="in" filter="fade">
                                      <p:cBhvr>
                                        <p:cTn id="44" dur="500"/>
                                        <p:tgtEl>
                                          <p:spTgt spid="2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3104" t="7278" r="3104" b="7278"/>
          <a:stretch>
            <a:fillRect/>
          </a:stretch>
        </p:blipFill>
        <p:spPr>
          <a:xfrm flipV="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6" name="椭圆 35"/>
          <p:cNvSpPr/>
          <p:nvPr/>
        </p:nvSpPr>
        <p:spPr>
          <a:xfrm flipV="1">
            <a:off x="2645229" y="-108856"/>
            <a:ext cx="6901542" cy="6901542"/>
          </a:xfrm>
          <a:prstGeom prst="ellipse">
            <a:avLst/>
          </a:prstGeom>
          <a:gradFill flip="none" rotWithShape="1">
            <a:gsLst>
              <a:gs pos="0">
                <a:srgbClr val="FFFFFF"/>
              </a:gs>
              <a:gs pos="100000">
                <a:srgbClr val="FFFFFF">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2402681" y="3144788"/>
            <a:ext cx="7386638" cy="2215991"/>
          </a:xfrm>
          <a:prstGeom prst="rect">
            <a:avLst/>
          </a:prstGeom>
          <a:noFill/>
        </p:spPr>
        <p:txBody>
          <a:bodyPr wrap="none" lIns="0" tIns="0" rIns="0" bIns="0" rtlCol="0" anchor="ctr">
            <a:spAutoFit/>
          </a:bodyPr>
          <a:lstStyle/>
          <a:p>
            <a:pPr algn="ctr"/>
            <a:r>
              <a:rPr lang="zh-CN" altLang="en-US" sz="72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动态主机配置协议</a:t>
            </a:r>
            <a:endParaRPr lang="en-US" altLang="zh-CN" sz="72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a:p>
            <a:pPr algn="ctr"/>
            <a:r>
              <a:rPr lang="en-US" altLang="zh-CN" sz="6000" spc="-3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t>
            </a:r>
            <a:r>
              <a:rPr lang="en-US" altLang="zh-CN" sz="72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DHCP</a:t>
            </a:r>
            <a:endParaRPr lang="en-US" altLang="zh-CN" sz="72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26" name="文本框 25"/>
          <p:cNvSpPr txBox="1"/>
          <p:nvPr/>
        </p:nvSpPr>
        <p:spPr>
          <a:xfrm>
            <a:off x="5034577" y="2221472"/>
            <a:ext cx="2072683" cy="738664"/>
          </a:xfrm>
          <a:prstGeom prst="rect">
            <a:avLst/>
          </a:prstGeom>
          <a:noFill/>
        </p:spPr>
        <p:txBody>
          <a:bodyPr wrap="none" lIns="0" tIns="0" rIns="0" bIns="0" rtlCol="0">
            <a:spAutoFit/>
          </a:bodyPr>
          <a:lstStyle/>
          <a:p>
            <a:pPr algn="dist"/>
            <a:r>
              <a:rPr lang="en-US" altLang="zh-CN" sz="4800" dirty="0">
                <a:gradFill>
                  <a:gsLst>
                    <a:gs pos="63000">
                      <a:srgbClr val="153B95"/>
                    </a:gs>
                    <a:gs pos="100000">
                      <a:schemeClr val="bg1"/>
                    </a:gs>
                  </a:gsLst>
                  <a:lin ang="5400000" scaled="1"/>
                </a:gradFill>
                <a:latin typeface="字魂45号-冰宇雅宋" panose="00000500000000000000" pitchFamily="2" charset="-122"/>
                <a:ea typeface="字魂45号-冰宇雅宋" panose="00000500000000000000" pitchFamily="2" charset="-122"/>
              </a:rPr>
              <a:t>PART-01</a:t>
            </a:r>
            <a:endParaRPr lang="zh-CN" altLang="en-US" sz="4800" dirty="0">
              <a:gradFill>
                <a:gsLst>
                  <a:gs pos="63000">
                    <a:srgbClr val="153B95"/>
                  </a:gs>
                  <a:gs pos="100000">
                    <a:schemeClr val="bg1"/>
                  </a:gs>
                </a:gsLst>
                <a:lin ang="5400000" scaled="1"/>
              </a:gradFill>
              <a:latin typeface="字魂45号-冰宇雅宋" panose="00000500000000000000" pitchFamily="2" charset="-122"/>
              <a:ea typeface="字魂45号-冰宇雅宋" panose="00000500000000000000" pitchFamily="2" charset="-122"/>
            </a:endParaRPr>
          </a:p>
        </p:txBody>
      </p:sp>
      <p:sp>
        <p:nvSpPr>
          <p:cNvPr id="16" name="任意多边形: 形状 15"/>
          <p:cNvSpPr/>
          <p:nvPr/>
        </p:nvSpPr>
        <p:spPr>
          <a:xfrm>
            <a:off x="368152" y="4169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2" name="任意多边形: 形状 31"/>
          <p:cNvSpPr/>
          <p:nvPr/>
        </p:nvSpPr>
        <p:spPr>
          <a:xfrm>
            <a:off x="11328252" y="54207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rgbClr val="1B3B9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文本框 34"/>
          <p:cNvSpPr txBox="1"/>
          <p:nvPr/>
        </p:nvSpPr>
        <p:spPr>
          <a:xfrm rot="5400000">
            <a:off x="-104164" y="2007446"/>
            <a:ext cx="1012828" cy="153888"/>
          </a:xfrm>
          <a:prstGeom prst="rect">
            <a:avLst/>
          </a:prstGeom>
          <a:noFill/>
        </p:spPr>
        <p:txBody>
          <a:bodyPr wrap="square" lIns="0" tIns="0" rIns="0" bIns="0" rtlCol="0">
            <a:spAutoFit/>
          </a:bodyPr>
          <a:lstStyle/>
          <a:p>
            <a:pPr algn="dist"/>
            <a:r>
              <a:rPr lang="en-US" altLang="zh-CN" sz="1000" dirty="0">
                <a:solidFill>
                  <a:schemeClr val="bg1"/>
                </a:solidFill>
                <a:latin typeface="+mn-ea"/>
              </a:rPr>
              <a:t>BUSINESS PLAN</a:t>
            </a:r>
            <a:endParaRPr lang="zh-CN" altLang="en-US" sz="1000" dirty="0">
              <a:solidFill>
                <a:schemeClr val="bg1"/>
              </a:solidFill>
              <a:latin typeface="+mn-ea"/>
            </a:endParaRPr>
          </a:p>
        </p:txBody>
      </p:sp>
      <p:sp>
        <p:nvSpPr>
          <p:cNvPr id="33" name="任意多边形: 形状 32"/>
          <p:cNvSpPr/>
          <p:nvPr/>
        </p:nvSpPr>
        <p:spPr>
          <a:xfrm>
            <a:off x="11190952" y="0"/>
            <a:ext cx="1001049" cy="1074058"/>
          </a:xfrm>
          <a:custGeom>
            <a:avLst/>
            <a:gdLst>
              <a:gd name="connsiteX0" fmla="*/ 53162 w 1001049"/>
              <a:gd name="connsiteY0" fmla="*/ 0 h 1074058"/>
              <a:gd name="connsiteX1" fmla="*/ 1001049 w 1001049"/>
              <a:gd name="connsiteY1" fmla="*/ 0 h 1074058"/>
              <a:gd name="connsiteX2" fmla="*/ 1001049 w 1001049"/>
              <a:gd name="connsiteY2" fmla="*/ 1046024 h 1074058"/>
              <a:gd name="connsiteX3" fmla="*/ 954809 w 1001049"/>
              <a:gd name="connsiteY3" fmla="*/ 1057913 h 1074058"/>
              <a:gd name="connsiteX4" fmla="*/ 794658 w 1001049"/>
              <a:gd name="connsiteY4" fmla="*/ 1074058 h 1074058"/>
              <a:gd name="connsiteX5" fmla="*/ 0 w 1001049"/>
              <a:gd name="connsiteY5" fmla="*/ 279400 h 1074058"/>
              <a:gd name="connsiteX6" fmla="*/ 16145 w 1001049"/>
              <a:gd name="connsiteY6" fmla="*/ 119249 h 107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049" h="1074058">
                <a:moveTo>
                  <a:pt x="53162" y="0"/>
                </a:moveTo>
                <a:lnTo>
                  <a:pt x="1001049" y="0"/>
                </a:lnTo>
                <a:lnTo>
                  <a:pt x="1001049" y="1046024"/>
                </a:lnTo>
                <a:lnTo>
                  <a:pt x="954809" y="1057913"/>
                </a:lnTo>
                <a:cubicBezTo>
                  <a:pt x="903079" y="1068499"/>
                  <a:pt x="849518" y="1074058"/>
                  <a:pt x="794658" y="1074058"/>
                </a:cubicBezTo>
                <a:cubicBezTo>
                  <a:pt x="355781" y="1074058"/>
                  <a:pt x="0" y="718277"/>
                  <a:pt x="0" y="279400"/>
                </a:cubicBezTo>
                <a:cubicBezTo>
                  <a:pt x="0" y="224540"/>
                  <a:pt x="5559" y="170979"/>
                  <a:pt x="16145" y="119249"/>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latin typeface="字魂45号-冰宇雅宋" panose="00000500000000000000" pitchFamily="2" charset="-122"/>
              <a:ea typeface="字魂45号-冰宇雅宋" panose="00000500000000000000" pitchFamily="2" charset="-122"/>
            </a:endParaRPr>
          </a:p>
        </p:txBody>
      </p:sp>
      <p:sp>
        <p:nvSpPr>
          <p:cNvPr id="11" name="椭圆 10"/>
          <p:cNvSpPr/>
          <p:nvPr/>
        </p:nvSpPr>
        <p:spPr>
          <a:xfrm>
            <a:off x="9256486" y="2044700"/>
            <a:ext cx="304800" cy="304800"/>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字魂45号-冰宇雅宋" panose="00000500000000000000" pitchFamily="2" charset="-122"/>
              <a:ea typeface="字魂45号-冰宇雅宋" panose="000005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anim calcmode="lin" valueType="num">
                                      <p:cBhvr>
                                        <p:cTn id="13" dur="1000" fill="hold"/>
                                        <p:tgtEl>
                                          <p:spTgt spid="35"/>
                                        </p:tgtEl>
                                        <p:attrNameLst>
                                          <p:attrName>ppt_x</p:attrName>
                                        </p:attrNameLst>
                                      </p:cBhvr>
                                      <p:tavLst>
                                        <p:tav tm="0">
                                          <p:val>
                                            <p:strVal val="#ppt_x"/>
                                          </p:val>
                                        </p:tav>
                                        <p:tav tm="100000">
                                          <p:val>
                                            <p:strVal val="#ppt_x"/>
                                          </p:val>
                                        </p:tav>
                                      </p:tavLst>
                                    </p:anim>
                                    <p:anim calcmode="lin" valueType="num">
                                      <p:cBhvr>
                                        <p:cTn id="14" dur="1000" fill="hold"/>
                                        <p:tgtEl>
                                          <p:spTgt spid="3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1000"/>
                                        <p:tgtEl>
                                          <p:spTgt spid="32"/>
                                        </p:tgtEl>
                                      </p:cBhvr>
                                    </p:animEffect>
                                    <p:anim calcmode="lin" valueType="num">
                                      <p:cBhvr>
                                        <p:cTn id="18" dur="1000" fill="hold"/>
                                        <p:tgtEl>
                                          <p:spTgt spid="32"/>
                                        </p:tgtEl>
                                        <p:attrNameLst>
                                          <p:attrName>ppt_x</p:attrName>
                                        </p:attrNameLst>
                                      </p:cBhvr>
                                      <p:tavLst>
                                        <p:tav tm="0">
                                          <p:val>
                                            <p:strVal val="#ppt_x"/>
                                          </p:val>
                                        </p:tav>
                                        <p:tav tm="100000">
                                          <p:val>
                                            <p:strVal val="#ppt_x"/>
                                          </p:val>
                                        </p:tav>
                                      </p:tavLst>
                                    </p:anim>
                                    <p:anim calcmode="lin" valueType="num">
                                      <p:cBhvr>
                                        <p:cTn id="19" dur="1000" fill="hold"/>
                                        <p:tgtEl>
                                          <p:spTgt spid="32"/>
                                        </p:tgtEl>
                                        <p:attrNameLst>
                                          <p:attrName>ppt_y</p:attrName>
                                        </p:attrNameLst>
                                      </p:cBhvr>
                                      <p:tavLst>
                                        <p:tav tm="0">
                                          <p:val>
                                            <p:strVal val="#ppt_y+.1"/>
                                          </p:val>
                                        </p:tav>
                                        <p:tav tm="100000">
                                          <p:val>
                                            <p:strVal val="#ppt_y"/>
                                          </p:val>
                                        </p:tav>
                                      </p:tavLst>
                                    </p:anim>
                                  </p:childTnLst>
                                </p:cTn>
                              </p:par>
                              <p:par>
                                <p:cTn id="20" presetID="10" presetClass="entr" presetSubtype="0" accel="30000" decel="70000" fill="hold" grpId="0" nodeType="withEffect">
                                  <p:stCondLst>
                                    <p:cond delay="0"/>
                                  </p:stCondLst>
                                  <p:iterate type="wd">
                                    <p:tmPct val="10000"/>
                                  </p:iterate>
                                  <p:childTnLst>
                                    <p:set>
                                      <p:cBhvr>
                                        <p:cTn id="21" dur="1" fill="hold">
                                          <p:stCondLst>
                                            <p:cond delay="0"/>
                                          </p:stCondLst>
                                        </p:cTn>
                                        <p:tgtEl>
                                          <p:spTgt spid="26"/>
                                        </p:tgtEl>
                                        <p:attrNameLst>
                                          <p:attrName>style.visibility</p:attrName>
                                        </p:attrNameLst>
                                      </p:cBhvr>
                                      <p:to>
                                        <p:strVal val="visible"/>
                                      </p:to>
                                    </p:set>
                                    <p:animEffect transition="in" filter="fade">
                                      <p:cBhvr>
                                        <p:cTn id="22" dur="600" decel="100000">
                                          <p:stCondLst>
                                            <p:cond delay="0"/>
                                          </p:stCondLst>
                                        </p:cTn>
                                        <p:tgtEl>
                                          <p:spTgt spid="26"/>
                                        </p:tgtEl>
                                      </p:cBhvr>
                                    </p:animEffect>
                                    <p:anim to="0" calcmode="lin" valueType="num">
                                      <p:cBhvr>
                                        <p:cTn id="23" dur="750" fill="hold">
                                          <p:stCondLst>
                                            <p:cond delay="0"/>
                                          </p:stCondLst>
                                        </p:cTn>
                                        <p:tgtEl>
                                          <p:spTgt spid="26"/>
                                        </p:tgtEl>
                                        <p:attrNameLst>
                                          <p:attrName>ppt_h</p:attrName>
                                        </p:attrNameLst>
                                      </p:cBhvr>
                                      <p:tavLst>
                                        <p:tav tm="0">
                                          <p:val>
                                            <p:strVal val="ppt_h*2.1"/>
                                          </p:val>
                                        </p:tav>
                                        <p:tav tm="45000">
                                          <p:val>
                                            <p:strVal val="ppt_h*1.04"/>
                                          </p:val>
                                        </p:tav>
                                        <p:tav tm="100000">
                                          <p:val>
                                            <p:strVal val="#ppt_h"/>
                                          </p:val>
                                        </p:tav>
                                      </p:tavLst>
                                    </p:anim>
                                    <p:anim to="0" calcmode="lin" valueType="num">
                                      <p:cBhvr>
                                        <p:cTn id="24" dur="750" fill="hold">
                                          <p:stCondLst>
                                            <p:cond delay="0"/>
                                          </p:stCondLst>
                                        </p:cTn>
                                        <p:tgtEl>
                                          <p:spTgt spid="26"/>
                                        </p:tgtEl>
                                        <p:attrNameLst>
                                          <p:attrName>ppt_w</p:attrName>
                                        </p:attrNameLst>
                                      </p:cBhvr>
                                      <p:tavLst>
                                        <p:tav tm="0">
                                          <p:val>
                                            <p:strVal val="ppt_w*2.1"/>
                                          </p:val>
                                        </p:tav>
                                        <p:tav tm="45000">
                                          <p:val>
                                            <p:strVal val="ppt_w*1.04"/>
                                          </p:val>
                                        </p:tav>
                                        <p:tav tm="100000">
                                          <p:val>
                                            <p:strVal val="#ppt_w"/>
                                          </p:val>
                                        </p:tav>
                                      </p:tavLst>
                                    </p:anim>
                                  </p:childTnLst>
                                </p:cTn>
                              </p:par>
                              <p:par>
                                <p:cTn id="25" presetID="10" presetClass="entr" presetSubtype="0" fill="hold" grpId="0" nodeType="withEffect">
                                  <p:stCondLst>
                                    <p:cond delay="0"/>
                                  </p:stCondLst>
                                  <p:iterate type="wd">
                                    <p:tmPct val="10000"/>
                                  </p:iterate>
                                  <p:childTnLst>
                                    <p:set>
                                      <p:cBhvr>
                                        <p:cTn id="26" dur="1" fill="hold">
                                          <p:stCondLst>
                                            <p:cond delay="0"/>
                                          </p:stCondLst>
                                        </p:cTn>
                                        <p:tgtEl>
                                          <p:spTgt spid="18"/>
                                        </p:tgtEl>
                                        <p:attrNameLst>
                                          <p:attrName>style.visibility</p:attrName>
                                        </p:attrNameLst>
                                      </p:cBhvr>
                                      <p:to>
                                        <p:strVal val="visible"/>
                                      </p:to>
                                    </p:set>
                                    <p:anim to="0" calcmode="lin" valueType="num">
                                      <p:cBhvr>
                                        <p:cTn id="27" dur="500" decel="100000" fill="hold">
                                          <p:stCondLst>
                                            <p:cond delay="0"/>
                                          </p:stCondLst>
                                        </p:cTn>
                                        <p:tgtEl>
                                          <p:spTgt spid="18"/>
                                        </p:tgtEl>
                                        <p:attrNameLst>
                                          <p:attrName>ppt_y</p:attrName>
                                        </p:attrNameLst>
                                      </p:cBhvr>
                                      <p:tavLst>
                                        <p:tav tm="0">
                                          <p:val>
                                            <p:strVal val="ppt_y-0.02"/>
                                          </p:val>
                                        </p:tav>
                                        <p:tav tm="100000">
                                          <p:val>
                                            <p:strVal val="#ppt_y"/>
                                          </p:val>
                                        </p:tav>
                                      </p:tavLst>
                                    </p:anim>
                                    <p:animEffect transition="in" filter="fade">
                                      <p:cBhvr>
                                        <p:cTn id="28" dur="500">
                                          <p:stCondLst>
                                            <p:cond delay="0"/>
                                          </p:stCondLst>
                                        </p:cTn>
                                        <p:tgtEl>
                                          <p:spTgt spid="18"/>
                                        </p:tgtEl>
                                      </p:cBhvr>
                                    </p:animEffect>
                                    <p:animScale>
                                      <p:cBhvr>
                                        <p:cTn id="29" dur="500" decel="100000" fill="hold">
                                          <p:stCondLst>
                                            <p:cond delay="0"/>
                                          </p:stCondLst>
                                        </p:cTn>
                                        <p:tgtEl>
                                          <p:spTgt spid="18"/>
                                        </p:tgtEl>
                                      </p:cBhvr>
                                      <p:by x="100000" y="100000"/>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6" grpId="0"/>
      <p:bldP spid="16" grpId="0" animBg="1"/>
      <p:bldP spid="32" grpId="0" animBg="1"/>
      <p:bldP spid="3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99" name="文本框 98"/>
          <p:cNvSpPr txBox="1"/>
          <p:nvPr/>
        </p:nvSpPr>
        <p:spPr>
          <a:xfrm>
            <a:off x="1491464" y="1868368"/>
            <a:ext cx="8997242" cy="523220"/>
          </a:xfrm>
          <a:prstGeom prst="rect">
            <a:avLst/>
          </a:prstGeom>
          <a:noFill/>
        </p:spPr>
        <p:txBody>
          <a:bodyPr wrap="square">
            <a:spAutoFit/>
          </a:bodyPr>
          <a:lstStyle/>
          <a:p>
            <a:pPr marL="457200" indent="-457200">
              <a:buSzPct val="150000"/>
              <a:buBlip>
                <a:blip r:embed="rId2"/>
              </a:buBlip>
            </a:pP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中国互联网协会反垃圾信息中心</a:t>
            </a:r>
            <a:endPar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109" name="PA-矩形 4"/>
          <p:cNvSpPr>
            <a:spLocks noChangeArrowheads="1"/>
          </p:cNvSpPr>
          <p:nvPr>
            <p:custDataLst>
              <p:tags r:id="rId3"/>
            </p:custDataLst>
          </p:nvPr>
        </p:nvSpPr>
        <p:spPr bwMode="auto">
          <a:xfrm>
            <a:off x="1491463" y="2596964"/>
            <a:ext cx="9634235" cy="506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50000"/>
              </a:lnSpc>
              <a:spcAft>
                <a:spcPts val="600"/>
              </a:spcAft>
              <a:buClr>
                <a:srgbClr val="15449F"/>
              </a:buClr>
              <a:buFont typeface="Wingdings" panose="05000000000000000000" pitchFamily="2" charset="2"/>
              <a:buChar char="l"/>
              <a:defRPr/>
            </a:pP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http://www.12321.org.cn/</a:t>
            </a:r>
            <a:endPar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24" name="文本框 23"/>
          <p:cNvSpPr txBox="1"/>
          <p:nvPr/>
        </p:nvSpPr>
        <p:spPr>
          <a:xfrm>
            <a:off x="1491464" y="3673872"/>
            <a:ext cx="8997242" cy="523220"/>
          </a:xfrm>
          <a:prstGeom prst="rect">
            <a:avLst/>
          </a:prstGeom>
          <a:noFill/>
        </p:spPr>
        <p:txBody>
          <a:bodyPr wrap="square">
            <a:spAutoFit/>
          </a:bodyPr>
          <a:lstStyle/>
          <a:p>
            <a:pPr marL="457200" indent="-457200">
              <a:buSzPct val="150000"/>
              <a:buBlip>
                <a:blip r:embed="rId2"/>
              </a:buBlip>
            </a:pP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中国反垃圾邮件联盟</a:t>
            </a:r>
            <a:endPar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25" name="PA-矩形 4"/>
          <p:cNvSpPr>
            <a:spLocks noChangeArrowheads="1"/>
          </p:cNvSpPr>
          <p:nvPr>
            <p:custDataLst>
              <p:tags r:id="rId4"/>
            </p:custDataLst>
          </p:nvPr>
        </p:nvSpPr>
        <p:spPr bwMode="auto">
          <a:xfrm>
            <a:off x="1491463" y="4402468"/>
            <a:ext cx="9634235" cy="506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50000"/>
              </a:lnSpc>
              <a:spcAft>
                <a:spcPts val="600"/>
              </a:spcAft>
              <a:buClr>
                <a:srgbClr val="15449F"/>
              </a:buClr>
              <a:buFont typeface="Wingdings" panose="05000000000000000000" pitchFamily="2" charset="2"/>
              <a:buChar char="l"/>
              <a:defRPr/>
            </a:pP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http://www.anti-spam.org.cn</a:t>
            </a:r>
            <a:endPar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26" name="文本框 25"/>
          <p:cNvSpPr txBox="1"/>
          <p:nvPr/>
        </p:nvSpPr>
        <p:spPr>
          <a:xfrm>
            <a:off x="4480171" y="653569"/>
            <a:ext cx="3231654" cy="553998"/>
          </a:xfrm>
          <a:prstGeom prst="rect">
            <a:avLst/>
          </a:prstGeom>
          <a:noFill/>
        </p:spPr>
        <p:txBody>
          <a:bodyPr wrap="none" lIns="0" tIns="0" rIns="0" bIns="0" rtlCol="0">
            <a:spAutoFit/>
          </a:bodyPr>
          <a:lstStyle/>
          <a:p>
            <a:pPr algn="ct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反垃圾邮件组织</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grpId="0" nodeType="clickEffect">
                                  <p:stCondLst>
                                    <p:cond delay="0"/>
                                  </p:stCondLst>
                                  <p:iterate type="wd">
                                    <p:tmPct val="10000"/>
                                  </p:iterate>
                                  <p:childTnLst>
                                    <p:set>
                                      <p:cBhvr>
                                        <p:cTn id="6" dur="1" fill="hold">
                                          <p:stCondLst>
                                            <p:cond delay="0"/>
                                          </p:stCondLst>
                                        </p:cTn>
                                        <p:tgtEl>
                                          <p:spTgt spid="26"/>
                                        </p:tgtEl>
                                        <p:attrNameLst>
                                          <p:attrName>style.visibility</p:attrName>
                                        </p:attrNameLst>
                                      </p:cBhvr>
                                      <p:to>
                                        <p:strVal val="visible"/>
                                      </p:to>
                                    </p:set>
                                    <p:animEffect transition="in" filter="fade">
                                      <p:cBhvr>
                                        <p:cTn id="7" dur="500">
                                          <p:stCondLst>
                                            <p:cond delay="0"/>
                                          </p:stCondLst>
                                        </p:cTn>
                                        <p:tgtEl>
                                          <p:spTgt spid="26"/>
                                        </p:tgtEl>
                                      </p:cBhvr>
                                    </p:animEffect>
                                    <p:set>
                                      <p:cBhvr>
                                        <p:cTn id="8" dur="500" fill="hold">
                                          <p:stCondLst>
                                            <p:cond delay="500"/>
                                          </p:stCondLst>
                                        </p:cTn>
                                        <p:tgtEl>
                                          <p:spTgt spid="26"/>
                                        </p:tgtEl>
                                        <p:attrNameLst>
                                          <p:attrName>style.visibility</p:attrName>
                                        </p:attrNameLst>
                                      </p:cBhvr>
                                      <p:to>
                                        <p:strVal val="visible"/>
                                      </p:to>
                                    </p:set>
                                    <p:anim to="0" calcmode="lin" valueType="num">
                                      <p:cBhvr>
                                        <p:cTn id="9" dur="1000" decel="100000" fill="hold">
                                          <p:stCondLst>
                                            <p:cond delay="0"/>
                                          </p:stCondLst>
                                        </p:cTn>
                                        <p:tgtEl>
                                          <p:spTgt spid="26"/>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iterate type="wd">
                                    <p:tmPct val="10000"/>
                                  </p:iterate>
                                  <p:childTnLst>
                                    <p:set>
                                      <p:cBhvr>
                                        <p:cTn id="13" dur="1" fill="hold">
                                          <p:stCondLst>
                                            <p:cond delay="0"/>
                                          </p:stCondLst>
                                        </p:cTn>
                                        <p:tgtEl>
                                          <p:spTgt spid="109"/>
                                        </p:tgtEl>
                                        <p:attrNameLst>
                                          <p:attrName>style.visibility</p:attrName>
                                        </p:attrNameLst>
                                      </p:cBhvr>
                                      <p:to>
                                        <p:strVal val="visible"/>
                                      </p:to>
                                    </p:set>
                                    <p:animEffect transition="in" filter="fade">
                                      <p:cBhvr>
                                        <p:cTn id="14" dur="500"/>
                                        <p:tgtEl>
                                          <p:spTgt spid="10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iterate type="wd">
                                    <p:tmPct val="10000"/>
                                  </p:iterate>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iterate type="wd">
                                    <p:tmPct val="10000"/>
                                  </p:iterate>
                                  <p:childTnLst>
                                    <p:set>
                                      <p:cBhvr>
                                        <p:cTn id="23" dur="1" fill="hold">
                                          <p:stCondLst>
                                            <p:cond delay="0"/>
                                          </p:stCondLst>
                                        </p:cTn>
                                        <p:tgtEl>
                                          <p:spTgt spid="99"/>
                                        </p:tgtEl>
                                        <p:attrNameLst>
                                          <p:attrName>style.visibility</p:attrName>
                                        </p:attrNameLst>
                                      </p:cBhvr>
                                      <p:to>
                                        <p:strVal val="visible"/>
                                      </p:to>
                                    </p:set>
                                    <p:animEffect transition="in" filter="fade">
                                      <p:cBhvr>
                                        <p:cTn id="24" dur="500"/>
                                        <p:tgtEl>
                                          <p:spTgt spid="9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iterate type="wd">
                                    <p:tmPct val="10000"/>
                                  </p:iterate>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09" grpId="0"/>
      <p:bldP spid="24" grpId="0"/>
      <p:bldP spid="25" grpId="0"/>
      <p:bldP spid="2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3101588" y="653569"/>
            <a:ext cx="5988819" cy="553998"/>
          </a:xfrm>
          <a:prstGeom prst="rect">
            <a:avLst/>
          </a:prstGeom>
          <a:noFill/>
        </p:spPr>
        <p:txBody>
          <a:bodyPr wrap="none" lIns="0" tIns="0" rIns="0" bIns="0" rtlCol="0">
            <a:spAutoFit/>
          </a:bodyPr>
          <a:lstStyle/>
          <a:p>
            <a:pPr algn="ct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邮局协议（版本</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3</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—POP3</a:t>
            </a:r>
            <a:endPar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99" name="文本框 98"/>
          <p:cNvSpPr txBox="1"/>
          <p:nvPr/>
        </p:nvSpPr>
        <p:spPr>
          <a:xfrm>
            <a:off x="1491464" y="1516209"/>
            <a:ext cx="8997242" cy="1200329"/>
          </a:xfrm>
          <a:prstGeom prst="rect">
            <a:avLst/>
          </a:prstGeom>
          <a:noFill/>
        </p:spPr>
        <p:txBody>
          <a:bodyPr wrap="square">
            <a:spAutoFit/>
          </a:bodyPr>
          <a:lstStyle/>
          <a:p>
            <a:pPr marL="457200" indent="-457200">
              <a:buSzPct val="150000"/>
              <a:buBlip>
                <a:blip r:embed="rId2"/>
              </a:buBlip>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是因特网电子邮件的第一个离线协议标准。</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POP3</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允许用户从服务器上把邮件存储到本地主机（即自己的计算机）上，同时删除保存在邮件服务器上的邮件。</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pic>
        <p:nvPicPr>
          <p:cNvPr id="19" name="Picture 5"/>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40197" y="2857890"/>
            <a:ext cx="3486150"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64167" y="2692790"/>
            <a:ext cx="4529137" cy="337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99"/>
                                        </p:tgtEl>
                                        <p:attrNameLst>
                                          <p:attrName>style.visibility</p:attrName>
                                        </p:attrNameLst>
                                      </p:cBhvr>
                                      <p:to>
                                        <p:strVal val="visible"/>
                                      </p:to>
                                    </p:set>
                                    <p:anim to="0" calcmode="lin" valueType="num">
                                      <p:cBhvr>
                                        <p:cTn id="13" dur="500" decel="100000" fill="hold">
                                          <p:stCondLst>
                                            <p:cond delay="0"/>
                                          </p:stCondLst>
                                        </p:cTn>
                                        <p:tgtEl>
                                          <p:spTgt spid="99"/>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99"/>
                                        </p:tgtEl>
                                      </p:cBhvr>
                                    </p:animEffect>
                                    <p:animScale>
                                      <p:cBhvr>
                                        <p:cTn id="15" dur="500" decel="100000" fill="hold">
                                          <p:stCondLst>
                                            <p:cond delay="0"/>
                                          </p:stCondLst>
                                        </p:cTn>
                                        <p:tgtEl>
                                          <p:spTgt spid="99"/>
                                        </p:tgtEl>
                                      </p:cBhvr>
                                      <p:by x="100000" y="100000"/>
                                      <p:from x="110000" y="110000"/>
                                      <p:to x="100000" y="100000"/>
                                    </p:animScale>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1000"/>
                                        <p:tgtEl>
                                          <p:spTgt spid="19"/>
                                        </p:tgtEl>
                                      </p:cBhvr>
                                    </p:animEffect>
                                    <p:anim calcmode="lin" valueType="num">
                                      <p:cBhvr>
                                        <p:cTn id="21" dur="1000" fill="hold"/>
                                        <p:tgtEl>
                                          <p:spTgt spid="19"/>
                                        </p:tgtEl>
                                        <p:attrNameLst>
                                          <p:attrName>ppt_x</p:attrName>
                                        </p:attrNameLst>
                                      </p:cBhvr>
                                      <p:tavLst>
                                        <p:tav tm="0">
                                          <p:val>
                                            <p:strVal val="#ppt_x"/>
                                          </p:val>
                                        </p:tav>
                                        <p:tav tm="100000">
                                          <p:val>
                                            <p:strVal val="#ppt_x"/>
                                          </p:val>
                                        </p:tav>
                                      </p:tavLst>
                                    </p:anim>
                                    <p:anim calcmode="lin" valueType="num">
                                      <p:cBhvr>
                                        <p:cTn id="22" dur="1000" fill="hold"/>
                                        <p:tgtEl>
                                          <p:spTgt spid="19"/>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1000"/>
                                        <p:tgtEl>
                                          <p:spTgt spid="20"/>
                                        </p:tgtEl>
                                      </p:cBhvr>
                                    </p:animEffect>
                                    <p:anim calcmode="lin" valueType="num">
                                      <p:cBhvr>
                                        <p:cTn id="26" dur="1000" fill="hold"/>
                                        <p:tgtEl>
                                          <p:spTgt spid="20"/>
                                        </p:tgtEl>
                                        <p:attrNameLst>
                                          <p:attrName>ppt_x</p:attrName>
                                        </p:attrNameLst>
                                      </p:cBhvr>
                                      <p:tavLst>
                                        <p:tav tm="0">
                                          <p:val>
                                            <p:strVal val="#ppt_x"/>
                                          </p:val>
                                        </p:tav>
                                        <p:tav tm="100000">
                                          <p:val>
                                            <p:strVal val="#ppt_x"/>
                                          </p:val>
                                        </p:tav>
                                      </p:tavLst>
                                    </p:anim>
                                    <p:anim calcmode="lin" valueType="num">
                                      <p:cBhvr>
                                        <p:cTn id="2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9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pic>
        <p:nvPicPr>
          <p:cNvPr id="11" name="图片 10"/>
          <p:cNvPicPr>
            <a:picLocks noChangeAspect="1"/>
          </p:cNvPicPr>
          <p:nvPr/>
        </p:nvPicPr>
        <p:blipFill>
          <a:blip r:embed="rId2"/>
          <a:stretch>
            <a:fillRect/>
          </a:stretch>
        </p:blipFill>
        <p:spPr>
          <a:xfrm>
            <a:off x="3706500" y="1436396"/>
            <a:ext cx="5121899" cy="4705676"/>
          </a:xfrm>
          <a:prstGeom prst="rect">
            <a:avLst/>
          </a:prstGeom>
        </p:spPr>
      </p:pic>
      <p:sp>
        <p:nvSpPr>
          <p:cNvPr id="21" name="Oval 6"/>
          <p:cNvSpPr>
            <a:spLocks noChangeArrowheads="1"/>
          </p:cNvSpPr>
          <p:nvPr/>
        </p:nvSpPr>
        <p:spPr bwMode="auto">
          <a:xfrm>
            <a:off x="4089035" y="2364346"/>
            <a:ext cx="2178415" cy="375935"/>
          </a:xfrm>
          <a:prstGeom prst="ellipse">
            <a:avLst/>
          </a:prstGeom>
          <a:noFill/>
          <a:ln w="28575">
            <a:solidFill>
              <a:srgbClr val="FF0000"/>
            </a:solidFill>
            <a:round/>
          </a:ln>
          <a:effectLst>
            <a:prstShdw prst="shdw13" dist="53882" dir="13500000">
              <a:schemeClr val="bg2">
                <a:alpha val="50000"/>
              </a:schemeClr>
            </a:prstShdw>
          </a:effectLst>
          <a:extLst>
            <a:ext uri="{909E8E84-426E-40DD-AFC4-6F175D3DCCD1}">
              <a14:hiddenFill xmlns:a14="http://schemas.microsoft.com/office/drawing/2010/main">
                <a:solidFill>
                  <a:srgbClr val="FFFFFF"/>
                </a:solidFill>
              </a14:hiddenFill>
            </a:ext>
          </a:extLst>
        </p:spPr>
        <p:txBody>
          <a:bodyPr wrap="none" anchor="ctr"/>
          <a:lstStyle>
            <a:lvl1pPr latinLnBrk="1">
              <a:spcBef>
                <a:spcPct val="20000"/>
              </a:spcBef>
              <a:buClr>
                <a:srgbClr val="000099"/>
              </a:buClr>
              <a:buFont typeface="Arial" panose="020B0604020202020204" pitchFamily="34" charset="0"/>
              <a:buChar char="Ø"/>
              <a:defRPr sz="3200">
                <a:solidFill>
                  <a:srgbClr val="333399"/>
                </a:solidFill>
                <a:latin typeface="黑体" panose="02010609060101010101" charset="-122"/>
                <a:ea typeface="黑体" panose="02010609060101010101" charset="-122"/>
                <a:sym typeface="Tahoma" panose="020B0604030504040204" pitchFamily="34" charset="0"/>
              </a:defRPr>
            </a:lvl1pPr>
            <a:lvl2pPr marL="742950" indent="-285750" latinLnBrk="1">
              <a:spcBef>
                <a:spcPct val="20000"/>
              </a:spcBef>
              <a:buClr>
                <a:srgbClr val="6699FF"/>
              </a:buClr>
              <a:buFont typeface="Wingdings" panose="05000000000000000000" pitchFamily="2" charset="2"/>
              <a:buChar char="Ø"/>
              <a:defRPr sz="2800">
                <a:solidFill>
                  <a:srgbClr val="333399"/>
                </a:solidFill>
                <a:latin typeface="黑体" panose="02010609060101010101" charset="-122"/>
                <a:ea typeface="黑体" panose="02010609060101010101" charset="-122"/>
                <a:sym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Ø"/>
              <a:defRPr sz="2400">
                <a:solidFill>
                  <a:srgbClr val="333399"/>
                </a:solidFill>
                <a:latin typeface="黑体" panose="02010609060101010101" charset="-122"/>
                <a:ea typeface="黑体" panose="02010609060101010101" charset="-122"/>
                <a:sym typeface="Tahoma" panose="020B0604030504040204" pitchFamily="34" charset="0"/>
              </a:defRPr>
            </a:lvl3pPr>
            <a:lvl4pPr marL="1600200" indent="-228600" latinLnBrk="1">
              <a:spcBef>
                <a:spcPct val="20000"/>
              </a:spcBef>
              <a:buClr>
                <a:srgbClr val="000099"/>
              </a:buClr>
              <a:buSzPct val="70000"/>
              <a:buFont typeface="Arial" panose="020B0604020202020204" pitchFamily="34" charset="0"/>
              <a:buChar char="u"/>
              <a:defRPr sz="2000">
                <a:solidFill>
                  <a:srgbClr val="333399"/>
                </a:solidFill>
                <a:latin typeface="黑体" panose="02010609060101010101" charset="-122"/>
                <a:ea typeface="黑体" panose="02010609060101010101" charset="-122"/>
                <a:sym typeface="Tahoma" panose="020B0604030504040204" pitchFamily="34" charset="0"/>
              </a:defRPr>
            </a:lvl4pPr>
            <a:lvl5pPr marL="2057400" indent="-228600" latinLnBrk="1">
              <a:spcBef>
                <a:spcPct val="20000"/>
              </a:spcBef>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5pPr>
            <a:lvl6pPr marL="25146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6pPr>
            <a:lvl7pPr marL="29718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7pPr>
            <a:lvl8pPr marL="34290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8pPr>
            <a:lvl9pPr marL="38862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9pPr>
          </a:lstStyle>
          <a:p>
            <a:pPr eaLnBrk="1" latinLnBrk="0" hangingPunct="1">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sp>
        <p:nvSpPr>
          <p:cNvPr id="24" name="文本框 23"/>
          <p:cNvSpPr txBox="1"/>
          <p:nvPr/>
        </p:nvSpPr>
        <p:spPr>
          <a:xfrm>
            <a:off x="3963202" y="653569"/>
            <a:ext cx="4265590"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POP3</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协议会话过程</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24"/>
                                        </p:tgtEl>
                                        <p:attrNameLst>
                                          <p:attrName>style.visibility</p:attrName>
                                        </p:attrNameLst>
                                      </p:cBhvr>
                                      <p:to>
                                        <p:strVal val="visible"/>
                                      </p:to>
                                    </p:set>
                                    <p:animEffect transition="in" filter="fade">
                                      <p:cBhvr>
                                        <p:cTn id="7" dur="500">
                                          <p:stCondLst>
                                            <p:cond delay="0"/>
                                          </p:stCondLst>
                                        </p:cTn>
                                        <p:tgtEl>
                                          <p:spTgt spid="24"/>
                                        </p:tgtEl>
                                      </p:cBhvr>
                                    </p:animEffect>
                                    <p:set>
                                      <p:cBhvr>
                                        <p:cTn id="8" dur="500" fill="hold">
                                          <p:stCondLst>
                                            <p:cond delay="500"/>
                                          </p:stCondLst>
                                        </p:cTn>
                                        <p:tgtEl>
                                          <p:spTgt spid="24"/>
                                        </p:tgtEl>
                                        <p:attrNameLst>
                                          <p:attrName>style.visibility</p:attrName>
                                        </p:attrNameLst>
                                      </p:cBhvr>
                                      <p:to>
                                        <p:strVal val="visible"/>
                                      </p:to>
                                    </p:set>
                                    <p:anim to="0" calcmode="lin" valueType="num">
                                      <p:cBhvr>
                                        <p:cTn id="9" dur="1000" decel="100000" fill="hold">
                                          <p:stCondLst>
                                            <p:cond delay="0"/>
                                          </p:stCondLst>
                                        </p:cTn>
                                        <p:tgtEl>
                                          <p:spTgt spid="24"/>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down)">
                                      <p:cBhvr>
                                        <p:cTn id="2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28" name="PA-矩形 4"/>
          <p:cNvSpPr>
            <a:spLocks noChangeArrowheads="1"/>
          </p:cNvSpPr>
          <p:nvPr>
            <p:custDataLst>
              <p:tags r:id="rId2"/>
            </p:custDataLst>
          </p:nvPr>
        </p:nvSpPr>
        <p:spPr bwMode="auto">
          <a:xfrm>
            <a:off x="1066303" y="1382165"/>
            <a:ext cx="10074073" cy="4619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70000"/>
              </a:lnSpc>
              <a:spcAft>
                <a:spcPts val="600"/>
              </a:spcAft>
              <a:buClr>
                <a:srgbClr val="15449F"/>
              </a:buClr>
              <a:buFont typeface="Wingdings" panose="05000000000000000000" pitchFamily="2" charset="2"/>
              <a:buChar char="l"/>
              <a:defRPr/>
            </a:pPr>
            <a:r>
              <a:rPr lang="zh-CN" altLang="en-US" sz="2400" dirty="0">
                <a:latin typeface="方正正大黑简体" panose="02000000000000000000" pitchFamily="2" charset="-122"/>
                <a:ea typeface="方正正大黑简体" panose="02000000000000000000" pitchFamily="2" charset="-122"/>
              </a:rPr>
              <a:t>协议非常简单，明文传输，非常不安全</a:t>
            </a:r>
            <a:endParaRPr lang="zh-CN" altLang="en-US" sz="2400" dirty="0">
              <a:latin typeface="方正正大黑简体" panose="02000000000000000000" pitchFamily="2" charset="-122"/>
              <a:ea typeface="方正正大黑简体" panose="02000000000000000000" pitchFamily="2" charset="-122"/>
            </a:endParaRPr>
          </a:p>
          <a:p>
            <a:pPr marL="914400" lvl="2" indent="-342900">
              <a:lnSpc>
                <a:spcPct val="170000"/>
              </a:lnSpc>
              <a:spcAft>
                <a:spcPts val="600"/>
              </a:spcAft>
              <a:buClr>
                <a:srgbClr val="15449F"/>
              </a:buClr>
              <a:buFont typeface="Wingdings" panose="05000000000000000000" pitchFamily="2" charset="2"/>
              <a:buChar char="l"/>
              <a:defRPr/>
            </a:pPr>
            <a:r>
              <a:rPr lang="en-US" altLang="zh-CN" sz="2400" dirty="0">
                <a:latin typeface="方正正大黑简体" panose="02000000000000000000" pitchFamily="2" charset="-122"/>
                <a:ea typeface="方正正大黑简体" panose="02000000000000000000" pitchFamily="2" charset="-122"/>
              </a:rPr>
              <a:t>user</a:t>
            </a:r>
            <a:r>
              <a:rPr lang="zh-CN" altLang="en-US" sz="2400" dirty="0">
                <a:latin typeface="方正正大黑简体" panose="02000000000000000000" pitchFamily="2" charset="-122"/>
                <a:ea typeface="方正正大黑简体" panose="02000000000000000000" pitchFamily="2" charset="-122"/>
              </a:rPr>
              <a:t>命令：口令明文传输，易被窃听</a:t>
            </a:r>
            <a:endParaRPr lang="zh-CN" altLang="en-US" sz="2400" dirty="0">
              <a:latin typeface="方正正大黑简体" panose="02000000000000000000" pitchFamily="2" charset="-122"/>
              <a:ea typeface="方正正大黑简体" panose="02000000000000000000" pitchFamily="2" charset="-122"/>
            </a:endParaRPr>
          </a:p>
          <a:p>
            <a:pPr marL="914400" lvl="2" indent="-342900">
              <a:lnSpc>
                <a:spcPct val="170000"/>
              </a:lnSpc>
              <a:spcAft>
                <a:spcPts val="600"/>
              </a:spcAft>
              <a:buClr>
                <a:srgbClr val="15449F"/>
              </a:buClr>
              <a:buFont typeface="Wingdings" panose="05000000000000000000" pitchFamily="2" charset="2"/>
              <a:buChar char="l"/>
              <a:defRPr/>
            </a:pPr>
            <a:r>
              <a:rPr lang="en-US" altLang="zh-CN" sz="2400" dirty="0">
                <a:latin typeface="方正正大黑简体" panose="02000000000000000000" pitchFamily="2" charset="-122"/>
                <a:ea typeface="方正正大黑简体" panose="02000000000000000000" pitchFamily="2" charset="-122"/>
              </a:rPr>
              <a:t>APOP</a:t>
            </a:r>
            <a:r>
              <a:rPr lang="zh-CN" altLang="en-US" sz="2400" dirty="0">
                <a:latin typeface="方正正大黑简体" panose="02000000000000000000" pitchFamily="2" charset="-122"/>
                <a:ea typeface="方正正大黑简体" panose="02000000000000000000" pitchFamily="2" charset="-122"/>
              </a:rPr>
              <a:t>命令：基于口令认证中的“挑战</a:t>
            </a:r>
            <a:r>
              <a:rPr lang="en-US" altLang="zh-CN" sz="2400" dirty="0">
                <a:latin typeface="方正正大黑简体" panose="02000000000000000000" pitchFamily="2" charset="-122"/>
                <a:ea typeface="方正正大黑简体" panose="02000000000000000000" pitchFamily="2" charset="-122"/>
              </a:rPr>
              <a:t>-</a:t>
            </a:r>
            <a:r>
              <a:rPr lang="zh-CN" altLang="en-US" sz="2400" dirty="0">
                <a:latin typeface="方正正大黑简体" panose="02000000000000000000" pitchFamily="2" charset="-122"/>
                <a:ea typeface="方正正大黑简体" panose="02000000000000000000" pitchFamily="2" charset="-122"/>
              </a:rPr>
              <a:t>响应”机制，提高了口令传输的安全性，但可能遭受字典攻击，而且口令明文存储，易被窃取</a:t>
            </a:r>
            <a:endParaRPr lang="zh-CN" altLang="en-US" sz="2400" dirty="0">
              <a:latin typeface="方正正大黑简体" panose="02000000000000000000" pitchFamily="2" charset="-122"/>
              <a:ea typeface="方正正大黑简体" panose="02000000000000000000" pitchFamily="2" charset="-122"/>
            </a:endParaRPr>
          </a:p>
          <a:p>
            <a:pPr marL="914400" lvl="2" indent="-342900">
              <a:lnSpc>
                <a:spcPct val="170000"/>
              </a:lnSpc>
              <a:spcAft>
                <a:spcPts val="600"/>
              </a:spcAft>
              <a:buClr>
                <a:srgbClr val="15449F"/>
              </a:buClr>
              <a:buFont typeface="Wingdings" panose="05000000000000000000" pitchFamily="2" charset="2"/>
              <a:buChar char="l"/>
              <a:defRPr/>
            </a:pPr>
            <a:r>
              <a:rPr lang="en-US" altLang="zh-CN" sz="2400" dirty="0">
                <a:latin typeface="方正正大黑简体" panose="02000000000000000000" pitchFamily="2" charset="-122"/>
                <a:ea typeface="方正正大黑简体" panose="02000000000000000000" pitchFamily="2" charset="-122"/>
              </a:rPr>
              <a:t>POP3</a:t>
            </a:r>
            <a:r>
              <a:rPr lang="zh-CN" altLang="en-US" sz="2400" dirty="0">
                <a:latin typeface="方正正大黑简体" panose="02000000000000000000" pitchFamily="2" charset="-122"/>
                <a:ea typeface="方正正大黑简体" panose="02000000000000000000" pitchFamily="2" charset="-122"/>
              </a:rPr>
              <a:t>服务器程序常以</a:t>
            </a:r>
            <a:r>
              <a:rPr lang="en-US" altLang="zh-CN" sz="2400" dirty="0">
                <a:latin typeface="方正正大黑简体" panose="02000000000000000000" pitchFamily="2" charset="-122"/>
                <a:ea typeface="方正正大黑简体" panose="02000000000000000000" pitchFamily="2" charset="-122"/>
              </a:rPr>
              <a:t>root</a:t>
            </a:r>
            <a:r>
              <a:rPr lang="zh-CN" altLang="en-US" sz="2400" dirty="0">
                <a:latin typeface="方正正大黑简体" panose="02000000000000000000" pitchFamily="2" charset="-122"/>
                <a:ea typeface="方正正大黑简体" panose="02000000000000000000" pitchFamily="2" charset="-122"/>
              </a:rPr>
              <a:t>权限运行，存在很大安全风险</a:t>
            </a:r>
            <a:endParaRPr lang="zh-CN" altLang="en-US" sz="2400" dirty="0">
              <a:latin typeface="方正正大黑简体" panose="02000000000000000000" pitchFamily="2" charset="-122"/>
              <a:ea typeface="方正正大黑简体" panose="02000000000000000000" pitchFamily="2" charset="-122"/>
            </a:endParaRPr>
          </a:p>
          <a:p>
            <a:pPr marL="914400" lvl="2" indent="-342900">
              <a:lnSpc>
                <a:spcPct val="170000"/>
              </a:lnSpc>
              <a:spcAft>
                <a:spcPts val="600"/>
              </a:spcAft>
              <a:buClr>
                <a:srgbClr val="15449F"/>
              </a:buClr>
              <a:buFont typeface="Wingdings" panose="05000000000000000000" pitchFamily="2" charset="2"/>
              <a:buChar char="l"/>
              <a:defRPr/>
            </a:pPr>
            <a:r>
              <a:rPr lang="en-US" altLang="zh-CN" sz="2400" dirty="0">
                <a:latin typeface="方正正大黑简体" panose="02000000000000000000" pitchFamily="2" charset="-122"/>
                <a:ea typeface="方正正大黑简体" panose="02000000000000000000" pitchFamily="2" charset="-122"/>
              </a:rPr>
              <a:t>POP3</a:t>
            </a:r>
            <a:r>
              <a:rPr lang="zh-CN" altLang="en-US" sz="2400" dirty="0">
                <a:latin typeface="方正正大黑简体" panose="02000000000000000000" pitchFamily="2" charset="-122"/>
                <a:ea typeface="方正正大黑简体" panose="02000000000000000000" pitchFamily="2" charset="-122"/>
              </a:rPr>
              <a:t>的防范：</a:t>
            </a:r>
            <a:endParaRPr lang="zh-CN" altLang="en-US" sz="2400" dirty="0">
              <a:latin typeface="方正正大黑简体" panose="02000000000000000000" pitchFamily="2" charset="-122"/>
              <a:ea typeface="方正正大黑简体" panose="02000000000000000000" pitchFamily="2" charset="-122"/>
            </a:endParaRPr>
          </a:p>
          <a:p>
            <a:pPr marL="1332230" lvl="2" indent="-342900">
              <a:lnSpc>
                <a:spcPct val="170000"/>
              </a:lnSpc>
              <a:spcAft>
                <a:spcPts val="600"/>
              </a:spcAft>
              <a:buClr>
                <a:srgbClr val="15449F"/>
              </a:buClr>
              <a:buFont typeface="Wingdings" panose="05000000000000000000" pitchFamily="2" charset="2"/>
              <a:buChar char="ü"/>
              <a:defRPr/>
            </a:pPr>
            <a:r>
              <a:rPr lang="zh-CN" altLang="en-US" sz="2000" dirty="0">
                <a:latin typeface="方正正大黑简体" panose="02000000000000000000" pitchFamily="2" charset="-122"/>
                <a:ea typeface="方正正大黑简体" panose="02000000000000000000" pitchFamily="2" charset="-122"/>
              </a:rPr>
              <a:t>针对明文传输：</a:t>
            </a:r>
            <a:r>
              <a:rPr lang="en-US" altLang="zh-CN" sz="2000" dirty="0">
                <a:latin typeface="方正正大黑简体" panose="02000000000000000000" pitchFamily="2" charset="-122"/>
                <a:ea typeface="方正正大黑简体" panose="02000000000000000000" pitchFamily="2" charset="-122"/>
              </a:rPr>
              <a:t>POP3S</a:t>
            </a:r>
            <a:r>
              <a:rPr lang="zh-CN" altLang="en-US" sz="2000" dirty="0">
                <a:latin typeface="方正正大黑简体" panose="02000000000000000000" pitchFamily="2" charset="-122"/>
                <a:ea typeface="方正正大黑简体" panose="02000000000000000000" pitchFamily="2" charset="-122"/>
              </a:rPr>
              <a:t>（</a:t>
            </a:r>
            <a:r>
              <a:rPr lang="en-US" altLang="zh-CN" sz="2000" dirty="0">
                <a:latin typeface="方正正大黑简体" panose="02000000000000000000" pitchFamily="2" charset="-122"/>
                <a:ea typeface="方正正大黑简体" panose="02000000000000000000" pitchFamily="2" charset="-122"/>
              </a:rPr>
              <a:t>POP3 over SSL)</a:t>
            </a:r>
            <a:endParaRPr lang="en-US" altLang="zh-CN" sz="2000" dirty="0">
              <a:latin typeface="方正正大黑简体" panose="02000000000000000000" pitchFamily="2" charset="-122"/>
              <a:ea typeface="方正正大黑简体" panose="02000000000000000000" pitchFamily="2" charset="-122"/>
            </a:endParaRPr>
          </a:p>
        </p:txBody>
      </p:sp>
      <p:sp>
        <p:nvSpPr>
          <p:cNvPr id="17" name="文本框 16"/>
          <p:cNvSpPr txBox="1"/>
          <p:nvPr/>
        </p:nvSpPr>
        <p:spPr>
          <a:xfrm>
            <a:off x="3963202" y="653569"/>
            <a:ext cx="4265590"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POP3</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的安全性问题</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17"/>
                                        </p:tgtEl>
                                        <p:attrNameLst>
                                          <p:attrName>style.visibility</p:attrName>
                                        </p:attrNameLst>
                                      </p:cBhvr>
                                      <p:to>
                                        <p:strVal val="visible"/>
                                      </p:to>
                                    </p:set>
                                    <p:animEffect transition="in" filter="fade">
                                      <p:cBhvr>
                                        <p:cTn id="7" dur="500">
                                          <p:stCondLst>
                                            <p:cond delay="0"/>
                                          </p:stCondLst>
                                        </p:cTn>
                                        <p:tgtEl>
                                          <p:spTgt spid="17"/>
                                        </p:tgtEl>
                                      </p:cBhvr>
                                    </p:animEffect>
                                    <p:set>
                                      <p:cBhvr>
                                        <p:cTn id="8" dur="500" fill="hold">
                                          <p:stCondLst>
                                            <p:cond delay="500"/>
                                          </p:stCondLst>
                                        </p:cTn>
                                        <p:tgtEl>
                                          <p:spTgt spid="17"/>
                                        </p:tgtEl>
                                        <p:attrNameLst>
                                          <p:attrName>style.visibility</p:attrName>
                                        </p:attrNameLst>
                                      </p:cBhvr>
                                      <p:to>
                                        <p:strVal val="visible"/>
                                      </p:to>
                                    </p:set>
                                    <p:anim to="0" calcmode="lin" valueType="num">
                                      <p:cBhvr>
                                        <p:cTn id="9" dur="1000" decel="100000" fill="hold">
                                          <p:stCondLst>
                                            <p:cond delay="0"/>
                                          </p:stCondLst>
                                        </p:cTn>
                                        <p:tgtEl>
                                          <p:spTgt spid="17"/>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iterate type="wd">
                                    <p:tmPct val="10000"/>
                                  </p:iterate>
                                  <p:childTnLst>
                                    <p:set>
                                      <p:cBhvr>
                                        <p:cTn id="13" dur="1" fill="hold">
                                          <p:stCondLst>
                                            <p:cond delay="0"/>
                                          </p:stCondLst>
                                        </p:cTn>
                                        <p:tgtEl>
                                          <p:spTgt spid="28">
                                            <p:txEl>
                                              <p:pRg st="0" end="0"/>
                                            </p:txEl>
                                          </p:spTgt>
                                        </p:tgtEl>
                                        <p:attrNameLst>
                                          <p:attrName>style.visibility</p:attrName>
                                        </p:attrNameLst>
                                      </p:cBhvr>
                                      <p:to>
                                        <p:strVal val="visible"/>
                                      </p:to>
                                    </p:set>
                                    <p:anim to="0" calcmode="lin" valueType="num">
                                      <p:cBhvr>
                                        <p:cTn id="14" dur="500" decel="100000" fill="hold">
                                          <p:stCondLst>
                                            <p:cond delay="0"/>
                                          </p:stCondLst>
                                        </p:cTn>
                                        <p:tgtEl>
                                          <p:spTgt spid="28">
                                            <p:txEl>
                                              <p:pRg st="0" end="0"/>
                                            </p:txEl>
                                          </p:spTgt>
                                        </p:tgtEl>
                                        <p:attrNameLst>
                                          <p:attrName>ppt_y</p:attrName>
                                        </p:attrNameLst>
                                      </p:cBhvr>
                                      <p:tavLst>
                                        <p:tav tm="0">
                                          <p:val>
                                            <p:strVal val="ppt_y+0.02"/>
                                          </p:val>
                                        </p:tav>
                                        <p:tav tm="100000">
                                          <p:val>
                                            <p:strVal val="#ppt_y"/>
                                          </p:val>
                                        </p:tav>
                                      </p:tavLst>
                                    </p:anim>
                                    <p:animEffect transition="in" filter="fade">
                                      <p:cBhvr>
                                        <p:cTn id="15" dur="500">
                                          <p:stCondLst>
                                            <p:cond delay="0"/>
                                          </p:stCondLst>
                                        </p:cTn>
                                        <p:tgtEl>
                                          <p:spTgt spid="28">
                                            <p:txEl>
                                              <p:pRg st="0" end="0"/>
                                            </p:txEl>
                                          </p:spTgt>
                                        </p:tgtEl>
                                      </p:cBhvr>
                                    </p:animEffect>
                                    <p:animScale>
                                      <p:cBhvr>
                                        <p:cTn id="16" dur="500" decel="100000" fill="hold">
                                          <p:stCondLst>
                                            <p:cond delay="0"/>
                                          </p:stCondLst>
                                        </p:cTn>
                                        <p:tgtEl>
                                          <p:spTgt spid="28">
                                            <p:txEl>
                                              <p:pRg st="0" end="0"/>
                                            </p:txEl>
                                          </p:spTgt>
                                        </p:tgtEl>
                                      </p:cBhvr>
                                      <p:by x="100000" y="100000"/>
                                      <p:from x="110000" y="110000"/>
                                      <p:to x="100000" y="100000"/>
                                    </p:animScale>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iterate type="wd">
                                    <p:tmPct val="10000"/>
                                  </p:iterate>
                                  <p:childTnLst>
                                    <p:set>
                                      <p:cBhvr>
                                        <p:cTn id="20" dur="1" fill="hold">
                                          <p:stCondLst>
                                            <p:cond delay="0"/>
                                          </p:stCondLst>
                                        </p:cTn>
                                        <p:tgtEl>
                                          <p:spTgt spid="28">
                                            <p:txEl>
                                              <p:pRg st="1" end="1"/>
                                            </p:txEl>
                                          </p:spTgt>
                                        </p:tgtEl>
                                        <p:attrNameLst>
                                          <p:attrName>style.visibility</p:attrName>
                                        </p:attrNameLst>
                                      </p:cBhvr>
                                      <p:to>
                                        <p:strVal val="visible"/>
                                      </p:to>
                                    </p:set>
                                    <p:anim to="0" calcmode="lin" valueType="num">
                                      <p:cBhvr>
                                        <p:cTn id="21" dur="500" decel="100000" fill="hold">
                                          <p:stCondLst>
                                            <p:cond delay="0"/>
                                          </p:stCondLst>
                                        </p:cTn>
                                        <p:tgtEl>
                                          <p:spTgt spid="28">
                                            <p:txEl>
                                              <p:pRg st="1" end="1"/>
                                            </p:txEl>
                                          </p:spTgt>
                                        </p:tgtEl>
                                        <p:attrNameLst>
                                          <p:attrName>ppt_y</p:attrName>
                                        </p:attrNameLst>
                                      </p:cBhvr>
                                      <p:tavLst>
                                        <p:tav tm="0">
                                          <p:val>
                                            <p:strVal val="ppt_y+0.02"/>
                                          </p:val>
                                        </p:tav>
                                        <p:tav tm="100000">
                                          <p:val>
                                            <p:strVal val="#ppt_y"/>
                                          </p:val>
                                        </p:tav>
                                      </p:tavLst>
                                    </p:anim>
                                    <p:animEffect transition="in" filter="fade">
                                      <p:cBhvr>
                                        <p:cTn id="22" dur="500">
                                          <p:stCondLst>
                                            <p:cond delay="0"/>
                                          </p:stCondLst>
                                        </p:cTn>
                                        <p:tgtEl>
                                          <p:spTgt spid="28">
                                            <p:txEl>
                                              <p:pRg st="1" end="1"/>
                                            </p:txEl>
                                          </p:spTgt>
                                        </p:tgtEl>
                                      </p:cBhvr>
                                    </p:animEffect>
                                    <p:animScale>
                                      <p:cBhvr>
                                        <p:cTn id="23" dur="500" decel="100000" fill="hold">
                                          <p:stCondLst>
                                            <p:cond delay="0"/>
                                          </p:stCondLst>
                                        </p:cTn>
                                        <p:tgtEl>
                                          <p:spTgt spid="28">
                                            <p:txEl>
                                              <p:pRg st="1" end="1"/>
                                            </p:txEl>
                                          </p:spTgt>
                                        </p:tgtEl>
                                      </p:cBhvr>
                                      <p:by x="100000" y="100000"/>
                                      <p:from x="110000" y="110000"/>
                                      <p:to x="100000" y="100000"/>
                                    </p:animScale>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iterate type="wd">
                                    <p:tmPct val="10000"/>
                                  </p:iterate>
                                  <p:childTnLst>
                                    <p:set>
                                      <p:cBhvr>
                                        <p:cTn id="27" dur="1" fill="hold">
                                          <p:stCondLst>
                                            <p:cond delay="0"/>
                                          </p:stCondLst>
                                        </p:cTn>
                                        <p:tgtEl>
                                          <p:spTgt spid="28">
                                            <p:txEl>
                                              <p:pRg st="2" end="2"/>
                                            </p:txEl>
                                          </p:spTgt>
                                        </p:tgtEl>
                                        <p:attrNameLst>
                                          <p:attrName>style.visibility</p:attrName>
                                        </p:attrNameLst>
                                      </p:cBhvr>
                                      <p:to>
                                        <p:strVal val="visible"/>
                                      </p:to>
                                    </p:set>
                                    <p:anim to="0" calcmode="lin" valueType="num">
                                      <p:cBhvr>
                                        <p:cTn id="28" dur="500" decel="100000" fill="hold">
                                          <p:stCondLst>
                                            <p:cond delay="0"/>
                                          </p:stCondLst>
                                        </p:cTn>
                                        <p:tgtEl>
                                          <p:spTgt spid="28">
                                            <p:txEl>
                                              <p:pRg st="2" end="2"/>
                                            </p:txEl>
                                          </p:spTgt>
                                        </p:tgtEl>
                                        <p:attrNameLst>
                                          <p:attrName>ppt_y</p:attrName>
                                        </p:attrNameLst>
                                      </p:cBhvr>
                                      <p:tavLst>
                                        <p:tav tm="0">
                                          <p:val>
                                            <p:strVal val="ppt_y+0.02"/>
                                          </p:val>
                                        </p:tav>
                                        <p:tav tm="100000">
                                          <p:val>
                                            <p:strVal val="#ppt_y"/>
                                          </p:val>
                                        </p:tav>
                                      </p:tavLst>
                                    </p:anim>
                                    <p:animEffect transition="in" filter="fade">
                                      <p:cBhvr>
                                        <p:cTn id="29" dur="500">
                                          <p:stCondLst>
                                            <p:cond delay="0"/>
                                          </p:stCondLst>
                                        </p:cTn>
                                        <p:tgtEl>
                                          <p:spTgt spid="28">
                                            <p:txEl>
                                              <p:pRg st="2" end="2"/>
                                            </p:txEl>
                                          </p:spTgt>
                                        </p:tgtEl>
                                      </p:cBhvr>
                                    </p:animEffect>
                                    <p:animScale>
                                      <p:cBhvr>
                                        <p:cTn id="30" dur="500" decel="100000" fill="hold">
                                          <p:stCondLst>
                                            <p:cond delay="0"/>
                                          </p:stCondLst>
                                        </p:cTn>
                                        <p:tgtEl>
                                          <p:spTgt spid="28">
                                            <p:txEl>
                                              <p:pRg st="2" end="2"/>
                                            </p:txEl>
                                          </p:spTgt>
                                        </p:tgtEl>
                                      </p:cBhvr>
                                      <p:by x="100000" y="100000"/>
                                      <p:from x="110000" y="110000"/>
                                      <p:to x="100000" y="100000"/>
                                    </p:animScale>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iterate type="wd">
                                    <p:tmPct val="10000"/>
                                  </p:iterate>
                                  <p:childTnLst>
                                    <p:set>
                                      <p:cBhvr>
                                        <p:cTn id="34" dur="1" fill="hold">
                                          <p:stCondLst>
                                            <p:cond delay="0"/>
                                          </p:stCondLst>
                                        </p:cTn>
                                        <p:tgtEl>
                                          <p:spTgt spid="28">
                                            <p:txEl>
                                              <p:pRg st="3" end="3"/>
                                            </p:txEl>
                                          </p:spTgt>
                                        </p:tgtEl>
                                        <p:attrNameLst>
                                          <p:attrName>style.visibility</p:attrName>
                                        </p:attrNameLst>
                                      </p:cBhvr>
                                      <p:to>
                                        <p:strVal val="visible"/>
                                      </p:to>
                                    </p:set>
                                    <p:anim to="0" calcmode="lin" valueType="num">
                                      <p:cBhvr>
                                        <p:cTn id="35" dur="500" decel="100000" fill="hold">
                                          <p:stCondLst>
                                            <p:cond delay="0"/>
                                          </p:stCondLst>
                                        </p:cTn>
                                        <p:tgtEl>
                                          <p:spTgt spid="28">
                                            <p:txEl>
                                              <p:pRg st="3" end="3"/>
                                            </p:txEl>
                                          </p:spTgt>
                                        </p:tgtEl>
                                        <p:attrNameLst>
                                          <p:attrName>ppt_y</p:attrName>
                                        </p:attrNameLst>
                                      </p:cBhvr>
                                      <p:tavLst>
                                        <p:tav tm="0">
                                          <p:val>
                                            <p:strVal val="ppt_y+0.02"/>
                                          </p:val>
                                        </p:tav>
                                        <p:tav tm="100000">
                                          <p:val>
                                            <p:strVal val="#ppt_y"/>
                                          </p:val>
                                        </p:tav>
                                      </p:tavLst>
                                    </p:anim>
                                    <p:animEffect transition="in" filter="fade">
                                      <p:cBhvr>
                                        <p:cTn id="36" dur="500">
                                          <p:stCondLst>
                                            <p:cond delay="0"/>
                                          </p:stCondLst>
                                        </p:cTn>
                                        <p:tgtEl>
                                          <p:spTgt spid="28">
                                            <p:txEl>
                                              <p:pRg st="3" end="3"/>
                                            </p:txEl>
                                          </p:spTgt>
                                        </p:tgtEl>
                                      </p:cBhvr>
                                    </p:animEffect>
                                    <p:animScale>
                                      <p:cBhvr>
                                        <p:cTn id="37" dur="500" decel="100000" fill="hold">
                                          <p:stCondLst>
                                            <p:cond delay="0"/>
                                          </p:stCondLst>
                                        </p:cTn>
                                        <p:tgtEl>
                                          <p:spTgt spid="28">
                                            <p:txEl>
                                              <p:pRg st="3" end="3"/>
                                            </p:txEl>
                                          </p:spTgt>
                                        </p:tgtEl>
                                      </p:cBhvr>
                                      <p:by x="100000" y="100000"/>
                                      <p:from x="110000" y="110000"/>
                                      <p:to x="100000" y="100000"/>
                                    </p:animScale>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iterate type="wd">
                                    <p:tmPct val="10000"/>
                                  </p:iterate>
                                  <p:childTnLst>
                                    <p:set>
                                      <p:cBhvr>
                                        <p:cTn id="41" dur="1" fill="hold">
                                          <p:stCondLst>
                                            <p:cond delay="0"/>
                                          </p:stCondLst>
                                        </p:cTn>
                                        <p:tgtEl>
                                          <p:spTgt spid="28">
                                            <p:txEl>
                                              <p:pRg st="4" end="4"/>
                                            </p:txEl>
                                          </p:spTgt>
                                        </p:tgtEl>
                                        <p:attrNameLst>
                                          <p:attrName>style.visibility</p:attrName>
                                        </p:attrNameLst>
                                      </p:cBhvr>
                                      <p:to>
                                        <p:strVal val="visible"/>
                                      </p:to>
                                    </p:set>
                                    <p:anim to="0" calcmode="lin" valueType="num">
                                      <p:cBhvr>
                                        <p:cTn id="42" dur="500" decel="100000" fill="hold">
                                          <p:stCondLst>
                                            <p:cond delay="0"/>
                                          </p:stCondLst>
                                        </p:cTn>
                                        <p:tgtEl>
                                          <p:spTgt spid="28">
                                            <p:txEl>
                                              <p:pRg st="4" end="4"/>
                                            </p:txEl>
                                          </p:spTgt>
                                        </p:tgtEl>
                                        <p:attrNameLst>
                                          <p:attrName>ppt_y</p:attrName>
                                        </p:attrNameLst>
                                      </p:cBhvr>
                                      <p:tavLst>
                                        <p:tav tm="0">
                                          <p:val>
                                            <p:strVal val="ppt_y+0.02"/>
                                          </p:val>
                                        </p:tav>
                                        <p:tav tm="100000">
                                          <p:val>
                                            <p:strVal val="#ppt_y"/>
                                          </p:val>
                                        </p:tav>
                                      </p:tavLst>
                                    </p:anim>
                                    <p:animEffect transition="in" filter="fade">
                                      <p:cBhvr>
                                        <p:cTn id="43" dur="500">
                                          <p:stCondLst>
                                            <p:cond delay="0"/>
                                          </p:stCondLst>
                                        </p:cTn>
                                        <p:tgtEl>
                                          <p:spTgt spid="28">
                                            <p:txEl>
                                              <p:pRg st="4" end="4"/>
                                            </p:txEl>
                                          </p:spTgt>
                                        </p:tgtEl>
                                      </p:cBhvr>
                                    </p:animEffect>
                                    <p:animScale>
                                      <p:cBhvr>
                                        <p:cTn id="44" dur="500" decel="100000" fill="hold">
                                          <p:stCondLst>
                                            <p:cond delay="0"/>
                                          </p:stCondLst>
                                        </p:cTn>
                                        <p:tgtEl>
                                          <p:spTgt spid="28">
                                            <p:txEl>
                                              <p:pRg st="4" end="4"/>
                                            </p:txEl>
                                          </p:spTgt>
                                        </p:tgtEl>
                                      </p:cBhvr>
                                      <p:by x="100000" y="100000"/>
                                      <p:from x="110000" y="110000"/>
                                      <p:to x="100000" y="100000"/>
                                    </p:animScale>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iterate type="wd">
                                    <p:tmPct val="10000"/>
                                  </p:iterate>
                                  <p:childTnLst>
                                    <p:set>
                                      <p:cBhvr>
                                        <p:cTn id="48" dur="1" fill="hold">
                                          <p:stCondLst>
                                            <p:cond delay="0"/>
                                          </p:stCondLst>
                                        </p:cTn>
                                        <p:tgtEl>
                                          <p:spTgt spid="28">
                                            <p:txEl>
                                              <p:pRg st="5" end="5"/>
                                            </p:txEl>
                                          </p:spTgt>
                                        </p:tgtEl>
                                        <p:attrNameLst>
                                          <p:attrName>style.visibility</p:attrName>
                                        </p:attrNameLst>
                                      </p:cBhvr>
                                      <p:to>
                                        <p:strVal val="visible"/>
                                      </p:to>
                                    </p:set>
                                    <p:animEffect transition="in" filter="fade">
                                      <p:cBhvr>
                                        <p:cTn id="49" dur="500"/>
                                        <p:tgtEl>
                                          <p:spTgt spid="2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uiExpand="1" build="p"/>
      <p:bldP spid="1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3844579" y="653569"/>
            <a:ext cx="4502836"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IMAP4</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的安全性问题</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99" name="文本框 98"/>
          <p:cNvSpPr txBox="1"/>
          <p:nvPr/>
        </p:nvSpPr>
        <p:spPr>
          <a:xfrm>
            <a:off x="1491464" y="1516209"/>
            <a:ext cx="9427548" cy="830997"/>
          </a:xfrm>
          <a:prstGeom prst="rect">
            <a:avLst/>
          </a:prstGeom>
          <a:noFill/>
        </p:spPr>
        <p:txBody>
          <a:bodyPr wrap="square">
            <a:spAutoFit/>
          </a:bodyPr>
          <a:lstStyle/>
          <a:p>
            <a:pPr marL="457200" indent="-457200">
              <a:buSzPct val="150000"/>
              <a:buBlip>
                <a:blip r:embed="rId2"/>
              </a:buBlip>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消息访问协议（</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Internet Message Access Protocol</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IMAP)</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是一个邮件获取协议，第</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4</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个版本是</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IMAP4</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17" name="PA-矩形 4"/>
          <p:cNvSpPr>
            <a:spLocks noChangeArrowheads="1"/>
          </p:cNvSpPr>
          <p:nvPr>
            <p:custDataLst>
              <p:tags r:id="rId3"/>
            </p:custDataLst>
          </p:nvPr>
        </p:nvSpPr>
        <p:spPr bwMode="auto">
          <a:xfrm>
            <a:off x="1416311" y="2462478"/>
            <a:ext cx="9354448" cy="4096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70000"/>
              </a:lnSpc>
              <a:spcAft>
                <a:spcPts val="600"/>
              </a:spcAft>
              <a:buClr>
                <a:srgbClr val="15449F"/>
              </a:buClr>
              <a:buFont typeface="Wingdings" panose="05000000000000000000" pitchFamily="2" charset="2"/>
              <a:buChar char="l"/>
              <a:defRPr/>
            </a:pPr>
            <a:r>
              <a:rPr lang="zh-CN" altLang="en-US" sz="2400" dirty="0">
                <a:latin typeface="方正正大黑简体" panose="02000000000000000000" pitchFamily="2" charset="-122"/>
                <a:ea typeface="方正正大黑简体" panose="02000000000000000000" pitchFamily="2" charset="-122"/>
              </a:rPr>
              <a:t>主要特点：</a:t>
            </a:r>
            <a:endParaRPr lang="zh-CN" altLang="en-US" sz="2400" dirty="0">
              <a:latin typeface="方正正大黑简体" panose="02000000000000000000" pitchFamily="2" charset="-122"/>
              <a:ea typeface="方正正大黑简体" panose="02000000000000000000" pitchFamily="2" charset="-122"/>
            </a:endParaRPr>
          </a:p>
          <a:p>
            <a:pPr marL="1332230" lvl="2" indent="-342900">
              <a:lnSpc>
                <a:spcPct val="170000"/>
              </a:lnSpc>
              <a:spcAft>
                <a:spcPts val="600"/>
              </a:spcAft>
              <a:buClr>
                <a:srgbClr val="15449F"/>
              </a:buClr>
              <a:buFont typeface="Wingdings" panose="05000000000000000000" pitchFamily="2" charset="2"/>
              <a:buChar char="ü"/>
              <a:defRPr/>
            </a:pPr>
            <a:r>
              <a:rPr lang="en-US" altLang="zh-CN" sz="2000" dirty="0">
                <a:latin typeface="方正正大黑简体" panose="02000000000000000000" pitchFamily="2" charset="-122"/>
                <a:ea typeface="方正正大黑简体" panose="02000000000000000000" pitchFamily="2" charset="-122"/>
              </a:rPr>
              <a:t>IMAP4</a:t>
            </a:r>
            <a:r>
              <a:rPr lang="zh-CN" altLang="en-US" sz="2000" dirty="0">
                <a:latin typeface="方正正大黑简体" panose="02000000000000000000" pitchFamily="2" charset="-122"/>
                <a:ea typeface="方正正大黑简体" panose="02000000000000000000" pitchFamily="2" charset="-122"/>
              </a:rPr>
              <a:t>和</a:t>
            </a:r>
            <a:r>
              <a:rPr lang="en-US" altLang="zh-CN" sz="2000" dirty="0">
                <a:latin typeface="方正正大黑简体" panose="02000000000000000000" pitchFamily="2" charset="-122"/>
                <a:ea typeface="方正正大黑简体" panose="02000000000000000000" pitchFamily="2" charset="-122"/>
              </a:rPr>
              <a:t>POP3</a:t>
            </a:r>
            <a:r>
              <a:rPr lang="zh-CN" altLang="en-US" sz="2000" dirty="0">
                <a:latin typeface="方正正大黑简体" panose="02000000000000000000" pitchFamily="2" charset="-122"/>
                <a:ea typeface="方正正大黑简体" panose="02000000000000000000" pitchFamily="2" charset="-122"/>
              </a:rPr>
              <a:t>一样，是收邮件的协议，具有对邮箱更强大访问控制能力。</a:t>
            </a:r>
            <a:endParaRPr lang="en-US" altLang="zh-CN" sz="2000" dirty="0">
              <a:latin typeface="方正正大黑简体" panose="02000000000000000000" pitchFamily="2" charset="-122"/>
              <a:ea typeface="方正正大黑简体" panose="02000000000000000000" pitchFamily="2" charset="-122"/>
            </a:endParaRPr>
          </a:p>
          <a:p>
            <a:pPr marL="1332230" lvl="2" indent="-342900">
              <a:lnSpc>
                <a:spcPct val="170000"/>
              </a:lnSpc>
              <a:spcAft>
                <a:spcPts val="600"/>
              </a:spcAft>
              <a:buClr>
                <a:srgbClr val="15449F"/>
              </a:buClr>
              <a:buFont typeface="Wingdings" panose="05000000000000000000" pitchFamily="2" charset="2"/>
              <a:buChar char="ü"/>
              <a:defRPr/>
            </a:pPr>
            <a:r>
              <a:rPr lang="zh-CN" altLang="en-US" sz="2000" dirty="0">
                <a:latin typeface="方正正大黑简体" panose="02000000000000000000" pitchFamily="2" charset="-122"/>
                <a:ea typeface="方正正大黑简体" panose="02000000000000000000" pitchFamily="2" charset="-122"/>
              </a:rPr>
              <a:t>可方便地提供邮件下载服务，支持离线阅读；</a:t>
            </a:r>
            <a:endParaRPr lang="en-US" altLang="zh-CN" sz="2000" dirty="0">
              <a:latin typeface="方正正大黑简体" panose="02000000000000000000" pitchFamily="2" charset="-122"/>
              <a:ea typeface="方正正大黑简体" panose="02000000000000000000" pitchFamily="2" charset="-122"/>
            </a:endParaRPr>
          </a:p>
          <a:p>
            <a:pPr marL="1332230" lvl="2" indent="-342900">
              <a:lnSpc>
                <a:spcPct val="170000"/>
              </a:lnSpc>
              <a:spcAft>
                <a:spcPts val="600"/>
              </a:spcAft>
              <a:buClr>
                <a:srgbClr val="15449F"/>
              </a:buClr>
              <a:buFont typeface="Wingdings" panose="05000000000000000000" pitchFamily="2" charset="2"/>
              <a:buChar char="ü"/>
              <a:defRPr/>
            </a:pPr>
            <a:r>
              <a:rPr lang="zh-CN" altLang="en-US" sz="2000" dirty="0">
                <a:latin typeface="方正正大黑简体" panose="02000000000000000000" pitchFamily="2" charset="-122"/>
                <a:ea typeface="方正正大黑简体" panose="02000000000000000000" pitchFamily="2" charset="-122"/>
              </a:rPr>
              <a:t>支持在线和离线传输数据，服务器端采用分布式存储邮件方式；</a:t>
            </a:r>
            <a:endParaRPr lang="en-US" altLang="zh-CN" sz="2000" dirty="0">
              <a:latin typeface="方正正大黑简体" panose="02000000000000000000" pitchFamily="2" charset="-122"/>
              <a:ea typeface="方正正大黑简体" panose="02000000000000000000" pitchFamily="2" charset="-122"/>
            </a:endParaRPr>
          </a:p>
          <a:p>
            <a:pPr marL="1332230" lvl="2" indent="-342900">
              <a:lnSpc>
                <a:spcPct val="170000"/>
              </a:lnSpc>
              <a:spcAft>
                <a:spcPts val="600"/>
              </a:spcAft>
              <a:buClr>
                <a:srgbClr val="15449F"/>
              </a:buClr>
              <a:buFont typeface="Wingdings" panose="05000000000000000000" pitchFamily="2" charset="2"/>
              <a:buChar char="ü"/>
              <a:defRPr/>
            </a:pPr>
            <a:r>
              <a:rPr lang="zh-CN" altLang="en-US" sz="2000" dirty="0">
                <a:latin typeface="方正正大黑简体" panose="02000000000000000000" pitchFamily="2" charset="-122"/>
                <a:ea typeface="方正正大黑简体" panose="02000000000000000000" pitchFamily="2" charset="-122"/>
              </a:rPr>
              <a:t>支持用户对服务器的远程加密访问。</a:t>
            </a:r>
            <a:endParaRPr lang="zh-CN" altLang="en-US" sz="2000" dirty="0">
              <a:latin typeface="方正正大黑简体" panose="02000000000000000000" pitchFamily="2" charset="-122"/>
              <a:ea typeface="方正正大黑简体" panose="02000000000000000000" pitchFamily="2" charset="-122"/>
            </a:endParaRPr>
          </a:p>
          <a:p>
            <a:pPr marL="989330" lvl="2" indent="0">
              <a:lnSpc>
                <a:spcPct val="170000"/>
              </a:lnSpc>
              <a:spcAft>
                <a:spcPts val="600"/>
              </a:spcAft>
              <a:buClr>
                <a:srgbClr val="15449F"/>
              </a:buClr>
              <a:defRPr/>
            </a:pPr>
            <a:endParaRPr lang="en-US" altLang="zh-CN" sz="2000" dirty="0">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99"/>
                                        </p:tgtEl>
                                        <p:attrNameLst>
                                          <p:attrName>style.visibility</p:attrName>
                                        </p:attrNameLst>
                                      </p:cBhvr>
                                      <p:to>
                                        <p:strVal val="visible"/>
                                      </p:to>
                                    </p:set>
                                    <p:anim to="0" calcmode="lin" valueType="num">
                                      <p:cBhvr>
                                        <p:cTn id="13" dur="500" decel="100000" fill="hold">
                                          <p:stCondLst>
                                            <p:cond delay="0"/>
                                          </p:stCondLst>
                                        </p:cTn>
                                        <p:tgtEl>
                                          <p:spTgt spid="99"/>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99"/>
                                        </p:tgtEl>
                                      </p:cBhvr>
                                    </p:animEffect>
                                    <p:animScale>
                                      <p:cBhvr>
                                        <p:cTn id="15" dur="500" decel="100000" fill="hold">
                                          <p:stCondLst>
                                            <p:cond delay="0"/>
                                          </p:stCondLst>
                                        </p:cTn>
                                        <p:tgtEl>
                                          <p:spTgt spid="99"/>
                                        </p:tgtEl>
                                      </p:cBhvr>
                                      <p:by x="100000" y="100000"/>
                                      <p:from x="110000" y="110000"/>
                                      <p:to x="100000" y="100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iterate type="wd">
                                    <p:tmPct val="10000"/>
                                  </p:iterate>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iterate type="wd">
                                    <p:tmPct val="10000"/>
                                  </p:iterate>
                                  <p:childTnLst>
                                    <p:set>
                                      <p:cBhvr>
                                        <p:cTn id="24" dur="1" fill="hold">
                                          <p:stCondLst>
                                            <p:cond delay="0"/>
                                          </p:stCondLst>
                                        </p:cTn>
                                        <p:tgtEl>
                                          <p:spTgt spid="17">
                                            <p:txEl>
                                              <p:pRg st="1" end="1"/>
                                            </p:txEl>
                                          </p:spTgt>
                                        </p:tgtEl>
                                        <p:attrNameLst>
                                          <p:attrName>style.visibility</p:attrName>
                                        </p:attrNameLst>
                                      </p:cBhvr>
                                      <p:to>
                                        <p:strVal val="visible"/>
                                      </p:to>
                                    </p:set>
                                    <p:animEffect transition="in" filter="fade">
                                      <p:cBhvr>
                                        <p:cTn id="25" dur="500"/>
                                        <p:tgtEl>
                                          <p:spTgt spid="17">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iterate type="wd">
                                    <p:tmPct val="10000"/>
                                  </p:iterate>
                                  <p:childTnLst>
                                    <p:set>
                                      <p:cBhvr>
                                        <p:cTn id="29" dur="1" fill="hold">
                                          <p:stCondLst>
                                            <p:cond delay="0"/>
                                          </p:stCondLst>
                                        </p:cTn>
                                        <p:tgtEl>
                                          <p:spTgt spid="17">
                                            <p:txEl>
                                              <p:pRg st="2" end="2"/>
                                            </p:txEl>
                                          </p:spTgt>
                                        </p:tgtEl>
                                        <p:attrNameLst>
                                          <p:attrName>style.visibility</p:attrName>
                                        </p:attrNameLst>
                                      </p:cBhvr>
                                      <p:to>
                                        <p:strVal val="visible"/>
                                      </p:to>
                                    </p:set>
                                    <p:animEffect transition="in" filter="fade">
                                      <p:cBhvr>
                                        <p:cTn id="30" dur="500"/>
                                        <p:tgtEl>
                                          <p:spTgt spid="17">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iterate type="wd">
                                    <p:tmPct val="10000"/>
                                  </p:iterate>
                                  <p:childTnLst>
                                    <p:set>
                                      <p:cBhvr>
                                        <p:cTn id="34" dur="1" fill="hold">
                                          <p:stCondLst>
                                            <p:cond delay="0"/>
                                          </p:stCondLst>
                                        </p:cTn>
                                        <p:tgtEl>
                                          <p:spTgt spid="17">
                                            <p:txEl>
                                              <p:pRg st="3" end="3"/>
                                            </p:txEl>
                                          </p:spTgt>
                                        </p:tgtEl>
                                        <p:attrNameLst>
                                          <p:attrName>style.visibility</p:attrName>
                                        </p:attrNameLst>
                                      </p:cBhvr>
                                      <p:to>
                                        <p:strVal val="visible"/>
                                      </p:to>
                                    </p:set>
                                    <p:animEffect transition="in" filter="fade">
                                      <p:cBhvr>
                                        <p:cTn id="35" dur="500"/>
                                        <p:tgtEl>
                                          <p:spTgt spid="17">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iterate type="wd">
                                    <p:tmPct val="10000"/>
                                  </p:iterate>
                                  <p:childTnLst>
                                    <p:set>
                                      <p:cBhvr>
                                        <p:cTn id="39" dur="1" fill="hold">
                                          <p:stCondLst>
                                            <p:cond delay="0"/>
                                          </p:stCondLst>
                                        </p:cTn>
                                        <p:tgtEl>
                                          <p:spTgt spid="17">
                                            <p:txEl>
                                              <p:pRg st="4" end="4"/>
                                            </p:txEl>
                                          </p:spTgt>
                                        </p:tgtEl>
                                        <p:attrNameLst>
                                          <p:attrName>style.visibility</p:attrName>
                                        </p:attrNameLst>
                                      </p:cBhvr>
                                      <p:to>
                                        <p:strVal val="visible"/>
                                      </p:to>
                                    </p:set>
                                    <p:animEffect transition="in" filter="fade">
                                      <p:cBhvr>
                                        <p:cTn id="40" dur="500"/>
                                        <p:tgtEl>
                                          <p:spTgt spid="1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9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3844579" y="653569"/>
            <a:ext cx="4502836"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IMAP4</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的安全性问题</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99" name="文本框 98"/>
          <p:cNvSpPr txBox="1"/>
          <p:nvPr/>
        </p:nvSpPr>
        <p:spPr>
          <a:xfrm>
            <a:off x="1491464" y="1516209"/>
            <a:ext cx="9427548" cy="830997"/>
          </a:xfrm>
          <a:prstGeom prst="rect">
            <a:avLst/>
          </a:prstGeom>
          <a:noFill/>
        </p:spPr>
        <p:txBody>
          <a:bodyPr wrap="square">
            <a:spAutoFit/>
          </a:bodyPr>
          <a:lstStyle/>
          <a:p>
            <a:pPr marL="457200" indent="-457200">
              <a:buSzPct val="150000"/>
              <a:buBlip>
                <a:blip r:embed="rId2"/>
              </a:buBlip>
            </a:pP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消息访问协议（</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Internet Message Access Protocol</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IMAP)</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是一个邮件获取协议，第</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4</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个版本是</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IMAP4</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17" name="PA-矩形 4"/>
          <p:cNvSpPr>
            <a:spLocks noChangeArrowheads="1"/>
          </p:cNvSpPr>
          <p:nvPr>
            <p:custDataLst>
              <p:tags r:id="rId3"/>
            </p:custDataLst>
          </p:nvPr>
        </p:nvSpPr>
        <p:spPr bwMode="auto">
          <a:xfrm>
            <a:off x="1416312" y="2655848"/>
            <a:ext cx="9427549" cy="300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70000"/>
              </a:lnSpc>
              <a:spcAft>
                <a:spcPts val="600"/>
              </a:spcAft>
              <a:buClr>
                <a:srgbClr val="15449F"/>
              </a:buClr>
              <a:buFont typeface="Wingdings" panose="05000000000000000000" pitchFamily="2" charset="2"/>
              <a:buChar char="l"/>
              <a:defRPr/>
            </a:pPr>
            <a:r>
              <a:rPr lang="zh-CN" altLang="en-US" sz="2400" dirty="0">
                <a:latin typeface="方正正大黑简体" panose="02000000000000000000" pitchFamily="2" charset="-122"/>
                <a:ea typeface="方正正大黑简体" panose="02000000000000000000" pitchFamily="2" charset="-122"/>
              </a:rPr>
              <a:t>安全问题：</a:t>
            </a:r>
            <a:endParaRPr lang="zh-CN" altLang="en-US" sz="2400" dirty="0">
              <a:latin typeface="方正正大黑简体" panose="02000000000000000000" pitchFamily="2" charset="-122"/>
              <a:ea typeface="方正正大黑简体" panose="02000000000000000000" pitchFamily="2" charset="-122"/>
            </a:endParaRPr>
          </a:p>
          <a:p>
            <a:pPr marL="1332230" lvl="2" indent="-342900">
              <a:lnSpc>
                <a:spcPct val="170000"/>
              </a:lnSpc>
              <a:spcAft>
                <a:spcPts val="600"/>
              </a:spcAft>
              <a:buClr>
                <a:srgbClr val="15449F"/>
              </a:buClr>
              <a:buFont typeface="Wingdings" panose="05000000000000000000" pitchFamily="2" charset="2"/>
              <a:buChar char="ü"/>
              <a:defRPr/>
            </a:pPr>
            <a:r>
              <a:rPr lang="en-US" altLang="zh-CN" sz="2000" dirty="0">
                <a:latin typeface="方正正大黑简体" panose="02000000000000000000" pitchFamily="2" charset="-122"/>
                <a:ea typeface="方正正大黑简体" panose="02000000000000000000" pitchFamily="2" charset="-122"/>
              </a:rPr>
              <a:t>IMAP4</a:t>
            </a:r>
            <a:r>
              <a:rPr lang="zh-CN" altLang="en-US" sz="2000" dirty="0">
                <a:latin typeface="方正正大黑简体" panose="02000000000000000000" pitchFamily="2" charset="-122"/>
                <a:ea typeface="方正正大黑简体" panose="02000000000000000000" pitchFamily="2" charset="-122"/>
              </a:rPr>
              <a:t>采用“挑战</a:t>
            </a:r>
            <a:r>
              <a:rPr lang="en-US" altLang="zh-CN" sz="2000" dirty="0">
                <a:latin typeface="方正正大黑简体" panose="02000000000000000000" pitchFamily="2" charset="-122"/>
                <a:ea typeface="方正正大黑简体" panose="02000000000000000000" pitchFamily="2" charset="-122"/>
              </a:rPr>
              <a:t>/</a:t>
            </a:r>
            <a:r>
              <a:rPr lang="zh-CN" altLang="en-US" sz="2000" dirty="0">
                <a:latin typeface="方正正大黑简体" panose="02000000000000000000" pitchFamily="2" charset="-122"/>
                <a:ea typeface="方正正大黑简体" panose="02000000000000000000" pitchFamily="2" charset="-122"/>
              </a:rPr>
              <a:t>响应”认证机制，但这一机制用到保存在服务器端的共享秘密信息，一旦服务器被攻破，用户的秘密信息被黑客窃取。</a:t>
            </a:r>
            <a:endParaRPr lang="zh-CN" altLang="en-US" sz="2000" dirty="0">
              <a:latin typeface="方正正大黑简体" panose="02000000000000000000" pitchFamily="2" charset="-122"/>
              <a:ea typeface="方正正大黑简体" panose="02000000000000000000" pitchFamily="2" charset="-122"/>
            </a:endParaRPr>
          </a:p>
          <a:p>
            <a:pPr marL="914400" lvl="2" indent="-342900">
              <a:lnSpc>
                <a:spcPct val="170000"/>
              </a:lnSpc>
              <a:spcAft>
                <a:spcPts val="600"/>
              </a:spcAft>
              <a:buClr>
                <a:srgbClr val="15449F"/>
              </a:buClr>
              <a:buFont typeface="Wingdings" panose="05000000000000000000" pitchFamily="2" charset="2"/>
              <a:buChar char="l"/>
              <a:defRPr/>
            </a:pPr>
            <a:r>
              <a:rPr lang="zh-CN" altLang="en-US" sz="2400" dirty="0">
                <a:latin typeface="方正正大黑简体" panose="02000000000000000000" pitchFamily="2" charset="-122"/>
                <a:ea typeface="方正正大黑简体" panose="02000000000000000000" pitchFamily="2" charset="-122"/>
              </a:rPr>
              <a:t>防护措施：</a:t>
            </a:r>
            <a:endParaRPr lang="zh-CN" altLang="en-US" sz="2400" dirty="0">
              <a:latin typeface="方正正大黑简体" panose="02000000000000000000" pitchFamily="2" charset="-122"/>
              <a:ea typeface="方正正大黑简体" panose="02000000000000000000" pitchFamily="2" charset="-122"/>
            </a:endParaRPr>
          </a:p>
          <a:p>
            <a:pPr marL="1332230" lvl="2" indent="-342900">
              <a:lnSpc>
                <a:spcPct val="170000"/>
              </a:lnSpc>
              <a:spcAft>
                <a:spcPts val="600"/>
              </a:spcAft>
              <a:buClr>
                <a:srgbClr val="15449F"/>
              </a:buClr>
              <a:buFont typeface="Wingdings" panose="05000000000000000000" pitchFamily="2" charset="2"/>
              <a:buChar char="ü"/>
              <a:defRPr/>
            </a:pPr>
            <a:r>
              <a:rPr lang="zh-CN" altLang="en-US" sz="2000" dirty="0">
                <a:latin typeface="方正正大黑简体" panose="02000000000000000000" pitchFamily="2" charset="-122"/>
                <a:ea typeface="方正正大黑简体" panose="02000000000000000000" pitchFamily="2" charset="-122"/>
              </a:rPr>
              <a:t>使用杂凑函数将共享秘密进行杂凑计算，消除共享秘密的等值性。</a:t>
            </a:r>
            <a:endParaRPr lang="zh-CN" altLang="en-US" sz="2000" dirty="0">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iterate type="wd">
                                    <p:tmPct val="10000"/>
                                  </p:iterate>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iterate type="wd">
                                    <p:tmPct val="10000"/>
                                  </p:iterate>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fade">
                                      <p:cBhvr>
                                        <p:cTn id="12" dur="500"/>
                                        <p:tgtEl>
                                          <p:spTgt spid="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iterate type="wd">
                                    <p:tmPct val="10000"/>
                                  </p:iterate>
                                  <p:childTnLst>
                                    <p:set>
                                      <p:cBhvr>
                                        <p:cTn id="16" dur="1" fill="hold">
                                          <p:stCondLst>
                                            <p:cond delay="0"/>
                                          </p:stCondLst>
                                        </p:cTn>
                                        <p:tgtEl>
                                          <p:spTgt spid="17">
                                            <p:txEl>
                                              <p:pRg st="2" end="2"/>
                                            </p:txEl>
                                          </p:spTgt>
                                        </p:tgtEl>
                                        <p:attrNameLst>
                                          <p:attrName>style.visibility</p:attrName>
                                        </p:attrNameLst>
                                      </p:cBhvr>
                                      <p:to>
                                        <p:strVal val="visible"/>
                                      </p:to>
                                    </p:set>
                                    <p:animEffect transition="in" filter="fade">
                                      <p:cBhvr>
                                        <p:cTn id="17" dur="500"/>
                                        <p:tgtEl>
                                          <p:spTgt spid="1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iterate type="wd">
                                    <p:tmPct val="10000"/>
                                  </p:iterate>
                                  <p:childTnLst>
                                    <p:set>
                                      <p:cBhvr>
                                        <p:cTn id="21" dur="1" fill="hold">
                                          <p:stCondLst>
                                            <p:cond delay="0"/>
                                          </p:stCondLst>
                                        </p:cTn>
                                        <p:tgtEl>
                                          <p:spTgt spid="17">
                                            <p:txEl>
                                              <p:pRg st="3" end="3"/>
                                            </p:txEl>
                                          </p:spTgt>
                                        </p:tgtEl>
                                        <p:attrNameLst>
                                          <p:attrName>style.visibility</p:attrName>
                                        </p:attrNameLst>
                                      </p:cBhvr>
                                      <p:to>
                                        <p:strVal val="visible"/>
                                      </p:to>
                                    </p:set>
                                    <p:animEffect transition="in" filter="fade">
                                      <p:cBhvr>
                                        <p:cTn id="22" dur="500"/>
                                        <p:tgtEl>
                                          <p:spTgt spid="1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97807" y="478744"/>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99" name="文本框 98"/>
          <p:cNvSpPr txBox="1"/>
          <p:nvPr/>
        </p:nvSpPr>
        <p:spPr>
          <a:xfrm>
            <a:off x="1491464" y="1516209"/>
            <a:ext cx="9427548" cy="830997"/>
          </a:xfrm>
          <a:prstGeom prst="rect">
            <a:avLst/>
          </a:prstGeom>
          <a:noFill/>
        </p:spPr>
        <p:txBody>
          <a:bodyPr wrap="square">
            <a:spAutoFit/>
          </a:bodyPr>
          <a:lstStyle/>
          <a:p>
            <a:pPr marL="457200" indent="-457200">
              <a:buSzPct val="150000"/>
              <a:buBlip>
                <a:blip r:embed="rId2"/>
              </a:buBlip>
            </a:pP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MIME</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在</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1992</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年应用于电子邮件系统，后来应用于浏览器。服务器通过</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MIME</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类型告诉邮件数据的信息类型。</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grpSp>
        <p:nvGrpSpPr>
          <p:cNvPr id="9" name="组合 8"/>
          <p:cNvGrpSpPr/>
          <p:nvPr/>
        </p:nvGrpSpPr>
        <p:grpSpPr>
          <a:xfrm>
            <a:off x="2483681" y="2712397"/>
            <a:ext cx="8617819" cy="3033587"/>
            <a:chOff x="2483681" y="2712397"/>
            <a:chExt cx="8617819" cy="3033587"/>
          </a:xfrm>
        </p:grpSpPr>
        <p:sp>
          <p:nvSpPr>
            <p:cNvPr id="18" name="Text Box 5"/>
            <p:cNvSpPr txBox="1">
              <a:spLocks noChangeArrowheads="1"/>
            </p:cNvSpPr>
            <p:nvPr/>
          </p:nvSpPr>
          <p:spPr bwMode="auto">
            <a:xfrm>
              <a:off x="6123100" y="2712397"/>
              <a:ext cx="4978400" cy="303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lr>
                  <a:srgbClr val="000099"/>
                </a:buClr>
                <a:buFont typeface="Arial" panose="020B0604020202020204" pitchFamily="34" charset="0"/>
                <a:buChar char="Ø"/>
                <a:defRPr sz="3200">
                  <a:solidFill>
                    <a:srgbClr val="333399"/>
                  </a:solidFill>
                  <a:latin typeface="黑体" panose="02010609060101010101" charset="-122"/>
                  <a:ea typeface="黑体" panose="02010609060101010101" charset="-122"/>
                  <a:sym typeface="Tahoma" panose="020B0604030504040204" pitchFamily="34" charset="0"/>
                </a:defRPr>
              </a:lvl1pPr>
              <a:lvl2pPr marL="742950" indent="-285750" latinLnBrk="1">
                <a:spcBef>
                  <a:spcPct val="20000"/>
                </a:spcBef>
                <a:buClr>
                  <a:srgbClr val="6699FF"/>
                </a:buClr>
                <a:buFont typeface="Wingdings" panose="05000000000000000000" pitchFamily="2" charset="2"/>
                <a:buChar char="Ø"/>
                <a:defRPr sz="2800">
                  <a:solidFill>
                    <a:srgbClr val="333399"/>
                  </a:solidFill>
                  <a:latin typeface="黑体" panose="02010609060101010101" charset="-122"/>
                  <a:ea typeface="黑体" panose="02010609060101010101" charset="-122"/>
                  <a:sym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Ø"/>
                <a:defRPr sz="2400">
                  <a:solidFill>
                    <a:srgbClr val="333399"/>
                  </a:solidFill>
                  <a:latin typeface="黑体" panose="02010609060101010101" charset="-122"/>
                  <a:ea typeface="黑体" panose="02010609060101010101" charset="-122"/>
                  <a:sym typeface="Tahoma" panose="020B0604030504040204" pitchFamily="34" charset="0"/>
                </a:defRPr>
              </a:lvl3pPr>
              <a:lvl4pPr marL="1600200" indent="-228600" latinLnBrk="1">
                <a:spcBef>
                  <a:spcPct val="20000"/>
                </a:spcBef>
                <a:buClr>
                  <a:srgbClr val="000099"/>
                </a:buClr>
                <a:buSzPct val="70000"/>
                <a:buFont typeface="Arial" panose="020B0604020202020204" pitchFamily="34" charset="0"/>
                <a:buChar char="u"/>
                <a:defRPr sz="2000">
                  <a:solidFill>
                    <a:srgbClr val="333399"/>
                  </a:solidFill>
                  <a:latin typeface="黑体" panose="02010609060101010101" charset="-122"/>
                  <a:ea typeface="黑体" panose="02010609060101010101" charset="-122"/>
                  <a:sym typeface="Tahoma" panose="020B0604030504040204" pitchFamily="34" charset="0"/>
                </a:defRPr>
              </a:lvl4pPr>
              <a:lvl5pPr marL="2057400" indent="-228600" latinLnBrk="1">
                <a:spcBef>
                  <a:spcPct val="20000"/>
                </a:spcBef>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5pPr>
              <a:lvl6pPr marL="25146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6pPr>
              <a:lvl7pPr marL="29718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7pPr>
              <a:lvl8pPr marL="34290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8pPr>
              <a:lvl9pPr marL="38862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9pPr>
            </a:lstStyle>
            <a:p>
              <a:pPr latinLnBrk="0">
                <a:lnSpc>
                  <a:spcPct val="120000"/>
                </a:lnSpc>
                <a:spcBef>
                  <a:spcPct val="0"/>
                </a:spcBef>
                <a:buClrTx/>
                <a:buFontTx/>
                <a:buNone/>
              </a:pPr>
              <a:r>
                <a:rPr lang="en-US" altLang="zh-CN" sz="1600" b="1" dirty="0">
                  <a:solidFill>
                    <a:schemeClr val="tx1"/>
                  </a:solidFill>
                  <a:latin typeface="方正正大黑简体" panose="02000000000000000000" pitchFamily="2" charset="-122"/>
                  <a:ea typeface="方正正大黑简体" panose="02000000000000000000" pitchFamily="2" charset="-122"/>
                </a:rPr>
                <a:t>From: alice@crepes.fr </a:t>
              </a:r>
              <a:endParaRPr lang="en-US" altLang="zh-CN" sz="1600" b="1" dirty="0">
                <a:solidFill>
                  <a:schemeClr val="tx1"/>
                </a:solidFill>
                <a:latin typeface="方正正大黑简体" panose="02000000000000000000" pitchFamily="2" charset="-122"/>
                <a:ea typeface="方正正大黑简体" panose="02000000000000000000" pitchFamily="2" charset="-122"/>
              </a:endParaRPr>
            </a:p>
            <a:p>
              <a:pPr latinLnBrk="0">
                <a:lnSpc>
                  <a:spcPct val="120000"/>
                </a:lnSpc>
                <a:spcBef>
                  <a:spcPct val="0"/>
                </a:spcBef>
                <a:buClrTx/>
                <a:buFontTx/>
                <a:buNone/>
              </a:pPr>
              <a:r>
                <a:rPr lang="en-US" altLang="zh-CN" sz="1600" b="1" dirty="0">
                  <a:solidFill>
                    <a:schemeClr val="tx1"/>
                  </a:solidFill>
                  <a:latin typeface="方正正大黑简体" panose="02000000000000000000" pitchFamily="2" charset="-122"/>
                  <a:ea typeface="方正正大黑简体" panose="02000000000000000000" pitchFamily="2" charset="-122"/>
                </a:rPr>
                <a:t>To: bob@hamburger.edu </a:t>
              </a:r>
              <a:endParaRPr lang="en-US" altLang="zh-CN" sz="1600" b="1" dirty="0">
                <a:solidFill>
                  <a:schemeClr val="tx1"/>
                </a:solidFill>
                <a:latin typeface="方正正大黑简体" panose="02000000000000000000" pitchFamily="2" charset="-122"/>
                <a:ea typeface="方正正大黑简体" panose="02000000000000000000" pitchFamily="2" charset="-122"/>
              </a:endParaRPr>
            </a:p>
            <a:p>
              <a:pPr latinLnBrk="0">
                <a:lnSpc>
                  <a:spcPct val="120000"/>
                </a:lnSpc>
                <a:spcBef>
                  <a:spcPct val="0"/>
                </a:spcBef>
                <a:buClrTx/>
                <a:buFontTx/>
                <a:buNone/>
              </a:pPr>
              <a:r>
                <a:rPr lang="en-US" altLang="zh-CN" sz="1600" b="1" dirty="0">
                  <a:solidFill>
                    <a:schemeClr val="tx1"/>
                  </a:solidFill>
                  <a:latin typeface="方正正大黑简体" panose="02000000000000000000" pitchFamily="2" charset="-122"/>
                  <a:ea typeface="方正正大黑简体" panose="02000000000000000000" pitchFamily="2" charset="-122"/>
                </a:rPr>
                <a:t>Subject: Picture of yummy crepe. </a:t>
              </a:r>
              <a:endParaRPr lang="en-US" altLang="zh-CN" sz="1600" b="1" dirty="0">
                <a:solidFill>
                  <a:schemeClr val="tx1"/>
                </a:solidFill>
                <a:latin typeface="方正正大黑简体" panose="02000000000000000000" pitchFamily="2" charset="-122"/>
                <a:ea typeface="方正正大黑简体" panose="02000000000000000000" pitchFamily="2" charset="-122"/>
              </a:endParaRPr>
            </a:p>
            <a:p>
              <a:pPr latinLnBrk="0">
                <a:lnSpc>
                  <a:spcPct val="120000"/>
                </a:lnSpc>
                <a:spcBef>
                  <a:spcPct val="0"/>
                </a:spcBef>
                <a:buClrTx/>
                <a:buFontTx/>
                <a:buNone/>
              </a:pPr>
              <a:r>
                <a:rPr lang="en-US" altLang="zh-CN" sz="1600" b="1" dirty="0">
                  <a:solidFill>
                    <a:srgbClr val="FF0000"/>
                  </a:solidFill>
                  <a:latin typeface="方正正大黑简体" panose="02000000000000000000" pitchFamily="2" charset="-122"/>
                  <a:ea typeface="方正正大黑简体" panose="02000000000000000000" pitchFamily="2" charset="-122"/>
                </a:rPr>
                <a:t>MIME-Version</a:t>
              </a:r>
              <a:r>
                <a:rPr lang="en-US" altLang="zh-CN" sz="1600" b="1" dirty="0">
                  <a:solidFill>
                    <a:schemeClr val="tx1"/>
                  </a:solidFill>
                  <a:latin typeface="方正正大黑简体" panose="02000000000000000000" pitchFamily="2" charset="-122"/>
                  <a:ea typeface="方正正大黑简体" panose="02000000000000000000" pitchFamily="2" charset="-122"/>
                </a:rPr>
                <a:t>: 1.0 </a:t>
              </a:r>
              <a:endParaRPr lang="en-US" altLang="zh-CN" sz="1600" b="1" dirty="0">
                <a:solidFill>
                  <a:schemeClr val="tx1"/>
                </a:solidFill>
                <a:latin typeface="方正正大黑简体" panose="02000000000000000000" pitchFamily="2" charset="-122"/>
                <a:ea typeface="方正正大黑简体" panose="02000000000000000000" pitchFamily="2" charset="-122"/>
              </a:endParaRPr>
            </a:p>
            <a:p>
              <a:pPr latinLnBrk="0">
                <a:lnSpc>
                  <a:spcPct val="120000"/>
                </a:lnSpc>
                <a:spcBef>
                  <a:spcPct val="0"/>
                </a:spcBef>
                <a:buClrTx/>
                <a:buFontTx/>
                <a:buNone/>
              </a:pPr>
              <a:r>
                <a:rPr lang="en-US" altLang="zh-CN" sz="1600" b="1" dirty="0">
                  <a:solidFill>
                    <a:srgbClr val="FF0000"/>
                  </a:solidFill>
                  <a:latin typeface="方正正大黑简体" panose="02000000000000000000" pitchFamily="2" charset="-122"/>
                  <a:ea typeface="方正正大黑简体" panose="02000000000000000000" pitchFamily="2" charset="-122"/>
                </a:rPr>
                <a:t>Content-Transfer-Encoding</a:t>
              </a:r>
              <a:r>
                <a:rPr lang="en-US" altLang="zh-CN" sz="1600" b="1" dirty="0">
                  <a:solidFill>
                    <a:schemeClr val="tx1"/>
                  </a:solidFill>
                  <a:latin typeface="方正正大黑简体" panose="02000000000000000000" pitchFamily="2" charset="-122"/>
                  <a:ea typeface="方正正大黑简体" panose="02000000000000000000" pitchFamily="2" charset="-122"/>
                </a:rPr>
                <a:t>: base64 </a:t>
              </a:r>
              <a:endParaRPr lang="en-US" altLang="zh-CN" sz="1600" b="1" dirty="0">
                <a:solidFill>
                  <a:schemeClr val="tx1"/>
                </a:solidFill>
                <a:latin typeface="方正正大黑简体" panose="02000000000000000000" pitchFamily="2" charset="-122"/>
                <a:ea typeface="方正正大黑简体" panose="02000000000000000000" pitchFamily="2" charset="-122"/>
              </a:endParaRPr>
            </a:p>
            <a:p>
              <a:pPr latinLnBrk="0">
                <a:lnSpc>
                  <a:spcPct val="120000"/>
                </a:lnSpc>
                <a:spcBef>
                  <a:spcPct val="0"/>
                </a:spcBef>
                <a:buClrTx/>
                <a:buFontTx/>
                <a:buNone/>
              </a:pPr>
              <a:r>
                <a:rPr lang="en-US" altLang="zh-CN" sz="1600" b="1" dirty="0">
                  <a:solidFill>
                    <a:srgbClr val="FF0000"/>
                  </a:solidFill>
                  <a:latin typeface="方正正大黑简体" panose="02000000000000000000" pitchFamily="2" charset="-122"/>
                  <a:ea typeface="方正正大黑简体" panose="02000000000000000000" pitchFamily="2" charset="-122"/>
                </a:rPr>
                <a:t>Content-Type</a:t>
              </a:r>
              <a:r>
                <a:rPr lang="en-US" altLang="zh-CN" sz="1600" b="1" dirty="0">
                  <a:solidFill>
                    <a:schemeClr val="tx1"/>
                  </a:solidFill>
                  <a:latin typeface="方正正大黑简体" panose="02000000000000000000" pitchFamily="2" charset="-122"/>
                  <a:ea typeface="方正正大黑简体" panose="02000000000000000000" pitchFamily="2" charset="-122"/>
                </a:rPr>
                <a:t>: image/jpeg </a:t>
              </a:r>
              <a:endParaRPr lang="en-US" altLang="zh-CN" sz="1600" b="1" dirty="0">
                <a:solidFill>
                  <a:schemeClr val="tx1"/>
                </a:solidFill>
                <a:latin typeface="方正正大黑简体" panose="02000000000000000000" pitchFamily="2" charset="-122"/>
                <a:ea typeface="方正正大黑简体" panose="02000000000000000000" pitchFamily="2" charset="-122"/>
              </a:endParaRPr>
            </a:p>
            <a:p>
              <a:pPr latinLnBrk="0">
                <a:lnSpc>
                  <a:spcPct val="120000"/>
                </a:lnSpc>
                <a:spcBef>
                  <a:spcPct val="0"/>
                </a:spcBef>
                <a:buClrTx/>
                <a:buFontTx/>
                <a:buNone/>
              </a:pPr>
              <a:endParaRPr lang="en-US" altLang="zh-CN" sz="1600" b="1" dirty="0">
                <a:solidFill>
                  <a:schemeClr val="tx1"/>
                </a:solidFill>
                <a:latin typeface="方正正大黑简体" panose="02000000000000000000" pitchFamily="2" charset="-122"/>
                <a:ea typeface="方正正大黑简体" panose="02000000000000000000" pitchFamily="2" charset="-122"/>
              </a:endParaRPr>
            </a:p>
            <a:p>
              <a:pPr latinLnBrk="0">
                <a:lnSpc>
                  <a:spcPct val="120000"/>
                </a:lnSpc>
                <a:spcBef>
                  <a:spcPct val="0"/>
                </a:spcBef>
                <a:buClrTx/>
                <a:buFontTx/>
                <a:buNone/>
              </a:pPr>
              <a:r>
                <a:rPr lang="en-US" altLang="zh-CN" sz="1600" b="1" dirty="0">
                  <a:solidFill>
                    <a:schemeClr val="tx1"/>
                  </a:solidFill>
                  <a:latin typeface="方正正大黑简体" panose="02000000000000000000" pitchFamily="2" charset="-122"/>
                  <a:ea typeface="方正正大黑简体" panose="02000000000000000000" pitchFamily="2" charset="-122"/>
                </a:rPr>
                <a:t>base64 encoded data ..... </a:t>
              </a:r>
              <a:endParaRPr lang="en-US" altLang="zh-CN" sz="1600" b="1" dirty="0">
                <a:solidFill>
                  <a:schemeClr val="tx1"/>
                </a:solidFill>
                <a:latin typeface="方正正大黑简体" panose="02000000000000000000" pitchFamily="2" charset="-122"/>
                <a:ea typeface="方正正大黑简体" panose="02000000000000000000" pitchFamily="2" charset="-122"/>
              </a:endParaRPr>
            </a:p>
            <a:p>
              <a:pPr latinLnBrk="0">
                <a:lnSpc>
                  <a:spcPct val="120000"/>
                </a:lnSpc>
                <a:spcBef>
                  <a:spcPct val="0"/>
                </a:spcBef>
                <a:buClrTx/>
                <a:buFontTx/>
                <a:buNone/>
              </a:pPr>
              <a:r>
                <a:rPr lang="en-US" altLang="zh-CN" sz="1600" b="1" dirty="0">
                  <a:solidFill>
                    <a:schemeClr val="tx1"/>
                  </a:solidFill>
                  <a:latin typeface="方正正大黑简体" panose="02000000000000000000" pitchFamily="2" charset="-122"/>
                  <a:ea typeface="方正正大黑简体" panose="02000000000000000000" pitchFamily="2" charset="-122"/>
                </a:rPr>
                <a:t>......................... </a:t>
              </a:r>
              <a:endParaRPr lang="en-US" altLang="zh-CN" sz="1600" b="1" dirty="0">
                <a:solidFill>
                  <a:schemeClr val="tx1"/>
                </a:solidFill>
                <a:latin typeface="方正正大黑简体" panose="02000000000000000000" pitchFamily="2" charset="-122"/>
                <a:ea typeface="方正正大黑简体" panose="02000000000000000000" pitchFamily="2" charset="-122"/>
              </a:endParaRPr>
            </a:p>
            <a:p>
              <a:pPr latinLnBrk="0">
                <a:lnSpc>
                  <a:spcPct val="120000"/>
                </a:lnSpc>
                <a:spcBef>
                  <a:spcPct val="0"/>
                </a:spcBef>
                <a:buClrTx/>
                <a:buFontTx/>
                <a:buNone/>
              </a:pPr>
              <a:r>
                <a:rPr lang="en-US" altLang="zh-CN" sz="1600" b="1" dirty="0">
                  <a:solidFill>
                    <a:schemeClr val="tx1"/>
                  </a:solidFill>
                  <a:latin typeface="方正正大黑简体" panose="02000000000000000000" pitchFamily="2" charset="-122"/>
                  <a:ea typeface="方正正大黑简体" panose="02000000000000000000" pitchFamily="2" charset="-122"/>
                </a:rPr>
                <a:t>......base64 encoded data </a:t>
              </a:r>
              <a:endParaRPr lang="en-US" altLang="zh-CN" sz="1600" b="1" dirty="0">
                <a:solidFill>
                  <a:schemeClr val="tx1"/>
                </a:solidFill>
                <a:latin typeface="方正正大黑简体" panose="02000000000000000000" pitchFamily="2" charset="-122"/>
                <a:ea typeface="方正正大黑简体" panose="02000000000000000000" pitchFamily="2" charset="-122"/>
              </a:endParaRPr>
            </a:p>
          </p:txBody>
        </p:sp>
        <p:sp>
          <p:nvSpPr>
            <p:cNvPr id="19" name="Text Box 7"/>
            <p:cNvSpPr txBox="1">
              <a:spLocks noChangeArrowheads="1"/>
            </p:cNvSpPr>
            <p:nvPr/>
          </p:nvSpPr>
          <p:spPr bwMode="auto">
            <a:xfrm>
              <a:off x="2483681" y="4428186"/>
              <a:ext cx="2509736"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buClr>
                  <a:srgbClr val="000099"/>
                </a:buClr>
                <a:buFont typeface="Arial" panose="020B0604020202020204" pitchFamily="34" charset="0"/>
                <a:buChar char="Ø"/>
                <a:defRPr sz="3200">
                  <a:solidFill>
                    <a:srgbClr val="333399"/>
                  </a:solidFill>
                  <a:latin typeface="黑体" panose="02010609060101010101" charset="-122"/>
                  <a:ea typeface="黑体" panose="02010609060101010101" charset="-122"/>
                  <a:sym typeface="Tahoma" panose="020B0604030504040204" pitchFamily="34" charset="0"/>
                </a:defRPr>
              </a:lvl1pPr>
              <a:lvl2pPr marL="742950" indent="-285750" latinLnBrk="1">
                <a:spcBef>
                  <a:spcPct val="20000"/>
                </a:spcBef>
                <a:buClr>
                  <a:srgbClr val="6699FF"/>
                </a:buClr>
                <a:buFont typeface="Wingdings" panose="05000000000000000000" pitchFamily="2" charset="2"/>
                <a:buChar char="Ø"/>
                <a:defRPr sz="2800">
                  <a:solidFill>
                    <a:srgbClr val="333399"/>
                  </a:solidFill>
                  <a:latin typeface="黑体" panose="02010609060101010101" charset="-122"/>
                  <a:ea typeface="黑体" panose="02010609060101010101" charset="-122"/>
                  <a:sym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Ø"/>
                <a:defRPr sz="2400">
                  <a:solidFill>
                    <a:srgbClr val="333399"/>
                  </a:solidFill>
                  <a:latin typeface="黑体" panose="02010609060101010101" charset="-122"/>
                  <a:ea typeface="黑体" panose="02010609060101010101" charset="-122"/>
                  <a:sym typeface="Tahoma" panose="020B0604030504040204" pitchFamily="34" charset="0"/>
                </a:defRPr>
              </a:lvl3pPr>
              <a:lvl4pPr marL="1600200" indent="-228600" latinLnBrk="1">
                <a:spcBef>
                  <a:spcPct val="20000"/>
                </a:spcBef>
                <a:buClr>
                  <a:srgbClr val="000099"/>
                </a:buClr>
                <a:buSzPct val="70000"/>
                <a:buFont typeface="Arial" panose="020B0604020202020204" pitchFamily="34" charset="0"/>
                <a:buChar char="u"/>
                <a:defRPr sz="2000">
                  <a:solidFill>
                    <a:srgbClr val="333399"/>
                  </a:solidFill>
                  <a:latin typeface="黑体" panose="02010609060101010101" charset="-122"/>
                  <a:ea typeface="黑体" panose="02010609060101010101" charset="-122"/>
                  <a:sym typeface="Tahoma" panose="020B0604030504040204" pitchFamily="34" charset="0"/>
                </a:defRPr>
              </a:lvl4pPr>
              <a:lvl5pPr marL="2057400" indent="-228600" latinLnBrk="1">
                <a:spcBef>
                  <a:spcPct val="20000"/>
                </a:spcBef>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5pPr>
              <a:lvl6pPr marL="25146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6pPr>
              <a:lvl7pPr marL="29718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7pPr>
              <a:lvl8pPr marL="34290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8pPr>
              <a:lvl9pPr marL="38862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9pPr>
            </a:lstStyle>
            <a:p>
              <a:pPr algn="ctr" latinLnBrk="0">
                <a:spcBef>
                  <a:spcPct val="0"/>
                </a:spcBef>
                <a:buClrTx/>
                <a:buFontTx/>
                <a:buNone/>
              </a:pPr>
              <a:r>
                <a:rPr lang="zh-CN" altLang="en-US" sz="2000" dirty="0">
                  <a:solidFill>
                    <a:schemeClr val="tx1"/>
                  </a:solidFill>
                  <a:latin typeface="方正正大黑简体" panose="02000000000000000000" pitchFamily="2" charset="-122"/>
                  <a:ea typeface="方正正大黑简体" panose="02000000000000000000" pitchFamily="2" charset="-122"/>
                </a:rPr>
                <a:t>多媒体类型</a:t>
              </a:r>
              <a:r>
                <a:rPr lang="en-US" altLang="zh-CN" sz="2000" dirty="0">
                  <a:solidFill>
                    <a:schemeClr val="tx1"/>
                  </a:solidFill>
                  <a:latin typeface="方正正大黑简体" panose="02000000000000000000" pitchFamily="2" charset="-122"/>
                  <a:ea typeface="方正正大黑简体" panose="02000000000000000000" pitchFamily="2" charset="-122"/>
                </a:rPr>
                <a:t>, </a:t>
              </a:r>
              <a:r>
                <a:rPr lang="zh-CN" altLang="en-US" sz="2000" dirty="0">
                  <a:solidFill>
                    <a:schemeClr val="tx1"/>
                  </a:solidFill>
                  <a:latin typeface="方正正大黑简体" panose="02000000000000000000" pitchFamily="2" charset="-122"/>
                  <a:ea typeface="方正正大黑简体" panose="02000000000000000000" pitchFamily="2" charset="-122"/>
                </a:rPr>
                <a:t>子类型</a:t>
              </a:r>
              <a:r>
                <a:rPr lang="en-US" altLang="zh-CN" sz="2000" dirty="0">
                  <a:solidFill>
                    <a:schemeClr val="tx1"/>
                  </a:solidFill>
                  <a:latin typeface="方正正大黑简体" panose="02000000000000000000" pitchFamily="2" charset="-122"/>
                  <a:ea typeface="方正正大黑简体" panose="02000000000000000000" pitchFamily="2" charset="-122"/>
                </a:rPr>
                <a:t>, </a:t>
              </a:r>
              <a:endParaRPr lang="en-US" altLang="zh-CN" sz="2000" dirty="0">
                <a:solidFill>
                  <a:schemeClr val="tx1"/>
                </a:solidFill>
                <a:latin typeface="方正正大黑简体" panose="02000000000000000000" pitchFamily="2" charset="-122"/>
                <a:ea typeface="方正正大黑简体" panose="02000000000000000000" pitchFamily="2" charset="-122"/>
              </a:endParaRPr>
            </a:p>
            <a:p>
              <a:pPr algn="ctr" latinLnBrk="0">
                <a:spcBef>
                  <a:spcPct val="0"/>
                </a:spcBef>
                <a:buClrTx/>
                <a:buFontTx/>
                <a:buNone/>
              </a:pPr>
              <a:r>
                <a:rPr lang="zh-CN" altLang="en-US" sz="2000" dirty="0">
                  <a:solidFill>
                    <a:schemeClr val="tx1"/>
                  </a:solidFill>
                  <a:latin typeface="方正正大黑简体" panose="02000000000000000000" pitchFamily="2" charset="-122"/>
                  <a:ea typeface="方正正大黑简体" panose="02000000000000000000" pitchFamily="2" charset="-122"/>
                </a:rPr>
                <a:t>参数声明</a:t>
              </a:r>
              <a:endParaRPr lang="zh-CN" altLang="en-US" sz="2000" dirty="0">
                <a:solidFill>
                  <a:schemeClr val="tx1"/>
                </a:solidFill>
                <a:latin typeface="方正正大黑简体" panose="02000000000000000000" pitchFamily="2" charset="-122"/>
                <a:ea typeface="方正正大黑简体" panose="02000000000000000000" pitchFamily="2" charset="-122"/>
              </a:endParaRPr>
            </a:p>
          </p:txBody>
        </p:sp>
        <p:sp>
          <p:nvSpPr>
            <p:cNvPr id="20" name="Text Box 8"/>
            <p:cNvSpPr txBox="1">
              <a:spLocks noChangeArrowheads="1"/>
            </p:cNvSpPr>
            <p:nvPr/>
          </p:nvSpPr>
          <p:spPr bwMode="auto">
            <a:xfrm>
              <a:off x="2997248" y="3904828"/>
              <a:ext cx="1809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lr>
                  <a:srgbClr val="000099"/>
                </a:buClr>
                <a:buFont typeface="Arial" panose="020B0604020202020204" pitchFamily="34" charset="0"/>
                <a:buChar char="Ø"/>
                <a:defRPr sz="3200">
                  <a:solidFill>
                    <a:srgbClr val="333399"/>
                  </a:solidFill>
                  <a:latin typeface="黑体" panose="02010609060101010101" charset="-122"/>
                  <a:ea typeface="黑体" panose="02010609060101010101" charset="-122"/>
                  <a:sym typeface="Tahoma" panose="020B0604030504040204" pitchFamily="34" charset="0"/>
                </a:defRPr>
              </a:lvl1pPr>
              <a:lvl2pPr marL="742950" indent="-285750" latinLnBrk="1">
                <a:spcBef>
                  <a:spcPct val="20000"/>
                </a:spcBef>
                <a:buClr>
                  <a:srgbClr val="6699FF"/>
                </a:buClr>
                <a:buFont typeface="Wingdings" panose="05000000000000000000" pitchFamily="2" charset="2"/>
                <a:buChar char="Ø"/>
                <a:defRPr sz="2800">
                  <a:solidFill>
                    <a:srgbClr val="333399"/>
                  </a:solidFill>
                  <a:latin typeface="黑体" panose="02010609060101010101" charset="-122"/>
                  <a:ea typeface="黑体" panose="02010609060101010101" charset="-122"/>
                  <a:sym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Ø"/>
                <a:defRPr sz="2400">
                  <a:solidFill>
                    <a:srgbClr val="333399"/>
                  </a:solidFill>
                  <a:latin typeface="黑体" panose="02010609060101010101" charset="-122"/>
                  <a:ea typeface="黑体" panose="02010609060101010101" charset="-122"/>
                  <a:sym typeface="Tahoma" panose="020B0604030504040204" pitchFamily="34" charset="0"/>
                </a:defRPr>
              </a:lvl3pPr>
              <a:lvl4pPr marL="1600200" indent="-228600" latinLnBrk="1">
                <a:spcBef>
                  <a:spcPct val="20000"/>
                </a:spcBef>
                <a:buClr>
                  <a:srgbClr val="000099"/>
                </a:buClr>
                <a:buSzPct val="70000"/>
                <a:buFont typeface="Arial" panose="020B0604020202020204" pitchFamily="34" charset="0"/>
                <a:buChar char="u"/>
                <a:defRPr sz="2000">
                  <a:solidFill>
                    <a:srgbClr val="333399"/>
                  </a:solidFill>
                  <a:latin typeface="黑体" panose="02010609060101010101" charset="-122"/>
                  <a:ea typeface="黑体" panose="02010609060101010101" charset="-122"/>
                  <a:sym typeface="Tahoma" panose="020B0604030504040204" pitchFamily="34" charset="0"/>
                </a:defRPr>
              </a:lvl4pPr>
              <a:lvl5pPr marL="2057400" indent="-228600" latinLnBrk="1">
                <a:spcBef>
                  <a:spcPct val="20000"/>
                </a:spcBef>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5pPr>
              <a:lvl6pPr marL="25146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6pPr>
              <a:lvl7pPr marL="29718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7pPr>
              <a:lvl8pPr marL="34290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8pPr>
              <a:lvl9pPr marL="38862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9pPr>
            </a:lstStyle>
            <a:p>
              <a:pPr algn="r" latinLnBrk="0">
                <a:spcBef>
                  <a:spcPct val="0"/>
                </a:spcBef>
                <a:buClrTx/>
                <a:buFontTx/>
                <a:buNone/>
              </a:pPr>
              <a:r>
                <a:rPr lang="zh-CN" altLang="en-US" sz="2000" dirty="0">
                  <a:solidFill>
                    <a:schemeClr val="tx1"/>
                  </a:solidFill>
                  <a:latin typeface="方正正大黑简体" panose="02000000000000000000" pitchFamily="2" charset="-122"/>
                  <a:ea typeface="方正正大黑简体" panose="02000000000000000000" pitchFamily="2" charset="-122"/>
                </a:rPr>
                <a:t>数据编码方法</a:t>
              </a:r>
              <a:endParaRPr lang="zh-CN" altLang="en-US" sz="2400" dirty="0">
                <a:solidFill>
                  <a:schemeClr val="tx1"/>
                </a:solidFill>
                <a:latin typeface="方正正大黑简体" panose="02000000000000000000" pitchFamily="2" charset="-122"/>
                <a:ea typeface="方正正大黑简体" panose="02000000000000000000" pitchFamily="2" charset="-122"/>
              </a:endParaRPr>
            </a:p>
          </p:txBody>
        </p:sp>
        <p:sp>
          <p:nvSpPr>
            <p:cNvPr id="21" name="Text Box 9"/>
            <p:cNvSpPr txBox="1">
              <a:spLocks noChangeArrowheads="1"/>
            </p:cNvSpPr>
            <p:nvPr/>
          </p:nvSpPr>
          <p:spPr bwMode="auto">
            <a:xfrm>
              <a:off x="3125837" y="3031898"/>
              <a:ext cx="17478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lr>
                  <a:srgbClr val="000099"/>
                </a:buClr>
                <a:buFont typeface="Arial" panose="020B0604020202020204" pitchFamily="34" charset="0"/>
                <a:buChar char="Ø"/>
                <a:defRPr sz="3200">
                  <a:solidFill>
                    <a:srgbClr val="333399"/>
                  </a:solidFill>
                  <a:latin typeface="黑体" panose="02010609060101010101" charset="-122"/>
                  <a:ea typeface="黑体" panose="02010609060101010101" charset="-122"/>
                  <a:sym typeface="Tahoma" panose="020B0604030504040204" pitchFamily="34" charset="0"/>
                </a:defRPr>
              </a:lvl1pPr>
              <a:lvl2pPr marL="742950" indent="-285750" latinLnBrk="1">
                <a:spcBef>
                  <a:spcPct val="20000"/>
                </a:spcBef>
                <a:buClr>
                  <a:srgbClr val="6699FF"/>
                </a:buClr>
                <a:buFont typeface="Wingdings" panose="05000000000000000000" pitchFamily="2" charset="2"/>
                <a:buChar char="Ø"/>
                <a:defRPr sz="2800">
                  <a:solidFill>
                    <a:srgbClr val="333399"/>
                  </a:solidFill>
                  <a:latin typeface="黑体" panose="02010609060101010101" charset="-122"/>
                  <a:ea typeface="黑体" panose="02010609060101010101" charset="-122"/>
                  <a:sym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Ø"/>
                <a:defRPr sz="2400">
                  <a:solidFill>
                    <a:srgbClr val="333399"/>
                  </a:solidFill>
                  <a:latin typeface="黑体" panose="02010609060101010101" charset="-122"/>
                  <a:ea typeface="黑体" panose="02010609060101010101" charset="-122"/>
                  <a:sym typeface="Tahoma" panose="020B0604030504040204" pitchFamily="34" charset="0"/>
                </a:defRPr>
              </a:lvl3pPr>
              <a:lvl4pPr marL="1600200" indent="-228600" latinLnBrk="1">
                <a:spcBef>
                  <a:spcPct val="20000"/>
                </a:spcBef>
                <a:buClr>
                  <a:srgbClr val="000099"/>
                </a:buClr>
                <a:buSzPct val="70000"/>
                <a:buFont typeface="Arial" panose="020B0604020202020204" pitchFamily="34" charset="0"/>
                <a:buChar char="u"/>
                <a:defRPr sz="2000">
                  <a:solidFill>
                    <a:srgbClr val="333399"/>
                  </a:solidFill>
                  <a:latin typeface="黑体" panose="02010609060101010101" charset="-122"/>
                  <a:ea typeface="黑体" panose="02010609060101010101" charset="-122"/>
                  <a:sym typeface="Tahoma" panose="020B0604030504040204" pitchFamily="34" charset="0"/>
                </a:defRPr>
              </a:lvl4pPr>
              <a:lvl5pPr marL="2057400" indent="-228600" latinLnBrk="1">
                <a:spcBef>
                  <a:spcPct val="20000"/>
                </a:spcBef>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5pPr>
              <a:lvl6pPr marL="25146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6pPr>
              <a:lvl7pPr marL="29718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7pPr>
              <a:lvl8pPr marL="34290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8pPr>
              <a:lvl9pPr marL="38862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9pPr>
            </a:lstStyle>
            <a:p>
              <a:pPr algn="ctr" latinLnBrk="0">
                <a:spcBef>
                  <a:spcPct val="0"/>
                </a:spcBef>
                <a:buClrTx/>
                <a:buFontTx/>
                <a:buNone/>
              </a:pPr>
              <a:r>
                <a:rPr lang="en-US" altLang="zh-CN" sz="2000" dirty="0">
                  <a:solidFill>
                    <a:schemeClr val="tx1"/>
                  </a:solidFill>
                  <a:latin typeface="方正正大黑简体" panose="02000000000000000000" pitchFamily="2" charset="-122"/>
                  <a:ea typeface="方正正大黑简体" panose="02000000000000000000" pitchFamily="2" charset="-122"/>
                </a:rPr>
                <a:t>MIME </a:t>
              </a:r>
              <a:r>
                <a:rPr lang="zh-CN" altLang="en-US" sz="2000" dirty="0">
                  <a:solidFill>
                    <a:schemeClr val="tx1"/>
                  </a:solidFill>
                  <a:latin typeface="方正正大黑简体" panose="02000000000000000000" pitchFamily="2" charset="-122"/>
                  <a:ea typeface="方正正大黑简体" panose="02000000000000000000" pitchFamily="2" charset="-122"/>
                </a:rPr>
                <a:t>版本</a:t>
              </a:r>
              <a:endParaRPr lang="zh-CN" altLang="en-US" sz="2400" dirty="0">
                <a:solidFill>
                  <a:schemeClr val="tx1"/>
                </a:solidFill>
                <a:latin typeface="方正正大黑简体" panose="02000000000000000000" pitchFamily="2" charset="-122"/>
                <a:ea typeface="方正正大黑简体" panose="02000000000000000000" pitchFamily="2" charset="-122"/>
              </a:endParaRPr>
            </a:p>
          </p:txBody>
        </p:sp>
        <p:sp>
          <p:nvSpPr>
            <p:cNvPr id="22" name="Text Box 10"/>
            <p:cNvSpPr txBox="1">
              <a:spLocks noChangeArrowheads="1"/>
            </p:cNvSpPr>
            <p:nvPr/>
          </p:nvSpPr>
          <p:spPr bwMode="auto">
            <a:xfrm>
              <a:off x="2585546" y="5200966"/>
              <a:ext cx="18843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lr>
                  <a:srgbClr val="000099"/>
                </a:buClr>
                <a:buFont typeface="Arial" panose="020B0604020202020204" pitchFamily="34" charset="0"/>
                <a:buChar char="Ø"/>
                <a:defRPr sz="3200">
                  <a:solidFill>
                    <a:srgbClr val="333399"/>
                  </a:solidFill>
                  <a:latin typeface="黑体" panose="02010609060101010101" charset="-122"/>
                  <a:ea typeface="黑体" panose="02010609060101010101" charset="-122"/>
                  <a:sym typeface="Tahoma" panose="020B0604030504040204" pitchFamily="34" charset="0"/>
                </a:defRPr>
              </a:lvl1pPr>
              <a:lvl2pPr marL="742950" indent="-285750" latinLnBrk="1">
                <a:spcBef>
                  <a:spcPct val="20000"/>
                </a:spcBef>
                <a:buClr>
                  <a:srgbClr val="6699FF"/>
                </a:buClr>
                <a:buFont typeface="Wingdings" panose="05000000000000000000" pitchFamily="2" charset="2"/>
                <a:buChar char="Ø"/>
                <a:defRPr sz="2800">
                  <a:solidFill>
                    <a:srgbClr val="333399"/>
                  </a:solidFill>
                  <a:latin typeface="黑体" panose="02010609060101010101" charset="-122"/>
                  <a:ea typeface="黑体" panose="02010609060101010101" charset="-122"/>
                  <a:sym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Ø"/>
                <a:defRPr sz="2400">
                  <a:solidFill>
                    <a:srgbClr val="333399"/>
                  </a:solidFill>
                  <a:latin typeface="黑体" panose="02010609060101010101" charset="-122"/>
                  <a:ea typeface="黑体" panose="02010609060101010101" charset="-122"/>
                  <a:sym typeface="Tahoma" panose="020B0604030504040204" pitchFamily="34" charset="0"/>
                </a:defRPr>
              </a:lvl3pPr>
              <a:lvl4pPr marL="1600200" indent="-228600" latinLnBrk="1">
                <a:spcBef>
                  <a:spcPct val="20000"/>
                </a:spcBef>
                <a:buClr>
                  <a:srgbClr val="000099"/>
                </a:buClr>
                <a:buSzPct val="70000"/>
                <a:buFont typeface="Arial" panose="020B0604020202020204" pitchFamily="34" charset="0"/>
                <a:buChar char="u"/>
                <a:defRPr sz="2000">
                  <a:solidFill>
                    <a:srgbClr val="333399"/>
                  </a:solidFill>
                  <a:latin typeface="黑体" panose="02010609060101010101" charset="-122"/>
                  <a:ea typeface="黑体" panose="02010609060101010101" charset="-122"/>
                  <a:sym typeface="Tahoma" panose="020B0604030504040204" pitchFamily="34" charset="0"/>
                </a:defRPr>
              </a:lvl4pPr>
              <a:lvl5pPr marL="2057400" indent="-228600" latinLnBrk="1">
                <a:spcBef>
                  <a:spcPct val="20000"/>
                </a:spcBef>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5pPr>
              <a:lvl6pPr marL="25146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6pPr>
              <a:lvl7pPr marL="29718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7pPr>
              <a:lvl8pPr marL="34290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8pPr>
              <a:lvl9pPr marL="38862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9pPr>
            </a:lstStyle>
            <a:p>
              <a:pPr algn="ctr" latinLnBrk="0">
                <a:spcBef>
                  <a:spcPct val="0"/>
                </a:spcBef>
                <a:buClrTx/>
                <a:buFontTx/>
                <a:buNone/>
              </a:pPr>
              <a:r>
                <a:rPr lang="zh-CN" altLang="en-US" sz="2000" dirty="0">
                  <a:solidFill>
                    <a:schemeClr val="tx1"/>
                  </a:solidFill>
                  <a:latin typeface="方正正大黑简体" panose="02000000000000000000" pitchFamily="2" charset="-122"/>
                  <a:ea typeface="方正正大黑简体" panose="02000000000000000000" pitchFamily="2" charset="-122"/>
                </a:rPr>
                <a:t>编码后的数据</a:t>
              </a:r>
              <a:endParaRPr lang="zh-CN" altLang="en-US" sz="2400" dirty="0">
                <a:solidFill>
                  <a:schemeClr val="tx1"/>
                </a:solidFill>
                <a:latin typeface="方正正大黑简体" panose="02000000000000000000" pitchFamily="2" charset="-122"/>
                <a:ea typeface="方正正大黑简体" panose="02000000000000000000" pitchFamily="2" charset="-122"/>
              </a:endParaRPr>
            </a:p>
          </p:txBody>
        </p:sp>
        <p:sp>
          <p:nvSpPr>
            <p:cNvPr id="23" name="Line 11"/>
            <p:cNvSpPr>
              <a:spLocks noChangeShapeType="1"/>
            </p:cNvSpPr>
            <p:nvPr/>
          </p:nvSpPr>
          <p:spPr bwMode="auto">
            <a:xfrm>
              <a:off x="4857799" y="3306536"/>
              <a:ext cx="1333402" cy="456091"/>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12"/>
            <p:cNvSpPr>
              <a:spLocks noChangeShapeType="1"/>
            </p:cNvSpPr>
            <p:nvPr/>
          </p:nvSpPr>
          <p:spPr bwMode="auto">
            <a:xfrm flipV="1">
              <a:off x="4806998" y="4081350"/>
              <a:ext cx="1384203" cy="1"/>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13"/>
            <p:cNvSpPr>
              <a:spLocks noChangeShapeType="1"/>
            </p:cNvSpPr>
            <p:nvPr/>
          </p:nvSpPr>
          <p:spPr bwMode="auto">
            <a:xfrm flipV="1">
              <a:off x="4873674" y="4415203"/>
              <a:ext cx="1274471" cy="142938"/>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14"/>
            <p:cNvSpPr>
              <a:spLocks noChangeShapeType="1"/>
            </p:cNvSpPr>
            <p:nvPr/>
          </p:nvSpPr>
          <p:spPr bwMode="auto">
            <a:xfrm>
              <a:off x="4517735" y="5385386"/>
              <a:ext cx="1341147" cy="518"/>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Freeform 15"/>
            <p:cNvSpPr/>
            <p:nvPr/>
          </p:nvSpPr>
          <p:spPr bwMode="auto">
            <a:xfrm>
              <a:off x="5914120" y="4901260"/>
              <a:ext cx="309562" cy="749474"/>
            </a:xfrm>
            <a:custGeom>
              <a:avLst/>
              <a:gdLst>
                <a:gd name="T0" fmla="*/ 2147483646 w 195"/>
                <a:gd name="T1" fmla="*/ 2147483646 h 555"/>
                <a:gd name="T2" fmla="*/ 0 w 195"/>
                <a:gd name="T3" fmla="*/ 0 h 555"/>
                <a:gd name="T4" fmla="*/ 0 w 195"/>
                <a:gd name="T5" fmla="*/ 2147483646 h 555"/>
                <a:gd name="T6" fmla="*/ 2147483646 w 195"/>
                <a:gd name="T7" fmla="*/ 2147483646 h 555"/>
                <a:gd name="T8" fmla="*/ 0 60000 65536"/>
                <a:gd name="T9" fmla="*/ 0 60000 65536"/>
                <a:gd name="T10" fmla="*/ 0 60000 65536"/>
                <a:gd name="T11" fmla="*/ 0 60000 65536"/>
                <a:gd name="T12" fmla="*/ 0 w 195"/>
                <a:gd name="T13" fmla="*/ 0 h 555"/>
                <a:gd name="T14" fmla="*/ 195 w 195"/>
                <a:gd name="T15" fmla="*/ 555 h 555"/>
              </a:gdLst>
              <a:ahLst/>
              <a:cxnLst>
                <a:cxn ang="T8">
                  <a:pos x="T0" y="T1"/>
                </a:cxn>
                <a:cxn ang="T9">
                  <a:pos x="T2" y="T3"/>
                </a:cxn>
                <a:cxn ang="T10">
                  <a:pos x="T4" y="T5"/>
                </a:cxn>
                <a:cxn ang="T11">
                  <a:pos x="T6" y="T7"/>
                </a:cxn>
              </a:cxnLst>
              <a:rect l="T12" t="T13" r="T14" b="T15"/>
              <a:pathLst>
                <a:path w="195" h="555">
                  <a:moveTo>
                    <a:pt x="159" y="3"/>
                  </a:moveTo>
                  <a:lnTo>
                    <a:pt x="0" y="0"/>
                  </a:lnTo>
                  <a:lnTo>
                    <a:pt x="0" y="555"/>
                  </a:lnTo>
                  <a:lnTo>
                    <a:pt x="195" y="552"/>
                  </a:lnTo>
                </a:path>
              </a:pathLst>
            </a:cu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28" name="文本框 27"/>
          <p:cNvSpPr txBox="1"/>
          <p:nvPr/>
        </p:nvSpPr>
        <p:spPr>
          <a:xfrm>
            <a:off x="2825871" y="653569"/>
            <a:ext cx="6540252" cy="553998"/>
          </a:xfrm>
          <a:prstGeom prst="rect">
            <a:avLst/>
          </a:prstGeom>
          <a:noFill/>
        </p:spPr>
        <p:txBody>
          <a:bodyPr wrap="none" lIns="0" tIns="0" rIns="0" bIns="0" rtlCol="0">
            <a:spAutoFit/>
          </a:bodyPr>
          <a:lstStyle/>
          <a:p>
            <a:pPr algn="ct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多用途因特网邮件扩展</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—MIME</a:t>
            </a:r>
            <a:endPar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28"/>
                                        </p:tgtEl>
                                        <p:attrNameLst>
                                          <p:attrName>style.visibility</p:attrName>
                                        </p:attrNameLst>
                                      </p:cBhvr>
                                      <p:to>
                                        <p:strVal val="visible"/>
                                      </p:to>
                                    </p:set>
                                    <p:animEffect transition="in" filter="fade">
                                      <p:cBhvr>
                                        <p:cTn id="7" dur="500">
                                          <p:stCondLst>
                                            <p:cond delay="0"/>
                                          </p:stCondLst>
                                        </p:cTn>
                                        <p:tgtEl>
                                          <p:spTgt spid="28"/>
                                        </p:tgtEl>
                                      </p:cBhvr>
                                    </p:animEffect>
                                    <p:set>
                                      <p:cBhvr>
                                        <p:cTn id="8" dur="500" fill="hold">
                                          <p:stCondLst>
                                            <p:cond delay="500"/>
                                          </p:stCondLst>
                                        </p:cTn>
                                        <p:tgtEl>
                                          <p:spTgt spid="28"/>
                                        </p:tgtEl>
                                        <p:attrNameLst>
                                          <p:attrName>style.visibility</p:attrName>
                                        </p:attrNameLst>
                                      </p:cBhvr>
                                      <p:to>
                                        <p:strVal val="visible"/>
                                      </p:to>
                                    </p:set>
                                    <p:anim to="0" calcmode="lin" valueType="num">
                                      <p:cBhvr>
                                        <p:cTn id="9" dur="1000" decel="100000" fill="hold">
                                          <p:stCondLst>
                                            <p:cond delay="0"/>
                                          </p:stCondLst>
                                        </p:cTn>
                                        <p:tgtEl>
                                          <p:spTgt spid="28"/>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iterate type="wd">
                                    <p:tmPct val="10000"/>
                                  </p:iterate>
                                  <p:childTnLst>
                                    <p:set>
                                      <p:cBhvr>
                                        <p:cTn id="13" dur="1" fill="hold">
                                          <p:stCondLst>
                                            <p:cond delay="0"/>
                                          </p:stCondLst>
                                        </p:cTn>
                                        <p:tgtEl>
                                          <p:spTgt spid="99"/>
                                        </p:tgtEl>
                                        <p:attrNameLst>
                                          <p:attrName>style.visibility</p:attrName>
                                        </p:attrNameLst>
                                      </p:cBhvr>
                                      <p:to>
                                        <p:strVal val="visible"/>
                                      </p:to>
                                    </p:set>
                                    <p:animEffect transition="in" filter="fade">
                                      <p:cBhvr>
                                        <p:cTn id="14" dur="500"/>
                                        <p:tgtEl>
                                          <p:spTgt spid="99"/>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2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3931944" y="653569"/>
            <a:ext cx="4328108"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MIME</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的安全性问题</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32" name="PA-矩形 4"/>
          <p:cNvSpPr>
            <a:spLocks noChangeArrowheads="1"/>
          </p:cNvSpPr>
          <p:nvPr>
            <p:custDataLst>
              <p:tags r:id="rId2"/>
            </p:custDataLst>
          </p:nvPr>
        </p:nvSpPr>
        <p:spPr bwMode="auto">
          <a:xfrm>
            <a:off x="2599028" y="1424253"/>
            <a:ext cx="7977055" cy="883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邮件客户端根据</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MIME</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类型通过插件来识别并打开收到的文件，如果</a:t>
            </a:r>
            <a:r>
              <a:rPr lang="zh-CN" altLang="en-US" sz="2000" dirty="0">
                <a:solidFill>
                  <a:srgbClr val="FF0000"/>
                </a:solidFill>
                <a:latin typeface="方正正大黑简体" panose="02000000000000000000" pitchFamily="2" charset="-122"/>
                <a:ea typeface="方正正大黑简体" panose="02000000000000000000" pitchFamily="2" charset="-122"/>
              </a:rPr>
              <a:t>缺少</a:t>
            </a:r>
            <a:r>
              <a:rPr lang="en-US" altLang="zh-CN" sz="2000" dirty="0">
                <a:solidFill>
                  <a:srgbClr val="FF0000"/>
                </a:solidFill>
                <a:latin typeface="方正正大黑简体" panose="02000000000000000000" pitchFamily="2" charset="-122"/>
                <a:ea typeface="方正正大黑简体" panose="02000000000000000000" pitchFamily="2" charset="-122"/>
              </a:rPr>
              <a:t>MIME</a:t>
            </a:r>
            <a:r>
              <a:rPr lang="zh-CN" altLang="en-US" sz="2000" dirty="0">
                <a:solidFill>
                  <a:srgbClr val="FF0000"/>
                </a:solidFill>
                <a:latin typeface="方正正大黑简体" panose="02000000000000000000" pitchFamily="2" charset="-122"/>
                <a:ea typeface="方正正大黑简体" panose="02000000000000000000" pitchFamily="2" charset="-122"/>
              </a:rPr>
              <a:t>标识</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，可能导致系统识别出错；</a:t>
            </a:r>
            <a:endPar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33" name="PA-矩形 4"/>
          <p:cNvSpPr>
            <a:spLocks noChangeArrowheads="1"/>
          </p:cNvSpPr>
          <p:nvPr>
            <p:custDataLst>
              <p:tags r:id="rId3"/>
            </p:custDataLst>
          </p:nvPr>
        </p:nvSpPr>
        <p:spPr bwMode="auto">
          <a:xfrm>
            <a:off x="2599028" y="2641133"/>
            <a:ext cx="7683490" cy="883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邮件中声称的</a:t>
            </a:r>
            <a:r>
              <a:rPr lang="en-US" altLang="zh-CN" sz="2000" dirty="0">
                <a:solidFill>
                  <a:srgbClr val="FF0000"/>
                </a:solidFill>
                <a:latin typeface="方正正大黑简体" panose="02000000000000000000" pitchFamily="2" charset="-122"/>
                <a:ea typeface="方正正大黑简体" panose="02000000000000000000" pitchFamily="2" charset="-122"/>
                <a:sym typeface="+mn-lt"/>
              </a:rPr>
              <a:t>MIME</a:t>
            </a:r>
            <a:r>
              <a:rPr lang="zh-CN" altLang="en-US" sz="2000" dirty="0">
                <a:solidFill>
                  <a:srgbClr val="FF0000"/>
                </a:solidFill>
                <a:latin typeface="方正正大黑简体" panose="02000000000000000000" pitchFamily="2" charset="-122"/>
                <a:ea typeface="方正正大黑简体" panose="02000000000000000000" pitchFamily="2" charset="-122"/>
                <a:sym typeface="+mn-lt"/>
              </a:rPr>
              <a:t>类型与实际的数据类型不符</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，导致安全问题，特别是实际的数据为含有危险动作的可执行程序或脚本；</a:t>
            </a:r>
            <a:endPar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endParaRPr>
          </a:p>
        </p:txBody>
      </p:sp>
      <p:sp>
        <p:nvSpPr>
          <p:cNvPr id="34" name="椭圆 33"/>
          <p:cNvSpPr/>
          <p:nvPr>
            <p:custDataLst>
              <p:tags r:id="rId4"/>
            </p:custDataLst>
          </p:nvPr>
        </p:nvSpPr>
        <p:spPr>
          <a:xfrm>
            <a:off x="1738086" y="1608684"/>
            <a:ext cx="482600" cy="482600"/>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方正正大黑简体" panose="02000000000000000000" pitchFamily="2" charset="-122"/>
                <a:ea typeface="方正正大黑简体" panose="02000000000000000000" pitchFamily="2" charset="-122"/>
              </a:rPr>
              <a:t>1</a:t>
            </a:r>
            <a:endParaRPr lang="zh-CN" altLang="en-US" sz="2000" dirty="0">
              <a:solidFill>
                <a:schemeClr val="bg1"/>
              </a:solidFill>
              <a:latin typeface="方正正大黑简体" panose="02000000000000000000" pitchFamily="2" charset="-122"/>
              <a:ea typeface="方正正大黑简体" panose="02000000000000000000" pitchFamily="2" charset="-122"/>
            </a:endParaRPr>
          </a:p>
        </p:txBody>
      </p:sp>
      <p:sp>
        <p:nvSpPr>
          <p:cNvPr id="35" name="椭圆 34"/>
          <p:cNvSpPr/>
          <p:nvPr>
            <p:custDataLst>
              <p:tags r:id="rId5"/>
            </p:custDataLst>
          </p:nvPr>
        </p:nvSpPr>
        <p:spPr>
          <a:xfrm>
            <a:off x="1761418" y="2811649"/>
            <a:ext cx="482600" cy="482600"/>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方正正大黑简体" panose="02000000000000000000" pitchFamily="2" charset="-122"/>
                <a:ea typeface="方正正大黑简体" panose="02000000000000000000" pitchFamily="2" charset="-122"/>
              </a:rPr>
              <a:t>2</a:t>
            </a:r>
            <a:endParaRPr lang="zh-CN" altLang="en-US" sz="2000" dirty="0">
              <a:solidFill>
                <a:schemeClr val="bg1"/>
              </a:solidFill>
              <a:latin typeface="方正正大黑简体" panose="02000000000000000000" pitchFamily="2" charset="-122"/>
              <a:ea typeface="方正正大黑简体" panose="02000000000000000000" pitchFamily="2" charset="-122"/>
            </a:endParaRPr>
          </a:p>
        </p:txBody>
      </p:sp>
      <p:sp>
        <p:nvSpPr>
          <p:cNvPr id="20" name="PA-矩形 4"/>
          <p:cNvSpPr>
            <a:spLocks noChangeArrowheads="1"/>
          </p:cNvSpPr>
          <p:nvPr>
            <p:custDataLst>
              <p:tags r:id="rId6"/>
            </p:custDataLst>
          </p:nvPr>
        </p:nvSpPr>
        <p:spPr bwMode="auto">
          <a:xfrm>
            <a:off x="2599028" y="3872951"/>
            <a:ext cx="7683490" cy="883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en-US" altLang="zh-CN" sz="2000" dirty="0">
                <a:solidFill>
                  <a:srgbClr val="FF0000"/>
                </a:solidFill>
                <a:latin typeface="方正正大黑简体" panose="02000000000000000000" pitchFamily="2" charset="-122"/>
                <a:ea typeface="方正正大黑简体" panose="02000000000000000000" pitchFamily="2" charset="-122"/>
                <a:sym typeface="+mn-lt"/>
              </a:rPr>
              <a:t>MIME</a:t>
            </a:r>
            <a:r>
              <a:rPr lang="zh-CN" altLang="en-US" sz="2000" dirty="0">
                <a:solidFill>
                  <a:srgbClr val="FF0000"/>
                </a:solidFill>
                <a:latin typeface="方正正大黑简体" panose="02000000000000000000" pitchFamily="2" charset="-122"/>
                <a:ea typeface="方正正大黑简体" panose="02000000000000000000" pitchFamily="2" charset="-122"/>
                <a:sym typeface="+mn-lt"/>
              </a:rPr>
              <a:t>分部攻击</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：将恶意代码分散到多个</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MIME</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分部当中，躲避检测机制。</a:t>
            </a:r>
            <a:endPar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endParaRPr>
          </a:p>
        </p:txBody>
      </p:sp>
      <p:sp>
        <p:nvSpPr>
          <p:cNvPr id="21" name="椭圆 20"/>
          <p:cNvSpPr/>
          <p:nvPr>
            <p:custDataLst>
              <p:tags r:id="rId7"/>
            </p:custDataLst>
          </p:nvPr>
        </p:nvSpPr>
        <p:spPr>
          <a:xfrm>
            <a:off x="1738086" y="4033652"/>
            <a:ext cx="482600" cy="482600"/>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方正正大黑简体" panose="02000000000000000000" pitchFamily="2" charset="-122"/>
                <a:ea typeface="方正正大黑简体" panose="02000000000000000000" pitchFamily="2" charset="-122"/>
              </a:rPr>
              <a:t>3</a:t>
            </a:r>
            <a:endParaRPr lang="zh-CN" altLang="en-US" sz="2000" dirty="0">
              <a:solidFill>
                <a:schemeClr val="bg1"/>
              </a:solidFill>
              <a:latin typeface="方正正大黑简体" panose="02000000000000000000" pitchFamily="2" charset="-122"/>
              <a:ea typeface="方正正大黑简体" panose="02000000000000000000" pitchFamily="2" charset="-122"/>
            </a:endParaRPr>
          </a:p>
        </p:txBody>
      </p:sp>
      <p:sp>
        <p:nvSpPr>
          <p:cNvPr id="22" name="PA-矩形 4"/>
          <p:cNvSpPr>
            <a:spLocks noChangeArrowheads="1"/>
          </p:cNvSpPr>
          <p:nvPr>
            <p:custDataLst>
              <p:tags r:id="rId8"/>
            </p:custDataLst>
          </p:nvPr>
        </p:nvSpPr>
        <p:spPr bwMode="auto">
          <a:xfrm>
            <a:off x="2599028" y="4917835"/>
            <a:ext cx="7683490" cy="883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MIME</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的其它安全风险：可能邮递可执行程序或含有危险的</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PostScript</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文件，是传播</a:t>
            </a:r>
            <a:r>
              <a:rPr lang="zh-CN" altLang="en-US" sz="2000" dirty="0">
                <a:solidFill>
                  <a:srgbClr val="FF0000"/>
                </a:solidFill>
                <a:latin typeface="方正正大黑简体" panose="02000000000000000000" pitchFamily="2" charset="-122"/>
                <a:ea typeface="方正正大黑简体" panose="02000000000000000000" pitchFamily="2" charset="-122"/>
                <a:sym typeface="+mn-lt"/>
              </a:rPr>
              <a:t>病毒</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和</a:t>
            </a:r>
            <a:r>
              <a:rPr lang="zh-CN" altLang="en-US" sz="2000" dirty="0">
                <a:solidFill>
                  <a:srgbClr val="FF0000"/>
                </a:solidFill>
                <a:latin typeface="方正正大黑简体" panose="02000000000000000000" pitchFamily="2" charset="-122"/>
                <a:ea typeface="方正正大黑简体" panose="02000000000000000000" pitchFamily="2" charset="-122"/>
                <a:sym typeface="+mn-lt"/>
              </a:rPr>
              <a:t>蠕虫</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的主要途径</a:t>
            </a:r>
            <a:endPar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endParaRPr>
          </a:p>
        </p:txBody>
      </p:sp>
      <p:sp>
        <p:nvSpPr>
          <p:cNvPr id="23" name="椭圆 22"/>
          <p:cNvSpPr/>
          <p:nvPr>
            <p:custDataLst>
              <p:tags r:id="rId9"/>
            </p:custDataLst>
          </p:nvPr>
        </p:nvSpPr>
        <p:spPr>
          <a:xfrm>
            <a:off x="1738086" y="5118259"/>
            <a:ext cx="482600" cy="482600"/>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方正正大黑简体" panose="02000000000000000000" pitchFamily="2" charset="-122"/>
                <a:ea typeface="方正正大黑简体" panose="02000000000000000000" pitchFamily="2" charset="-122"/>
              </a:rPr>
              <a:t>4</a:t>
            </a:r>
            <a:endParaRPr lang="zh-CN" altLang="en-US" sz="2000" dirty="0">
              <a:solidFill>
                <a:schemeClr val="bg1"/>
              </a:solidFill>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ppt_w</p:attrName>
                                        </p:attrNameLst>
                                      </p:cBhvr>
                                      <p:tavLst>
                                        <p:tav tm="0">
                                          <p:val>
                                            <p:fltVal val="0"/>
                                          </p:val>
                                        </p:tav>
                                        <p:tav tm="100000">
                                          <p:val>
                                            <p:strVal val="#ppt_w"/>
                                          </p:val>
                                        </p:tav>
                                      </p:tavLst>
                                    </p:anim>
                                    <p:anim calcmode="lin" valueType="num">
                                      <p:cBhvr>
                                        <p:cTn id="15" dur="500" fill="hold"/>
                                        <p:tgtEl>
                                          <p:spTgt spid="32"/>
                                        </p:tgtEl>
                                        <p:attrNameLst>
                                          <p:attrName>ppt_h</p:attrName>
                                        </p:attrNameLst>
                                      </p:cBhvr>
                                      <p:tavLst>
                                        <p:tav tm="0">
                                          <p:val>
                                            <p:fltVal val="0"/>
                                          </p:val>
                                        </p:tav>
                                        <p:tav tm="100000">
                                          <p:val>
                                            <p:strVal val="#ppt_h"/>
                                          </p:val>
                                        </p:tav>
                                      </p:tavLst>
                                    </p:anim>
                                    <p:animEffect transition="in" filter="fade">
                                      <p:cBhvr>
                                        <p:cTn id="16" dur="500"/>
                                        <p:tgtEl>
                                          <p:spTgt spid="32"/>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p:cTn id="19" dur="500" fill="hold"/>
                                        <p:tgtEl>
                                          <p:spTgt spid="34"/>
                                        </p:tgtEl>
                                        <p:attrNameLst>
                                          <p:attrName>ppt_w</p:attrName>
                                        </p:attrNameLst>
                                      </p:cBhvr>
                                      <p:tavLst>
                                        <p:tav tm="0">
                                          <p:val>
                                            <p:fltVal val="0"/>
                                          </p:val>
                                        </p:tav>
                                        <p:tav tm="100000">
                                          <p:val>
                                            <p:strVal val="#ppt_w"/>
                                          </p:val>
                                        </p:tav>
                                      </p:tavLst>
                                    </p:anim>
                                    <p:anim calcmode="lin" valueType="num">
                                      <p:cBhvr>
                                        <p:cTn id="20" dur="500" fill="hold"/>
                                        <p:tgtEl>
                                          <p:spTgt spid="34"/>
                                        </p:tgtEl>
                                        <p:attrNameLst>
                                          <p:attrName>ppt_h</p:attrName>
                                        </p:attrNameLst>
                                      </p:cBhvr>
                                      <p:tavLst>
                                        <p:tav tm="0">
                                          <p:val>
                                            <p:fltVal val="0"/>
                                          </p:val>
                                        </p:tav>
                                        <p:tav tm="100000">
                                          <p:val>
                                            <p:strVal val="#ppt_h"/>
                                          </p:val>
                                        </p:tav>
                                      </p:tavLst>
                                    </p:anim>
                                    <p:animEffect transition="in" filter="fade">
                                      <p:cBhvr>
                                        <p:cTn id="21" dur="500"/>
                                        <p:tgtEl>
                                          <p:spTgt spid="34"/>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33"/>
                                        </p:tgtEl>
                                        <p:attrNameLst>
                                          <p:attrName>style.visibility</p:attrName>
                                        </p:attrNameLst>
                                      </p:cBhvr>
                                      <p:to>
                                        <p:strVal val="visible"/>
                                      </p:to>
                                    </p:set>
                                    <p:anim calcmode="lin" valueType="num">
                                      <p:cBhvr>
                                        <p:cTn id="26" dur="500" fill="hold"/>
                                        <p:tgtEl>
                                          <p:spTgt spid="33"/>
                                        </p:tgtEl>
                                        <p:attrNameLst>
                                          <p:attrName>ppt_w</p:attrName>
                                        </p:attrNameLst>
                                      </p:cBhvr>
                                      <p:tavLst>
                                        <p:tav tm="0">
                                          <p:val>
                                            <p:fltVal val="0"/>
                                          </p:val>
                                        </p:tav>
                                        <p:tav tm="100000">
                                          <p:val>
                                            <p:strVal val="#ppt_w"/>
                                          </p:val>
                                        </p:tav>
                                      </p:tavLst>
                                    </p:anim>
                                    <p:anim calcmode="lin" valueType="num">
                                      <p:cBhvr>
                                        <p:cTn id="27" dur="500" fill="hold"/>
                                        <p:tgtEl>
                                          <p:spTgt spid="33"/>
                                        </p:tgtEl>
                                        <p:attrNameLst>
                                          <p:attrName>ppt_h</p:attrName>
                                        </p:attrNameLst>
                                      </p:cBhvr>
                                      <p:tavLst>
                                        <p:tav tm="0">
                                          <p:val>
                                            <p:fltVal val="0"/>
                                          </p:val>
                                        </p:tav>
                                        <p:tav tm="100000">
                                          <p:val>
                                            <p:strVal val="#ppt_h"/>
                                          </p:val>
                                        </p:tav>
                                      </p:tavLst>
                                    </p:anim>
                                    <p:animEffect transition="in" filter="fade">
                                      <p:cBhvr>
                                        <p:cTn id="28" dur="500"/>
                                        <p:tgtEl>
                                          <p:spTgt spid="33"/>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p:cTn id="31" dur="500" fill="hold"/>
                                        <p:tgtEl>
                                          <p:spTgt spid="35"/>
                                        </p:tgtEl>
                                        <p:attrNameLst>
                                          <p:attrName>ppt_w</p:attrName>
                                        </p:attrNameLst>
                                      </p:cBhvr>
                                      <p:tavLst>
                                        <p:tav tm="0">
                                          <p:val>
                                            <p:fltVal val="0"/>
                                          </p:val>
                                        </p:tav>
                                        <p:tav tm="100000">
                                          <p:val>
                                            <p:strVal val="#ppt_w"/>
                                          </p:val>
                                        </p:tav>
                                      </p:tavLst>
                                    </p:anim>
                                    <p:anim calcmode="lin" valueType="num">
                                      <p:cBhvr>
                                        <p:cTn id="32" dur="500" fill="hold"/>
                                        <p:tgtEl>
                                          <p:spTgt spid="35"/>
                                        </p:tgtEl>
                                        <p:attrNameLst>
                                          <p:attrName>ppt_h</p:attrName>
                                        </p:attrNameLst>
                                      </p:cBhvr>
                                      <p:tavLst>
                                        <p:tav tm="0">
                                          <p:val>
                                            <p:fltVal val="0"/>
                                          </p:val>
                                        </p:tav>
                                        <p:tav tm="100000">
                                          <p:val>
                                            <p:strVal val="#ppt_h"/>
                                          </p:val>
                                        </p:tav>
                                      </p:tavLst>
                                    </p:anim>
                                    <p:animEffect transition="in" filter="fade">
                                      <p:cBhvr>
                                        <p:cTn id="33" dur="500"/>
                                        <p:tgtEl>
                                          <p:spTgt spid="35"/>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p:cTn id="38" dur="500" fill="hold"/>
                                        <p:tgtEl>
                                          <p:spTgt spid="20"/>
                                        </p:tgtEl>
                                        <p:attrNameLst>
                                          <p:attrName>ppt_w</p:attrName>
                                        </p:attrNameLst>
                                      </p:cBhvr>
                                      <p:tavLst>
                                        <p:tav tm="0">
                                          <p:val>
                                            <p:fltVal val="0"/>
                                          </p:val>
                                        </p:tav>
                                        <p:tav tm="100000">
                                          <p:val>
                                            <p:strVal val="#ppt_w"/>
                                          </p:val>
                                        </p:tav>
                                      </p:tavLst>
                                    </p:anim>
                                    <p:anim calcmode="lin" valueType="num">
                                      <p:cBhvr>
                                        <p:cTn id="39" dur="500" fill="hold"/>
                                        <p:tgtEl>
                                          <p:spTgt spid="20"/>
                                        </p:tgtEl>
                                        <p:attrNameLst>
                                          <p:attrName>ppt_h</p:attrName>
                                        </p:attrNameLst>
                                      </p:cBhvr>
                                      <p:tavLst>
                                        <p:tav tm="0">
                                          <p:val>
                                            <p:fltVal val="0"/>
                                          </p:val>
                                        </p:tav>
                                        <p:tav tm="100000">
                                          <p:val>
                                            <p:strVal val="#ppt_h"/>
                                          </p:val>
                                        </p:tav>
                                      </p:tavLst>
                                    </p:anim>
                                    <p:animEffect transition="in" filter="fade">
                                      <p:cBhvr>
                                        <p:cTn id="40" dur="500"/>
                                        <p:tgtEl>
                                          <p:spTgt spid="20"/>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p:cTn id="43" dur="500" fill="hold"/>
                                        <p:tgtEl>
                                          <p:spTgt spid="21"/>
                                        </p:tgtEl>
                                        <p:attrNameLst>
                                          <p:attrName>ppt_w</p:attrName>
                                        </p:attrNameLst>
                                      </p:cBhvr>
                                      <p:tavLst>
                                        <p:tav tm="0">
                                          <p:val>
                                            <p:fltVal val="0"/>
                                          </p:val>
                                        </p:tav>
                                        <p:tav tm="100000">
                                          <p:val>
                                            <p:strVal val="#ppt_w"/>
                                          </p:val>
                                        </p:tav>
                                      </p:tavLst>
                                    </p:anim>
                                    <p:anim calcmode="lin" valueType="num">
                                      <p:cBhvr>
                                        <p:cTn id="44" dur="500" fill="hold"/>
                                        <p:tgtEl>
                                          <p:spTgt spid="21"/>
                                        </p:tgtEl>
                                        <p:attrNameLst>
                                          <p:attrName>ppt_h</p:attrName>
                                        </p:attrNameLst>
                                      </p:cBhvr>
                                      <p:tavLst>
                                        <p:tav tm="0">
                                          <p:val>
                                            <p:fltVal val="0"/>
                                          </p:val>
                                        </p:tav>
                                        <p:tav tm="100000">
                                          <p:val>
                                            <p:strVal val="#ppt_h"/>
                                          </p:val>
                                        </p:tav>
                                      </p:tavLst>
                                    </p:anim>
                                    <p:animEffect transition="in" filter="fade">
                                      <p:cBhvr>
                                        <p:cTn id="45" dur="500"/>
                                        <p:tgtEl>
                                          <p:spTgt spid="21"/>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 calcmode="lin" valueType="num">
                                      <p:cBhvr>
                                        <p:cTn id="50" dur="500" fill="hold"/>
                                        <p:tgtEl>
                                          <p:spTgt spid="22"/>
                                        </p:tgtEl>
                                        <p:attrNameLst>
                                          <p:attrName>ppt_w</p:attrName>
                                        </p:attrNameLst>
                                      </p:cBhvr>
                                      <p:tavLst>
                                        <p:tav tm="0">
                                          <p:val>
                                            <p:fltVal val="0"/>
                                          </p:val>
                                        </p:tav>
                                        <p:tav tm="100000">
                                          <p:val>
                                            <p:strVal val="#ppt_w"/>
                                          </p:val>
                                        </p:tav>
                                      </p:tavLst>
                                    </p:anim>
                                    <p:anim calcmode="lin" valueType="num">
                                      <p:cBhvr>
                                        <p:cTn id="51" dur="500" fill="hold"/>
                                        <p:tgtEl>
                                          <p:spTgt spid="22"/>
                                        </p:tgtEl>
                                        <p:attrNameLst>
                                          <p:attrName>ppt_h</p:attrName>
                                        </p:attrNameLst>
                                      </p:cBhvr>
                                      <p:tavLst>
                                        <p:tav tm="0">
                                          <p:val>
                                            <p:fltVal val="0"/>
                                          </p:val>
                                        </p:tav>
                                        <p:tav tm="100000">
                                          <p:val>
                                            <p:strVal val="#ppt_h"/>
                                          </p:val>
                                        </p:tav>
                                      </p:tavLst>
                                    </p:anim>
                                    <p:animEffect transition="in" filter="fade">
                                      <p:cBhvr>
                                        <p:cTn id="52" dur="500"/>
                                        <p:tgtEl>
                                          <p:spTgt spid="22"/>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p:cTn id="55" dur="500" fill="hold"/>
                                        <p:tgtEl>
                                          <p:spTgt spid="23"/>
                                        </p:tgtEl>
                                        <p:attrNameLst>
                                          <p:attrName>ppt_w</p:attrName>
                                        </p:attrNameLst>
                                      </p:cBhvr>
                                      <p:tavLst>
                                        <p:tav tm="0">
                                          <p:val>
                                            <p:fltVal val="0"/>
                                          </p:val>
                                        </p:tav>
                                        <p:tav tm="100000">
                                          <p:val>
                                            <p:strVal val="#ppt_w"/>
                                          </p:val>
                                        </p:tav>
                                      </p:tavLst>
                                    </p:anim>
                                    <p:anim calcmode="lin" valueType="num">
                                      <p:cBhvr>
                                        <p:cTn id="56" dur="500" fill="hold"/>
                                        <p:tgtEl>
                                          <p:spTgt spid="23"/>
                                        </p:tgtEl>
                                        <p:attrNameLst>
                                          <p:attrName>ppt_h</p:attrName>
                                        </p:attrNameLst>
                                      </p:cBhvr>
                                      <p:tavLst>
                                        <p:tav tm="0">
                                          <p:val>
                                            <p:fltVal val="0"/>
                                          </p:val>
                                        </p:tav>
                                        <p:tav tm="100000">
                                          <p:val>
                                            <p:strVal val="#ppt_h"/>
                                          </p:val>
                                        </p:tav>
                                      </p:tavLst>
                                    </p:anim>
                                    <p:animEffect transition="in" filter="fade">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32" grpId="0"/>
      <p:bldP spid="33" grpId="0"/>
      <p:bldP spid="34" grpId="0" animBg="1"/>
      <p:bldP spid="35" grpId="0" animBg="1"/>
      <p:bldP spid="20" grpId="0"/>
      <p:bldP spid="21" grpId="0" animBg="1"/>
      <p:bldP spid="22" grpId="0"/>
      <p:bldP spid="2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3931944" y="653569"/>
            <a:ext cx="4328108"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MIME</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安全问题实例</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pic>
        <p:nvPicPr>
          <p:cNvPr id="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3861" y="1686538"/>
            <a:ext cx="9112667" cy="4186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Oval 6"/>
          <p:cNvSpPr>
            <a:spLocks noChangeArrowheads="1"/>
          </p:cNvSpPr>
          <p:nvPr/>
        </p:nvSpPr>
        <p:spPr bwMode="auto">
          <a:xfrm>
            <a:off x="1424993" y="1524000"/>
            <a:ext cx="4328107" cy="1057813"/>
          </a:xfrm>
          <a:prstGeom prst="ellipse">
            <a:avLst/>
          </a:prstGeom>
          <a:noFill/>
          <a:ln w="28575">
            <a:solidFill>
              <a:srgbClr val="FF0000"/>
            </a:solidFill>
            <a:round/>
          </a:ln>
          <a:effectLst>
            <a:prstShdw prst="shdw13" dist="53882" dir="13500000">
              <a:schemeClr val="bg2">
                <a:alpha val="50000"/>
              </a:schemeClr>
            </a:prstShdw>
          </a:effectLst>
          <a:extLst>
            <a:ext uri="{909E8E84-426E-40DD-AFC4-6F175D3DCCD1}">
              <a14:hiddenFill xmlns:a14="http://schemas.microsoft.com/office/drawing/2010/main">
                <a:solidFill>
                  <a:srgbClr val="FFFFFF"/>
                </a:solidFill>
              </a14:hiddenFill>
            </a:ext>
          </a:extLst>
        </p:spPr>
        <p:txBody>
          <a:bodyPr wrap="none" anchor="ctr"/>
          <a:lstStyle>
            <a:lvl1pPr latinLnBrk="1">
              <a:spcBef>
                <a:spcPct val="20000"/>
              </a:spcBef>
              <a:buClr>
                <a:srgbClr val="000099"/>
              </a:buClr>
              <a:buFont typeface="Arial" panose="020B0604020202020204" pitchFamily="34" charset="0"/>
              <a:buChar char="Ø"/>
              <a:defRPr sz="3200">
                <a:solidFill>
                  <a:srgbClr val="333399"/>
                </a:solidFill>
                <a:latin typeface="黑体" panose="02010609060101010101" charset="-122"/>
                <a:ea typeface="黑体" panose="02010609060101010101" charset="-122"/>
                <a:sym typeface="Tahoma" panose="020B0604030504040204" pitchFamily="34" charset="0"/>
              </a:defRPr>
            </a:lvl1pPr>
            <a:lvl2pPr marL="742950" indent="-285750" latinLnBrk="1">
              <a:spcBef>
                <a:spcPct val="20000"/>
              </a:spcBef>
              <a:buClr>
                <a:srgbClr val="6699FF"/>
              </a:buClr>
              <a:buFont typeface="Wingdings" panose="05000000000000000000" pitchFamily="2" charset="2"/>
              <a:buChar char="Ø"/>
              <a:defRPr sz="2800">
                <a:solidFill>
                  <a:srgbClr val="333399"/>
                </a:solidFill>
                <a:latin typeface="黑体" panose="02010609060101010101" charset="-122"/>
                <a:ea typeface="黑体" panose="02010609060101010101" charset="-122"/>
                <a:sym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Ø"/>
              <a:defRPr sz="2400">
                <a:solidFill>
                  <a:srgbClr val="333399"/>
                </a:solidFill>
                <a:latin typeface="黑体" panose="02010609060101010101" charset="-122"/>
                <a:ea typeface="黑体" panose="02010609060101010101" charset="-122"/>
                <a:sym typeface="Tahoma" panose="020B0604030504040204" pitchFamily="34" charset="0"/>
              </a:defRPr>
            </a:lvl3pPr>
            <a:lvl4pPr marL="1600200" indent="-228600" latinLnBrk="1">
              <a:spcBef>
                <a:spcPct val="20000"/>
              </a:spcBef>
              <a:buClr>
                <a:srgbClr val="000099"/>
              </a:buClr>
              <a:buSzPct val="70000"/>
              <a:buFont typeface="Arial" panose="020B0604020202020204" pitchFamily="34" charset="0"/>
              <a:buChar char="u"/>
              <a:defRPr sz="2000">
                <a:solidFill>
                  <a:srgbClr val="333399"/>
                </a:solidFill>
                <a:latin typeface="黑体" panose="02010609060101010101" charset="-122"/>
                <a:ea typeface="黑体" panose="02010609060101010101" charset="-122"/>
                <a:sym typeface="Tahoma" panose="020B0604030504040204" pitchFamily="34" charset="0"/>
              </a:defRPr>
            </a:lvl4pPr>
            <a:lvl5pPr marL="2057400" indent="-228600" latinLnBrk="1">
              <a:spcBef>
                <a:spcPct val="20000"/>
              </a:spcBef>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5pPr>
            <a:lvl6pPr marL="25146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6pPr>
            <a:lvl7pPr marL="29718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7pPr>
            <a:lvl8pPr marL="34290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8pPr>
            <a:lvl9pPr marL="3886200" indent="-22860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黑体" panose="02010609060101010101" charset="-122"/>
                <a:ea typeface="黑体" panose="02010609060101010101" charset="-122"/>
                <a:sym typeface="Tahoma" panose="020B0604030504040204" pitchFamily="34" charset="0"/>
              </a:defRPr>
            </a:lvl9pPr>
          </a:lstStyle>
          <a:p>
            <a:pPr eaLnBrk="1" latinLnBrk="0" hangingPunct="1">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1000"/>
                                        <p:tgtEl>
                                          <p:spTgt spid="25"/>
                                        </p:tgtEl>
                                      </p:cBhvr>
                                    </p:animEffect>
                                    <p:anim calcmode="lin" valueType="num">
                                      <p:cBhvr>
                                        <p:cTn id="15" dur="1000" fill="hold"/>
                                        <p:tgtEl>
                                          <p:spTgt spid="25"/>
                                        </p:tgtEl>
                                        <p:attrNameLst>
                                          <p:attrName>ppt_x</p:attrName>
                                        </p:attrNameLst>
                                      </p:cBhvr>
                                      <p:tavLst>
                                        <p:tav tm="0">
                                          <p:val>
                                            <p:strVal val="#ppt_x"/>
                                          </p:val>
                                        </p:tav>
                                        <p:tav tm="100000">
                                          <p:val>
                                            <p:strVal val="#ppt_x"/>
                                          </p:val>
                                        </p:tav>
                                      </p:tavLst>
                                    </p:anim>
                                    <p:anim calcmode="lin" valueType="num">
                                      <p:cBhvr>
                                        <p:cTn id="1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down)">
                                      <p:cBhvr>
                                        <p:cTn id="2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3556841" y="653569"/>
            <a:ext cx="5078314" cy="553998"/>
          </a:xfrm>
          <a:prstGeom prst="rect">
            <a:avLst/>
          </a:prstGeom>
          <a:noFill/>
        </p:spPr>
        <p:txBody>
          <a:bodyPr wrap="none" lIns="0" tIns="0" rIns="0" bIns="0" rtlCol="0">
            <a:spAutoFit/>
          </a:bodyPr>
          <a:lstStyle/>
          <a:p>
            <a:pPr algn="ct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电子邮件安全协议和标准</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32" name="PA-矩形 4"/>
          <p:cNvSpPr>
            <a:spLocks noChangeArrowheads="1"/>
          </p:cNvSpPr>
          <p:nvPr>
            <p:custDataLst>
              <p:tags r:id="rId2"/>
            </p:custDataLst>
          </p:nvPr>
        </p:nvSpPr>
        <p:spPr bwMode="auto">
          <a:xfrm>
            <a:off x="2599028" y="1450830"/>
            <a:ext cx="7977055" cy="883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PGP</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Pretty Good Privacy</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）：实现邮件的加密、鉴别、签名、压缩等，采用以</a:t>
            </a:r>
            <a:r>
              <a:rPr lang="zh-CN" altLang="en-US" sz="2000" dirty="0">
                <a:solidFill>
                  <a:srgbClr val="FF0000"/>
                </a:solidFill>
                <a:latin typeface="方正正大黑简体" panose="02000000000000000000" pitchFamily="2" charset="-122"/>
                <a:ea typeface="方正正大黑简体" panose="02000000000000000000" pitchFamily="2" charset="-122"/>
              </a:rPr>
              <a:t>个人为中心的信任模型</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endPar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33" name="PA-矩形 4"/>
          <p:cNvSpPr>
            <a:spLocks noChangeArrowheads="1"/>
          </p:cNvSpPr>
          <p:nvPr>
            <p:custDataLst>
              <p:tags r:id="rId3"/>
            </p:custDataLst>
          </p:nvPr>
        </p:nvSpPr>
        <p:spPr bwMode="auto">
          <a:xfrm>
            <a:off x="2599028" y="2641133"/>
            <a:ext cx="7902992" cy="134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PEM(Privacy Enhanced Mail)</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保密增强邮件</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PEM</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美国</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RSA</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实验室开发，在电子邮件标准格式上增加了加密、鉴别和密钥管理的功能，采用基于层次的严格认证。</a:t>
            </a:r>
            <a:endPar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endParaRPr>
          </a:p>
        </p:txBody>
      </p:sp>
      <p:sp>
        <p:nvSpPr>
          <p:cNvPr id="34" name="椭圆 33"/>
          <p:cNvSpPr/>
          <p:nvPr/>
        </p:nvSpPr>
        <p:spPr>
          <a:xfrm>
            <a:off x="1738086" y="1635261"/>
            <a:ext cx="482600" cy="482600"/>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方正正大黑简体" panose="02000000000000000000" pitchFamily="2" charset="-122"/>
                <a:ea typeface="方正正大黑简体" panose="02000000000000000000" pitchFamily="2" charset="-122"/>
              </a:rPr>
              <a:t>1</a:t>
            </a:r>
            <a:endParaRPr lang="zh-CN" altLang="en-US" sz="2000" dirty="0">
              <a:solidFill>
                <a:schemeClr val="bg1"/>
              </a:solidFill>
              <a:latin typeface="方正正大黑简体" panose="02000000000000000000" pitchFamily="2" charset="-122"/>
              <a:ea typeface="方正正大黑简体" panose="02000000000000000000" pitchFamily="2" charset="-122"/>
            </a:endParaRPr>
          </a:p>
        </p:txBody>
      </p:sp>
      <p:sp>
        <p:nvSpPr>
          <p:cNvPr id="35" name="椭圆 34"/>
          <p:cNvSpPr/>
          <p:nvPr/>
        </p:nvSpPr>
        <p:spPr>
          <a:xfrm>
            <a:off x="1761418" y="2811649"/>
            <a:ext cx="482600" cy="482600"/>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方正正大黑简体" panose="02000000000000000000" pitchFamily="2" charset="-122"/>
                <a:ea typeface="方正正大黑简体" panose="02000000000000000000" pitchFamily="2" charset="-122"/>
              </a:rPr>
              <a:t>2</a:t>
            </a:r>
            <a:endParaRPr lang="zh-CN" altLang="en-US" sz="2000" dirty="0">
              <a:solidFill>
                <a:schemeClr val="bg1"/>
              </a:solidFill>
              <a:latin typeface="方正正大黑简体" panose="02000000000000000000" pitchFamily="2" charset="-122"/>
              <a:ea typeface="方正正大黑简体" panose="02000000000000000000" pitchFamily="2" charset="-122"/>
            </a:endParaRPr>
          </a:p>
        </p:txBody>
      </p:sp>
      <p:sp>
        <p:nvSpPr>
          <p:cNvPr id="20" name="PA-矩形 4"/>
          <p:cNvSpPr>
            <a:spLocks noChangeArrowheads="1"/>
          </p:cNvSpPr>
          <p:nvPr>
            <p:custDataLst>
              <p:tags r:id="rId4"/>
            </p:custDataLst>
          </p:nvPr>
        </p:nvSpPr>
        <p:spPr bwMode="auto">
          <a:xfrm>
            <a:off x="2599027" y="4279248"/>
            <a:ext cx="7977055" cy="1806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000" dirty="0">
                <a:latin typeface="方正正大黑简体" panose="02000000000000000000" pitchFamily="2" charset="-122"/>
                <a:ea typeface="方正正大黑简体" panose="02000000000000000000" pitchFamily="2" charset="-122"/>
                <a:sym typeface="+mn-lt"/>
              </a:rPr>
              <a:t>S/MIME(the Secure Multipurpose Internet Mail Extensions</a:t>
            </a:r>
            <a:r>
              <a:rPr lang="zh-CN" altLang="en-US" sz="2000" dirty="0">
                <a:latin typeface="方正正大黑简体" panose="02000000000000000000" pitchFamily="2" charset="-122"/>
                <a:ea typeface="方正正大黑简体" panose="02000000000000000000" pitchFamily="2" charset="-122"/>
                <a:sym typeface="+mn-lt"/>
              </a:rPr>
              <a:t>，安全多用途因特网邮件扩展</a:t>
            </a:r>
            <a:r>
              <a:rPr lang="en-US" altLang="zh-CN" sz="2000" dirty="0">
                <a:latin typeface="方正正大黑简体" panose="02000000000000000000" pitchFamily="2" charset="-122"/>
                <a:ea typeface="方正正大黑简体" panose="02000000000000000000" pitchFamily="2" charset="-122"/>
                <a:sym typeface="+mn-lt"/>
              </a:rPr>
              <a:t>)</a:t>
            </a:r>
            <a:r>
              <a:rPr lang="zh-CN" altLang="en-US" sz="2000" dirty="0">
                <a:latin typeface="方正正大黑简体" panose="02000000000000000000" pitchFamily="2" charset="-122"/>
                <a:ea typeface="方正正大黑简体" panose="02000000000000000000" pitchFamily="2" charset="-122"/>
                <a:sym typeface="+mn-lt"/>
              </a:rPr>
              <a:t>协议，从</a:t>
            </a:r>
            <a:r>
              <a:rPr lang="en-US" altLang="zh-CN" sz="2000" dirty="0">
                <a:latin typeface="方正正大黑简体" panose="02000000000000000000" pitchFamily="2" charset="-122"/>
                <a:ea typeface="方正正大黑简体" panose="02000000000000000000" pitchFamily="2" charset="-122"/>
                <a:sym typeface="+mn-lt"/>
              </a:rPr>
              <a:t>PEM</a:t>
            </a:r>
            <a:r>
              <a:rPr lang="zh-CN" altLang="en-US" sz="2000" dirty="0">
                <a:latin typeface="方正正大黑简体" panose="02000000000000000000" pitchFamily="2" charset="-122"/>
                <a:ea typeface="方正正大黑简体" panose="02000000000000000000" pitchFamily="2" charset="-122"/>
                <a:sym typeface="+mn-lt"/>
              </a:rPr>
              <a:t>和</a:t>
            </a:r>
            <a:r>
              <a:rPr lang="en-US" altLang="zh-CN" sz="2000" dirty="0">
                <a:latin typeface="方正正大黑简体" panose="02000000000000000000" pitchFamily="2" charset="-122"/>
                <a:ea typeface="方正正大黑简体" panose="02000000000000000000" pitchFamily="2" charset="-122"/>
                <a:sym typeface="+mn-lt"/>
              </a:rPr>
              <a:t>MIME</a:t>
            </a:r>
            <a:r>
              <a:rPr lang="zh-CN" altLang="en-US" sz="2000" dirty="0">
                <a:latin typeface="方正正大黑简体" panose="02000000000000000000" pitchFamily="2" charset="-122"/>
                <a:ea typeface="方正正大黑简体" panose="02000000000000000000" pitchFamily="2" charset="-122"/>
                <a:sym typeface="+mn-lt"/>
              </a:rPr>
              <a:t>发展而来，采用</a:t>
            </a:r>
            <a:r>
              <a:rPr lang="zh-CN" altLang="en-US" sz="2000" dirty="0">
                <a:solidFill>
                  <a:srgbClr val="FF0000"/>
                </a:solidFill>
                <a:latin typeface="方正正大黑简体" panose="02000000000000000000" pitchFamily="2" charset="-122"/>
                <a:ea typeface="方正正大黑简体" panose="02000000000000000000" pitchFamily="2" charset="-122"/>
                <a:sym typeface="+mn-lt"/>
              </a:rPr>
              <a:t>基于</a:t>
            </a:r>
            <a:r>
              <a:rPr lang="en-US" altLang="zh-CN" sz="2000" dirty="0">
                <a:solidFill>
                  <a:srgbClr val="FF0000"/>
                </a:solidFill>
                <a:latin typeface="方正正大黑简体" panose="02000000000000000000" pitchFamily="2" charset="-122"/>
                <a:ea typeface="方正正大黑简体" panose="02000000000000000000" pitchFamily="2" charset="-122"/>
                <a:sym typeface="+mn-lt"/>
              </a:rPr>
              <a:t>CA</a:t>
            </a:r>
            <a:r>
              <a:rPr lang="zh-CN" altLang="en-US" sz="2000" dirty="0">
                <a:solidFill>
                  <a:srgbClr val="FF0000"/>
                </a:solidFill>
                <a:latin typeface="方正正大黑简体" panose="02000000000000000000" pitchFamily="2" charset="-122"/>
                <a:ea typeface="方正正大黑简体" panose="02000000000000000000" pitchFamily="2" charset="-122"/>
                <a:sym typeface="+mn-lt"/>
              </a:rPr>
              <a:t>的认证</a:t>
            </a:r>
            <a:r>
              <a:rPr lang="zh-CN" altLang="en-US" sz="2000" dirty="0">
                <a:latin typeface="方正正大黑简体" panose="02000000000000000000" pitchFamily="2" charset="-122"/>
                <a:ea typeface="方正正大黑简体" panose="02000000000000000000" pitchFamily="2" charset="-122"/>
                <a:sym typeface="+mn-lt"/>
              </a:rPr>
              <a:t>，被认为是商业环境下</a:t>
            </a:r>
            <a:r>
              <a:rPr lang="zh-CN" altLang="en-US" sz="2000" dirty="0">
                <a:solidFill>
                  <a:srgbClr val="FF0000"/>
                </a:solidFill>
                <a:latin typeface="方正正大黑简体" panose="02000000000000000000" pitchFamily="2" charset="-122"/>
                <a:ea typeface="方正正大黑简体" panose="02000000000000000000" pitchFamily="2" charset="-122"/>
                <a:sym typeface="+mn-lt"/>
              </a:rPr>
              <a:t>首选的</a:t>
            </a:r>
            <a:r>
              <a:rPr lang="zh-CN" altLang="en-US" sz="2000" dirty="0">
                <a:latin typeface="方正正大黑简体" panose="02000000000000000000" pitchFamily="2" charset="-122"/>
                <a:ea typeface="方正正大黑简体" panose="02000000000000000000" pitchFamily="2" charset="-122"/>
                <a:sym typeface="+mn-lt"/>
              </a:rPr>
              <a:t>安全电子邮件协议。</a:t>
            </a:r>
            <a:endParaRPr lang="zh-CN" altLang="en-US" sz="2000" dirty="0">
              <a:latin typeface="方正正大黑简体" panose="02000000000000000000" pitchFamily="2" charset="-122"/>
              <a:ea typeface="方正正大黑简体" panose="02000000000000000000" pitchFamily="2" charset="-122"/>
              <a:sym typeface="+mn-lt"/>
            </a:endParaRPr>
          </a:p>
        </p:txBody>
      </p:sp>
      <p:sp>
        <p:nvSpPr>
          <p:cNvPr id="21" name="椭圆 20"/>
          <p:cNvSpPr/>
          <p:nvPr/>
        </p:nvSpPr>
        <p:spPr>
          <a:xfrm>
            <a:off x="1738086" y="4811791"/>
            <a:ext cx="482600" cy="482600"/>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方正正大黑简体" panose="02000000000000000000" pitchFamily="2" charset="-122"/>
                <a:ea typeface="方正正大黑简体" panose="02000000000000000000" pitchFamily="2" charset="-122"/>
              </a:rPr>
              <a:t>3</a:t>
            </a:r>
            <a:endParaRPr lang="zh-CN" altLang="en-US" sz="2000" dirty="0">
              <a:solidFill>
                <a:schemeClr val="bg1"/>
              </a:solidFill>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ppt_w</p:attrName>
                                        </p:attrNameLst>
                                      </p:cBhvr>
                                      <p:tavLst>
                                        <p:tav tm="0">
                                          <p:val>
                                            <p:fltVal val="0"/>
                                          </p:val>
                                        </p:tav>
                                        <p:tav tm="100000">
                                          <p:val>
                                            <p:strVal val="#ppt_w"/>
                                          </p:val>
                                        </p:tav>
                                      </p:tavLst>
                                    </p:anim>
                                    <p:anim calcmode="lin" valueType="num">
                                      <p:cBhvr>
                                        <p:cTn id="15" dur="500" fill="hold"/>
                                        <p:tgtEl>
                                          <p:spTgt spid="32"/>
                                        </p:tgtEl>
                                        <p:attrNameLst>
                                          <p:attrName>ppt_h</p:attrName>
                                        </p:attrNameLst>
                                      </p:cBhvr>
                                      <p:tavLst>
                                        <p:tav tm="0">
                                          <p:val>
                                            <p:fltVal val="0"/>
                                          </p:val>
                                        </p:tav>
                                        <p:tav tm="100000">
                                          <p:val>
                                            <p:strVal val="#ppt_h"/>
                                          </p:val>
                                        </p:tav>
                                      </p:tavLst>
                                    </p:anim>
                                    <p:animEffect transition="in" filter="fade">
                                      <p:cBhvr>
                                        <p:cTn id="16" dur="500"/>
                                        <p:tgtEl>
                                          <p:spTgt spid="32"/>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p:cTn id="19" dur="500" fill="hold"/>
                                        <p:tgtEl>
                                          <p:spTgt spid="34"/>
                                        </p:tgtEl>
                                        <p:attrNameLst>
                                          <p:attrName>ppt_w</p:attrName>
                                        </p:attrNameLst>
                                      </p:cBhvr>
                                      <p:tavLst>
                                        <p:tav tm="0">
                                          <p:val>
                                            <p:fltVal val="0"/>
                                          </p:val>
                                        </p:tav>
                                        <p:tav tm="100000">
                                          <p:val>
                                            <p:strVal val="#ppt_w"/>
                                          </p:val>
                                        </p:tav>
                                      </p:tavLst>
                                    </p:anim>
                                    <p:anim calcmode="lin" valueType="num">
                                      <p:cBhvr>
                                        <p:cTn id="20" dur="500" fill="hold"/>
                                        <p:tgtEl>
                                          <p:spTgt spid="34"/>
                                        </p:tgtEl>
                                        <p:attrNameLst>
                                          <p:attrName>ppt_h</p:attrName>
                                        </p:attrNameLst>
                                      </p:cBhvr>
                                      <p:tavLst>
                                        <p:tav tm="0">
                                          <p:val>
                                            <p:fltVal val="0"/>
                                          </p:val>
                                        </p:tav>
                                        <p:tav tm="100000">
                                          <p:val>
                                            <p:strVal val="#ppt_h"/>
                                          </p:val>
                                        </p:tav>
                                      </p:tavLst>
                                    </p:anim>
                                    <p:animEffect transition="in" filter="fade">
                                      <p:cBhvr>
                                        <p:cTn id="21" dur="500"/>
                                        <p:tgtEl>
                                          <p:spTgt spid="34"/>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33"/>
                                        </p:tgtEl>
                                        <p:attrNameLst>
                                          <p:attrName>style.visibility</p:attrName>
                                        </p:attrNameLst>
                                      </p:cBhvr>
                                      <p:to>
                                        <p:strVal val="visible"/>
                                      </p:to>
                                    </p:set>
                                    <p:anim calcmode="lin" valueType="num">
                                      <p:cBhvr>
                                        <p:cTn id="26" dur="500" fill="hold"/>
                                        <p:tgtEl>
                                          <p:spTgt spid="33"/>
                                        </p:tgtEl>
                                        <p:attrNameLst>
                                          <p:attrName>ppt_w</p:attrName>
                                        </p:attrNameLst>
                                      </p:cBhvr>
                                      <p:tavLst>
                                        <p:tav tm="0">
                                          <p:val>
                                            <p:fltVal val="0"/>
                                          </p:val>
                                        </p:tav>
                                        <p:tav tm="100000">
                                          <p:val>
                                            <p:strVal val="#ppt_w"/>
                                          </p:val>
                                        </p:tav>
                                      </p:tavLst>
                                    </p:anim>
                                    <p:anim calcmode="lin" valueType="num">
                                      <p:cBhvr>
                                        <p:cTn id="27" dur="500" fill="hold"/>
                                        <p:tgtEl>
                                          <p:spTgt spid="33"/>
                                        </p:tgtEl>
                                        <p:attrNameLst>
                                          <p:attrName>ppt_h</p:attrName>
                                        </p:attrNameLst>
                                      </p:cBhvr>
                                      <p:tavLst>
                                        <p:tav tm="0">
                                          <p:val>
                                            <p:fltVal val="0"/>
                                          </p:val>
                                        </p:tav>
                                        <p:tav tm="100000">
                                          <p:val>
                                            <p:strVal val="#ppt_h"/>
                                          </p:val>
                                        </p:tav>
                                      </p:tavLst>
                                    </p:anim>
                                    <p:animEffect transition="in" filter="fade">
                                      <p:cBhvr>
                                        <p:cTn id="28" dur="500"/>
                                        <p:tgtEl>
                                          <p:spTgt spid="33"/>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p:cTn id="31" dur="500" fill="hold"/>
                                        <p:tgtEl>
                                          <p:spTgt spid="35"/>
                                        </p:tgtEl>
                                        <p:attrNameLst>
                                          <p:attrName>ppt_w</p:attrName>
                                        </p:attrNameLst>
                                      </p:cBhvr>
                                      <p:tavLst>
                                        <p:tav tm="0">
                                          <p:val>
                                            <p:fltVal val="0"/>
                                          </p:val>
                                        </p:tav>
                                        <p:tav tm="100000">
                                          <p:val>
                                            <p:strVal val="#ppt_w"/>
                                          </p:val>
                                        </p:tav>
                                      </p:tavLst>
                                    </p:anim>
                                    <p:anim calcmode="lin" valueType="num">
                                      <p:cBhvr>
                                        <p:cTn id="32" dur="500" fill="hold"/>
                                        <p:tgtEl>
                                          <p:spTgt spid="35"/>
                                        </p:tgtEl>
                                        <p:attrNameLst>
                                          <p:attrName>ppt_h</p:attrName>
                                        </p:attrNameLst>
                                      </p:cBhvr>
                                      <p:tavLst>
                                        <p:tav tm="0">
                                          <p:val>
                                            <p:fltVal val="0"/>
                                          </p:val>
                                        </p:tav>
                                        <p:tav tm="100000">
                                          <p:val>
                                            <p:strVal val="#ppt_h"/>
                                          </p:val>
                                        </p:tav>
                                      </p:tavLst>
                                    </p:anim>
                                    <p:animEffect transition="in" filter="fade">
                                      <p:cBhvr>
                                        <p:cTn id="33" dur="500"/>
                                        <p:tgtEl>
                                          <p:spTgt spid="35"/>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p:cTn id="38" dur="500" fill="hold"/>
                                        <p:tgtEl>
                                          <p:spTgt spid="20"/>
                                        </p:tgtEl>
                                        <p:attrNameLst>
                                          <p:attrName>ppt_w</p:attrName>
                                        </p:attrNameLst>
                                      </p:cBhvr>
                                      <p:tavLst>
                                        <p:tav tm="0">
                                          <p:val>
                                            <p:fltVal val="0"/>
                                          </p:val>
                                        </p:tav>
                                        <p:tav tm="100000">
                                          <p:val>
                                            <p:strVal val="#ppt_w"/>
                                          </p:val>
                                        </p:tav>
                                      </p:tavLst>
                                    </p:anim>
                                    <p:anim calcmode="lin" valueType="num">
                                      <p:cBhvr>
                                        <p:cTn id="39" dur="500" fill="hold"/>
                                        <p:tgtEl>
                                          <p:spTgt spid="20"/>
                                        </p:tgtEl>
                                        <p:attrNameLst>
                                          <p:attrName>ppt_h</p:attrName>
                                        </p:attrNameLst>
                                      </p:cBhvr>
                                      <p:tavLst>
                                        <p:tav tm="0">
                                          <p:val>
                                            <p:fltVal val="0"/>
                                          </p:val>
                                        </p:tav>
                                        <p:tav tm="100000">
                                          <p:val>
                                            <p:strVal val="#ppt_h"/>
                                          </p:val>
                                        </p:tav>
                                      </p:tavLst>
                                    </p:anim>
                                    <p:animEffect transition="in" filter="fade">
                                      <p:cBhvr>
                                        <p:cTn id="40" dur="500"/>
                                        <p:tgtEl>
                                          <p:spTgt spid="20"/>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p:cTn id="43" dur="500" fill="hold"/>
                                        <p:tgtEl>
                                          <p:spTgt spid="21"/>
                                        </p:tgtEl>
                                        <p:attrNameLst>
                                          <p:attrName>ppt_w</p:attrName>
                                        </p:attrNameLst>
                                      </p:cBhvr>
                                      <p:tavLst>
                                        <p:tav tm="0">
                                          <p:val>
                                            <p:fltVal val="0"/>
                                          </p:val>
                                        </p:tav>
                                        <p:tav tm="100000">
                                          <p:val>
                                            <p:strVal val="#ppt_w"/>
                                          </p:val>
                                        </p:tav>
                                      </p:tavLst>
                                    </p:anim>
                                    <p:anim calcmode="lin" valueType="num">
                                      <p:cBhvr>
                                        <p:cTn id="44" dur="500" fill="hold"/>
                                        <p:tgtEl>
                                          <p:spTgt spid="21"/>
                                        </p:tgtEl>
                                        <p:attrNameLst>
                                          <p:attrName>ppt_h</p:attrName>
                                        </p:attrNameLst>
                                      </p:cBhvr>
                                      <p:tavLst>
                                        <p:tav tm="0">
                                          <p:val>
                                            <p:fltVal val="0"/>
                                          </p:val>
                                        </p:tav>
                                        <p:tav tm="100000">
                                          <p:val>
                                            <p:strVal val="#ppt_h"/>
                                          </p:val>
                                        </p:tav>
                                      </p:tavLst>
                                    </p:anim>
                                    <p:animEffect transition="in" filter="fade">
                                      <p:cBhvr>
                                        <p:cTn id="4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32" grpId="0"/>
      <p:bldP spid="33" grpId="0"/>
      <p:bldP spid="34" grpId="0" animBg="1"/>
      <p:bldP spid="35" grpId="0" animBg="1"/>
      <p:bldP spid="20" grpId="0"/>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6"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3052377" y="720591"/>
            <a:ext cx="6367128" cy="553998"/>
          </a:xfrm>
          <a:prstGeom prst="rect">
            <a:avLst/>
          </a:prstGeom>
          <a:noFill/>
        </p:spPr>
        <p:txBody>
          <a:bodyPr wrap="none" lIns="0" tIns="0" rIns="0" bIns="0" rtlCol="0">
            <a:spAutoFit/>
          </a:bodyPr>
          <a:lstStyle/>
          <a:p>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动态主机配置协议</a:t>
            </a: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——DHCP</a:t>
            </a:r>
            <a:endPar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9" name="矩形 8"/>
          <p:cNvSpPr/>
          <p:nvPr/>
        </p:nvSpPr>
        <p:spPr>
          <a:xfrm>
            <a:off x="597807" y="1618187"/>
            <a:ext cx="10018339" cy="893963"/>
          </a:xfrm>
          <a:prstGeom prst="rect">
            <a:avLst/>
          </a:prstGeom>
        </p:spPr>
        <p:txBody>
          <a:bodyPr wrap="square">
            <a:spAutoFit/>
          </a:bodyPr>
          <a:lstStyle/>
          <a:p>
            <a:pPr marL="1257300" lvl="2" indent="-342900">
              <a:lnSpc>
                <a:spcPct val="110000"/>
              </a:lnSpc>
              <a:spcAft>
                <a:spcPts val="600"/>
              </a:spcAft>
              <a:buClr>
                <a:srgbClr val="15449F"/>
              </a:buClr>
              <a:buFont typeface="Wingdings" panose="05000000000000000000" pitchFamily="2" charset="2"/>
              <a:buChar char="l"/>
              <a:defRPr/>
            </a:pP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DHCP</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用来分配</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IP</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地址，并提供启动计算机（或唤醒一个新网络）的其他信息，它是</a:t>
            </a:r>
            <a:r>
              <a:rPr lang="en-US" altLang="zh-CN"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BOOTP</a:t>
            </a:r>
            <a:r>
              <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rPr>
              <a:t>的扩展。</a:t>
            </a:r>
            <a:endParaRPr lang="zh-CN" altLang="en-US" sz="24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28" name="文本框 27"/>
          <p:cNvSpPr txBox="1"/>
          <p:nvPr/>
        </p:nvSpPr>
        <p:spPr>
          <a:xfrm>
            <a:off x="1066302" y="2526493"/>
            <a:ext cx="9486819" cy="893963"/>
          </a:xfrm>
          <a:prstGeom prst="rect">
            <a:avLst/>
          </a:prstGeom>
          <a:noFill/>
        </p:spPr>
        <p:txBody>
          <a:bodyPr wrap="square" rtlCol="0">
            <a:spAutoFit/>
          </a:bodyPr>
          <a:lstStyle/>
          <a:p>
            <a:pPr marL="800100" lvl="1" indent="-342900">
              <a:lnSpc>
                <a:spcPct val="110000"/>
              </a:lnSpc>
              <a:spcAft>
                <a:spcPts val="600"/>
              </a:spcAft>
              <a:buClr>
                <a:srgbClr val="15449F"/>
              </a:buClr>
              <a:buFont typeface="Wingdings" panose="05000000000000000000" pitchFamily="2" charset="2"/>
              <a:buChar char="l"/>
              <a:defRPr/>
            </a:pPr>
            <a:r>
              <a:rPr lang="zh-CN" altLang="en-US" sz="2400" dirty="0">
                <a:latin typeface="方正正大黑简体" panose="02000000000000000000" pitchFamily="2" charset="-122"/>
                <a:ea typeface="方正正大黑简体" panose="02000000000000000000" pitchFamily="2" charset="-122"/>
              </a:rPr>
              <a:t>此协议能够提供：域名服务器地址、默认的路由地址、默认的域名及客户机的</a:t>
            </a:r>
            <a:r>
              <a:rPr lang="en-US" altLang="zh-CN" sz="2400" dirty="0">
                <a:latin typeface="方正正大黑简体" panose="02000000000000000000" pitchFamily="2" charset="-122"/>
                <a:ea typeface="方正正大黑简体" panose="02000000000000000000" pitchFamily="2" charset="-122"/>
              </a:rPr>
              <a:t>IP</a:t>
            </a:r>
            <a:r>
              <a:rPr lang="zh-CN" altLang="en-US" sz="2400" dirty="0">
                <a:latin typeface="方正正大黑简体" panose="02000000000000000000" pitchFamily="2" charset="-122"/>
                <a:ea typeface="方正正大黑简体" panose="02000000000000000000" pitchFamily="2" charset="-122"/>
              </a:rPr>
              <a:t>地址；以及网络时间服务器的地址等。</a:t>
            </a:r>
            <a:endParaRPr lang="zh-CN" altLang="en-US" sz="2400" dirty="0">
              <a:latin typeface="方正正大黑简体" panose="02000000000000000000" pitchFamily="2" charset="-122"/>
              <a:ea typeface="方正正大黑简体" panose="02000000000000000000" pitchFamily="2" charset="-122"/>
            </a:endParaRPr>
          </a:p>
        </p:txBody>
      </p:sp>
      <p:sp>
        <p:nvSpPr>
          <p:cNvPr id="27" name="Text Box 15"/>
          <p:cNvSpPr txBox="1">
            <a:spLocks noChangeArrowheads="1"/>
          </p:cNvSpPr>
          <p:nvPr/>
        </p:nvSpPr>
        <p:spPr bwMode="auto">
          <a:xfrm>
            <a:off x="1546612" y="3828096"/>
            <a:ext cx="4789180" cy="1328023"/>
          </a:xfrm>
          <a:prstGeom prst="roundRect">
            <a:avLst/>
          </a:prstGeom>
        </p:spPr>
        <p:style>
          <a:lnRef idx="3">
            <a:schemeClr val="lt1"/>
          </a:lnRef>
          <a:fillRef idx="1">
            <a:schemeClr val="accent1"/>
          </a:fillRef>
          <a:effectRef idx="1">
            <a:schemeClr val="accent1"/>
          </a:effectRef>
          <a:fontRef idx="minor">
            <a:schemeClr val="lt1"/>
          </a:fontRef>
        </p:style>
        <p:txBody>
          <a:bodyPr wrap="square" anchor="ctr">
            <a:spAutoFit/>
          </a:bodyPr>
          <a:lstStyle>
            <a:lvl1pPr eaLnBrk="0" hangingPunct="0">
              <a:defRPr>
                <a:solidFill>
                  <a:schemeClr val="tx1"/>
                </a:solidFill>
                <a:latin typeface="Arial" panose="020B0604020202020204" pitchFamily="34" charset="0"/>
                <a:ea typeface="黑体" panose="02010609060101010101" charset="-122"/>
              </a:defRPr>
            </a:lvl1pPr>
            <a:lvl2pPr marL="742950" indent="-285750" eaLnBrk="0" hangingPunct="0">
              <a:defRPr>
                <a:solidFill>
                  <a:schemeClr val="tx1"/>
                </a:solidFill>
                <a:latin typeface="Arial" panose="020B0604020202020204" pitchFamily="34" charset="0"/>
                <a:ea typeface="黑体" panose="02010609060101010101" charset="-122"/>
              </a:defRPr>
            </a:lvl2pPr>
            <a:lvl3pPr marL="1143000" indent="-228600" eaLnBrk="0" hangingPunct="0">
              <a:defRPr>
                <a:solidFill>
                  <a:schemeClr val="tx1"/>
                </a:solidFill>
                <a:latin typeface="Arial" panose="020B0604020202020204" pitchFamily="34" charset="0"/>
                <a:ea typeface="黑体" panose="02010609060101010101" charset="-122"/>
              </a:defRPr>
            </a:lvl3pPr>
            <a:lvl4pPr marL="1600200" indent="-228600" eaLnBrk="0" hangingPunct="0">
              <a:defRPr>
                <a:solidFill>
                  <a:schemeClr val="tx1"/>
                </a:solidFill>
                <a:latin typeface="Arial" panose="020B0604020202020204" pitchFamily="34" charset="0"/>
                <a:ea typeface="黑体" panose="02010609060101010101" charset="-122"/>
              </a:defRPr>
            </a:lvl4pPr>
            <a:lvl5pPr marL="2057400" indent="-228600" eaLnBrk="0" hangingPunct="0">
              <a:defRPr>
                <a:solidFill>
                  <a:schemeClr val="tx1"/>
                </a:solidFill>
                <a:latin typeface="Arial" panose="020B0604020202020204" pitchFamily="34" charset="0"/>
                <a:ea typeface="黑体" panose="02010609060101010101"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charset="-122"/>
              </a:defRPr>
            </a:lvl9pPr>
          </a:lstStyle>
          <a:p>
            <a:pPr algn="ctr" eaLnBrk="1" hangingPunct="1"/>
            <a:r>
              <a:rPr lang="en-US" altLang="zh-CN" sz="2400" spc="-150" dirty="0">
                <a:solidFill>
                  <a:schemeClr val="bg1"/>
                </a:solidFill>
                <a:latin typeface="方正正大黑简体" panose="02000000000000000000" pitchFamily="2" charset="-122"/>
                <a:ea typeface="方正正大黑简体" panose="02000000000000000000" pitchFamily="2" charset="-122"/>
              </a:rPr>
              <a:t>DHCP</a:t>
            </a:r>
            <a:r>
              <a:rPr lang="zh-CN" altLang="en-US" sz="2400" dirty="0">
                <a:solidFill>
                  <a:schemeClr val="bg1"/>
                </a:solidFill>
                <a:latin typeface="方正正大黑简体" panose="02000000000000000000" pitchFamily="2" charset="-122"/>
                <a:ea typeface="方正正大黑简体" panose="02000000000000000000" pitchFamily="2" charset="-122"/>
              </a:rPr>
              <a:t>对</a:t>
            </a:r>
            <a:r>
              <a:rPr lang="en-US" altLang="zh-CN" sz="2400" spc="-150" dirty="0">
                <a:solidFill>
                  <a:schemeClr val="bg1"/>
                </a:solidFill>
                <a:latin typeface="方正正大黑简体" panose="02000000000000000000" pitchFamily="2" charset="-122"/>
                <a:ea typeface="方正正大黑简体" panose="02000000000000000000" pitchFamily="2" charset="-122"/>
              </a:rPr>
              <a:t>IP</a:t>
            </a:r>
            <a:r>
              <a:rPr lang="zh-CN" altLang="en-US" sz="2400" dirty="0">
                <a:solidFill>
                  <a:schemeClr val="bg1"/>
                </a:solidFill>
                <a:latin typeface="方正正大黑简体" panose="02000000000000000000" pitchFamily="2" charset="-122"/>
                <a:ea typeface="方正正大黑简体" panose="02000000000000000000" pitchFamily="2" charset="-122"/>
              </a:rPr>
              <a:t>地址提供集中化的管理，简化了管理任务，可以很容易地为便携计算机分配</a:t>
            </a:r>
            <a:r>
              <a:rPr lang="en-US" altLang="zh-CN" sz="2400" dirty="0">
                <a:solidFill>
                  <a:schemeClr val="bg1"/>
                </a:solidFill>
                <a:latin typeface="方正正大黑简体" panose="02000000000000000000" pitchFamily="2" charset="-122"/>
                <a:ea typeface="方正正大黑简体" panose="02000000000000000000" pitchFamily="2" charset="-122"/>
              </a:rPr>
              <a:t>IP</a:t>
            </a:r>
            <a:r>
              <a:rPr lang="zh-CN" altLang="en-US" sz="2400" dirty="0">
                <a:solidFill>
                  <a:schemeClr val="bg1"/>
                </a:solidFill>
                <a:latin typeface="方正正大黑简体" panose="02000000000000000000" pitchFamily="2" charset="-122"/>
                <a:ea typeface="方正正大黑简体" panose="02000000000000000000" pitchFamily="2" charset="-122"/>
              </a:rPr>
              <a:t>地址。</a:t>
            </a:r>
            <a:endParaRPr lang="zh-CN" altLang="en-US" sz="2400" dirty="0">
              <a:solidFill>
                <a:schemeClr val="bg1"/>
              </a:solidFill>
              <a:latin typeface="方正正大黑简体" panose="02000000000000000000" pitchFamily="2" charset="-122"/>
              <a:ea typeface="方正正大黑简体" panose="02000000000000000000" pitchFamily="2" charset="-122"/>
            </a:endParaRPr>
          </a:p>
        </p:txBody>
      </p:sp>
      <p:pic>
        <p:nvPicPr>
          <p:cNvPr id="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792" y="3349898"/>
            <a:ext cx="3873528" cy="305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par>
                          <p:cTn id="10" fill="hold">
                            <p:stCondLst>
                              <p:cond delay="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9"/>
                                        </p:tgtEl>
                                        <p:attrNameLst>
                                          <p:attrName>style.visibility</p:attrName>
                                        </p:attrNameLst>
                                      </p:cBhvr>
                                      <p:to>
                                        <p:strVal val="visible"/>
                                      </p:to>
                                    </p:set>
                                    <p:anim to="0" calcmode="lin" valueType="num">
                                      <p:cBhvr>
                                        <p:cTn id="13" dur="500" decel="100000" fill="hold">
                                          <p:stCondLst>
                                            <p:cond delay="0"/>
                                          </p:stCondLst>
                                        </p:cTn>
                                        <p:tgtEl>
                                          <p:spTgt spid="9"/>
                                        </p:tgtEl>
                                        <p:attrNameLst>
                                          <p:attrName>ppt_y</p:attrName>
                                        </p:attrNameLst>
                                      </p:cBhvr>
                                      <p:tavLst>
                                        <p:tav tm="0">
                                          <p:val>
                                            <p:strVal val="ppt_y+0.02"/>
                                          </p:val>
                                        </p:tav>
                                        <p:tav tm="100000">
                                          <p:val>
                                            <p:strVal val="#ppt_y"/>
                                          </p:val>
                                        </p:tav>
                                      </p:tavLst>
                                    </p:anim>
                                    <p:animEffect transition="in" filter="fade">
                                      <p:cBhvr>
                                        <p:cTn id="14" dur="500">
                                          <p:stCondLst>
                                            <p:cond delay="0"/>
                                          </p:stCondLst>
                                        </p:cTn>
                                        <p:tgtEl>
                                          <p:spTgt spid="9"/>
                                        </p:tgtEl>
                                      </p:cBhvr>
                                    </p:animEffect>
                                    <p:animScale>
                                      <p:cBhvr>
                                        <p:cTn id="15" dur="500" decel="100000" fill="hold">
                                          <p:stCondLst>
                                            <p:cond delay="0"/>
                                          </p:stCondLst>
                                        </p:cTn>
                                        <p:tgtEl>
                                          <p:spTgt spid="9"/>
                                        </p:tgtEl>
                                      </p:cBhvr>
                                      <p:by x="100000" y="100000"/>
                                      <p:from x="110000" y="110000"/>
                                      <p:to x="100000" y="100000"/>
                                    </p:animScale>
                                  </p:childTnLst>
                                </p:cTn>
                              </p:par>
                            </p:childTnLst>
                          </p:cTn>
                        </p:par>
                        <p:par>
                          <p:cTn id="16" fill="hold">
                            <p:stCondLst>
                              <p:cond delay="284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28"/>
                                        </p:tgtEl>
                                        <p:attrNameLst>
                                          <p:attrName>style.visibility</p:attrName>
                                        </p:attrNameLst>
                                      </p:cBhvr>
                                      <p:to>
                                        <p:strVal val="visible"/>
                                      </p:to>
                                    </p:set>
                                    <p:anim to="0" calcmode="lin" valueType="num">
                                      <p:cBhvr>
                                        <p:cTn id="19" dur="500" decel="100000" fill="hold">
                                          <p:stCondLst>
                                            <p:cond delay="0"/>
                                          </p:stCondLst>
                                        </p:cTn>
                                        <p:tgtEl>
                                          <p:spTgt spid="28"/>
                                        </p:tgtEl>
                                        <p:attrNameLst>
                                          <p:attrName>ppt_y</p:attrName>
                                        </p:attrNameLst>
                                      </p:cBhvr>
                                      <p:tavLst>
                                        <p:tav tm="0">
                                          <p:val>
                                            <p:strVal val="ppt_y+0.02"/>
                                          </p:val>
                                        </p:tav>
                                        <p:tav tm="100000">
                                          <p:val>
                                            <p:strVal val="#ppt_y"/>
                                          </p:val>
                                        </p:tav>
                                      </p:tavLst>
                                    </p:anim>
                                    <p:animEffect transition="in" filter="fade">
                                      <p:cBhvr>
                                        <p:cTn id="20" dur="500">
                                          <p:stCondLst>
                                            <p:cond delay="0"/>
                                          </p:stCondLst>
                                        </p:cTn>
                                        <p:tgtEl>
                                          <p:spTgt spid="28"/>
                                        </p:tgtEl>
                                      </p:cBhvr>
                                    </p:animEffect>
                                    <p:animScale>
                                      <p:cBhvr>
                                        <p:cTn id="21" dur="500" decel="100000" fill="hold">
                                          <p:stCondLst>
                                            <p:cond delay="0"/>
                                          </p:stCondLst>
                                        </p:cTn>
                                        <p:tgtEl>
                                          <p:spTgt spid="28"/>
                                        </p:tgtEl>
                                      </p:cBhvr>
                                      <p:by x="100000" y="100000"/>
                                      <p:from x="110000" y="110000"/>
                                      <p:to x="100000" y="100000"/>
                                    </p:animScale>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slide(fromBottom)">
                                      <p:cBhvr>
                                        <p:cTn id="26" dur="500"/>
                                        <p:tgtEl>
                                          <p:spTgt spid="27"/>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1000"/>
                                        <p:tgtEl>
                                          <p:spTgt spid="29"/>
                                        </p:tgtEl>
                                      </p:cBhvr>
                                    </p:animEffect>
                                    <p:anim calcmode="lin" valueType="num">
                                      <p:cBhvr>
                                        <p:cTn id="32" dur="1000" fill="hold"/>
                                        <p:tgtEl>
                                          <p:spTgt spid="29"/>
                                        </p:tgtEl>
                                        <p:attrNameLst>
                                          <p:attrName>ppt_x</p:attrName>
                                        </p:attrNameLst>
                                      </p:cBhvr>
                                      <p:tavLst>
                                        <p:tav tm="0">
                                          <p:val>
                                            <p:strVal val="#ppt_x"/>
                                          </p:val>
                                        </p:tav>
                                        <p:tav tm="100000">
                                          <p:val>
                                            <p:strVal val="#ppt_x"/>
                                          </p:val>
                                        </p:tav>
                                      </p:tavLst>
                                    </p:anim>
                                    <p:anim calcmode="lin" valueType="num">
                                      <p:cBhvr>
                                        <p:cTn id="33"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9" grpId="0"/>
      <p:bldP spid="28" grpId="0"/>
      <p:bldP spid="27" grpId="0" animBg="1"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99" name="文本框 98"/>
          <p:cNvSpPr txBox="1"/>
          <p:nvPr/>
        </p:nvSpPr>
        <p:spPr>
          <a:xfrm>
            <a:off x="1491464" y="1516209"/>
            <a:ext cx="9427548" cy="523220"/>
          </a:xfrm>
          <a:prstGeom prst="rect">
            <a:avLst/>
          </a:prstGeom>
          <a:noFill/>
        </p:spPr>
        <p:txBody>
          <a:bodyPr wrap="square">
            <a:spAutoFit/>
          </a:bodyPr>
          <a:lstStyle/>
          <a:p>
            <a:pPr marL="457200" indent="-457200">
              <a:buSzPct val="150000"/>
              <a:buBlip>
                <a:blip r:embed="rId2"/>
              </a:buBlip>
            </a:pP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网络层协议的安全性分析</a:t>
            </a:r>
            <a:endPar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17" name="PA-矩形 4"/>
          <p:cNvSpPr>
            <a:spLocks noChangeArrowheads="1"/>
          </p:cNvSpPr>
          <p:nvPr>
            <p:custDataLst>
              <p:tags r:id="rId3"/>
            </p:custDataLst>
          </p:nvPr>
        </p:nvSpPr>
        <p:spPr bwMode="auto">
          <a:xfrm>
            <a:off x="1558979" y="1883529"/>
            <a:ext cx="9427549" cy="309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200000"/>
              </a:lnSpc>
              <a:spcAft>
                <a:spcPts val="600"/>
              </a:spcAft>
              <a:buClr>
                <a:srgbClr val="15449F"/>
              </a:buClr>
              <a:buFont typeface="Wingdings" panose="05000000000000000000" pitchFamily="2" charset="2"/>
              <a:buChar char="l"/>
              <a:defRPr/>
            </a:pPr>
            <a:r>
              <a:rPr lang="en-US" altLang="zh-CN" sz="2400" dirty="0">
                <a:latin typeface="方正正大黑简体" panose="02000000000000000000" pitchFamily="2" charset="-122"/>
                <a:ea typeface="方正正大黑简体" panose="02000000000000000000" pitchFamily="2" charset="-122"/>
              </a:rPr>
              <a:t>IP</a:t>
            </a:r>
            <a:r>
              <a:rPr lang="zh-CN" altLang="en-US" sz="2400" dirty="0">
                <a:latin typeface="方正正大黑简体" panose="02000000000000000000" pitchFamily="2" charset="-122"/>
                <a:ea typeface="方正正大黑简体" panose="02000000000000000000" pitchFamily="2" charset="-122"/>
              </a:rPr>
              <a:t>：</a:t>
            </a:r>
            <a:r>
              <a:rPr lang="en-US" altLang="zh-CN" sz="2400" dirty="0">
                <a:latin typeface="方正正大黑简体" panose="02000000000000000000" pitchFamily="2" charset="-122"/>
                <a:ea typeface="方正正大黑简体" panose="02000000000000000000" pitchFamily="2" charset="-122"/>
              </a:rPr>
              <a:t>IP</a:t>
            </a:r>
            <a:r>
              <a:rPr lang="zh-CN" altLang="en-US" sz="2400" dirty="0">
                <a:latin typeface="方正正大黑简体" panose="02000000000000000000" pitchFamily="2" charset="-122"/>
                <a:ea typeface="方正正大黑简体" panose="02000000000000000000" pitchFamily="2" charset="-122"/>
              </a:rPr>
              <a:t>欺骗、源路由、</a:t>
            </a:r>
            <a:r>
              <a:rPr lang="en-US" altLang="zh-CN" sz="2400" dirty="0">
                <a:latin typeface="方正正大黑简体" panose="02000000000000000000" pitchFamily="2" charset="-122"/>
                <a:ea typeface="方正正大黑简体" panose="02000000000000000000" pitchFamily="2" charset="-122"/>
              </a:rPr>
              <a:t>IP</a:t>
            </a:r>
            <a:r>
              <a:rPr lang="zh-CN" altLang="en-US" sz="2400" dirty="0">
                <a:latin typeface="方正正大黑简体" panose="02000000000000000000" pitchFamily="2" charset="-122"/>
                <a:ea typeface="方正正大黑简体" panose="02000000000000000000" pitchFamily="2" charset="-122"/>
              </a:rPr>
              <a:t>碎片、定向广播、监听</a:t>
            </a:r>
            <a:endParaRPr lang="zh-CN" altLang="en-US" sz="2400" dirty="0">
              <a:latin typeface="方正正大黑简体" panose="02000000000000000000" pitchFamily="2" charset="-122"/>
              <a:ea typeface="方正正大黑简体" panose="02000000000000000000" pitchFamily="2" charset="-122"/>
            </a:endParaRPr>
          </a:p>
          <a:p>
            <a:pPr marL="914400" lvl="2" indent="-342900">
              <a:lnSpc>
                <a:spcPct val="200000"/>
              </a:lnSpc>
              <a:spcAft>
                <a:spcPts val="600"/>
              </a:spcAft>
              <a:buClr>
                <a:srgbClr val="15449F"/>
              </a:buClr>
              <a:buFont typeface="Wingdings" panose="05000000000000000000" pitchFamily="2" charset="2"/>
              <a:buChar char="l"/>
              <a:defRPr/>
            </a:pPr>
            <a:r>
              <a:rPr lang="en-US" altLang="zh-CN" sz="2400" dirty="0">
                <a:latin typeface="方正正大黑简体" panose="02000000000000000000" pitchFamily="2" charset="-122"/>
                <a:ea typeface="方正正大黑简体" panose="02000000000000000000" pitchFamily="2" charset="-122"/>
              </a:rPr>
              <a:t>ARP</a:t>
            </a:r>
            <a:r>
              <a:rPr lang="zh-CN" altLang="en-US" sz="2400" dirty="0">
                <a:latin typeface="方正正大黑简体" panose="02000000000000000000" pitchFamily="2" charset="-122"/>
                <a:ea typeface="方正正大黑简体" panose="02000000000000000000" pitchFamily="2" charset="-122"/>
              </a:rPr>
              <a:t>：</a:t>
            </a:r>
            <a:r>
              <a:rPr lang="en-US" altLang="zh-CN" sz="2400" dirty="0">
                <a:latin typeface="方正正大黑简体" panose="02000000000000000000" pitchFamily="2" charset="-122"/>
                <a:ea typeface="方正正大黑简体" panose="02000000000000000000" pitchFamily="2" charset="-122"/>
              </a:rPr>
              <a:t>ARP</a:t>
            </a:r>
            <a:r>
              <a:rPr lang="zh-CN" altLang="en-US" sz="2400" dirty="0">
                <a:latin typeface="方正正大黑简体" panose="02000000000000000000" pitchFamily="2" charset="-122"/>
                <a:ea typeface="方正正大黑简体" panose="02000000000000000000" pitchFamily="2" charset="-122"/>
              </a:rPr>
              <a:t>欺骗、</a:t>
            </a:r>
            <a:r>
              <a:rPr lang="en-US" altLang="zh-CN" sz="2400" dirty="0">
                <a:latin typeface="方正正大黑简体" panose="02000000000000000000" pitchFamily="2" charset="-122"/>
                <a:ea typeface="方正正大黑简体" panose="02000000000000000000" pitchFamily="2" charset="-122"/>
              </a:rPr>
              <a:t>ARP</a:t>
            </a:r>
            <a:r>
              <a:rPr lang="zh-CN" altLang="en-US" sz="2400" dirty="0">
                <a:latin typeface="方正正大黑简体" panose="02000000000000000000" pitchFamily="2" charset="-122"/>
                <a:ea typeface="方正正大黑简体" panose="02000000000000000000" pitchFamily="2" charset="-122"/>
              </a:rPr>
              <a:t>重定向</a:t>
            </a:r>
            <a:endParaRPr lang="zh-CN" altLang="en-US" sz="2400" dirty="0">
              <a:latin typeface="方正正大黑简体" panose="02000000000000000000" pitchFamily="2" charset="-122"/>
              <a:ea typeface="方正正大黑简体" panose="02000000000000000000" pitchFamily="2" charset="-122"/>
            </a:endParaRPr>
          </a:p>
          <a:p>
            <a:pPr marL="914400" lvl="2" indent="-342900">
              <a:lnSpc>
                <a:spcPct val="200000"/>
              </a:lnSpc>
              <a:spcAft>
                <a:spcPts val="600"/>
              </a:spcAft>
              <a:buClr>
                <a:srgbClr val="15449F"/>
              </a:buClr>
              <a:buFont typeface="Wingdings" panose="05000000000000000000" pitchFamily="2" charset="2"/>
              <a:buChar char="l"/>
              <a:defRPr/>
            </a:pPr>
            <a:r>
              <a:rPr lang="en-US" altLang="zh-CN" sz="2400" dirty="0">
                <a:latin typeface="方正正大黑简体" panose="02000000000000000000" pitchFamily="2" charset="-122"/>
                <a:ea typeface="方正正大黑简体" panose="02000000000000000000" pitchFamily="2" charset="-122"/>
              </a:rPr>
              <a:t>ICMP</a:t>
            </a:r>
            <a:r>
              <a:rPr lang="zh-CN" altLang="en-US" sz="2400" dirty="0">
                <a:latin typeface="方正正大黑简体" panose="02000000000000000000" pitchFamily="2" charset="-122"/>
                <a:ea typeface="方正正大黑简体" panose="02000000000000000000" pitchFamily="2" charset="-122"/>
              </a:rPr>
              <a:t>：</a:t>
            </a:r>
            <a:r>
              <a:rPr lang="en-US" altLang="zh-CN" sz="2400" dirty="0">
                <a:latin typeface="方正正大黑简体" panose="02000000000000000000" pitchFamily="2" charset="-122"/>
                <a:ea typeface="方正正大黑简体" panose="02000000000000000000" pitchFamily="2" charset="-122"/>
              </a:rPr>
              <a:t>ICMP flood</a:t>
            </a:r>
            <a:r>
              <a:rPr lang="zh-CN" altLang="en-US" sz="2400" dirty="0">
                <a:latin typeface="方正正大黑简体" panose="02000000000000000000" pitchFamily="2" charset="-122"/>
                <a:ea typeface="方正正大黑简体" panose="02000000000000000000" pitchFamily="2" charset="-122"/>
              </a:rPr>
              <a:t>、</a:t>
            </a:r>
            <a:r>
              <a:rPr lang="en-US" altLang="zh-CN" sz="2400" dirty="0">
                <a:latin typeface="方正正大黑简体" panose="02000000000000000000" pitchFamily="2" charset="-122"/>
                <a:ea typeface="方正正大黑简体" panose="02000000000000000000" pitchFamily="2" charset="-122"/>
              </a:rPr>
              <a:t>ICMP</a:t>
            </a:r>
            <a:r>
              <a:rPr lang="zh-CN" altLang="en-US" sz="2400" dirty="0">
                <a:latin typeface="方正正大黑简体" panose="02000000000000000000" pitchFamily="2" charset="-122"/>
                <a:ea typeface="方正正大黑简体" panose="02000000000000000000" pitchFamily="2" charset="-122"/>
              </a:rPr>
              <a:t>重定向</a:t>
            </a:r>
            <a:endParaRPr lang="zh-CN" altLang="en-US" sz="2400" dirty="0">
              <a:latin typeface="方正正大黑简体" panose="02000000000000000000" pitchFamily="2" charset="-122"/>
              <a:ea typeface="方正正大黑简体" panose="02000000000000000000" pitchFamily="2" charset="-122"/>
            </a:endParaRPr>
          </a:p>
          <a:p>
            <a:pPr marL="914400" lvl="2" indent="-342900">
              <a:lnSpc>
                <a:spcPct val="200000"/>
              </a:lnSpc>
              <a:spcAft>
                <a:spcPts val="600"/>
              </a:spcAft>
              <a:buClr>
                <a:srgbClr val="15449F"/>
              </a:buClr>
              <a:buFont typeface="Wingdings" panose="05000000000000000000" pitchFamily="2" charset="2"/>
              <a:buChar char="l"/>
              <a:defRPr/>
            </a:pPr>
            <a:r>
              <a:rPr lang="zh-CN" altLang="en-US" sz="2400" dirty="0">
                <a:latin typeface="方正正大黑简体" panose="02000000000000000000" pitchFamily="2" charset="-122"/>
                <a:ea typeface="方正正大黑简体" panose="02000000000000000000" pitchFamily="2" charset="-122"/>
              </a:rPr>
              <a:t>路由协议</a:t>
            </a:r>
            <a:r>
              <a:rPr lang="en-US" altLang="zh-CN" sz="2400" dirty="0">
                <a:latin typeface="方正正大黑简体" panose="02000000000000000000" pitchFamily="2" charset="-122"/>
                <a:ea typeface="方正正大黑简体" panose="02000000000000000000" pitchFamily="2" charset="-122"/>
              </a:rPr>
              <a:t>:OSPF</a:t>
            </a:r>
            <a:r>
              <a:rPr lang="zh-CN" altLang="en-US" sz="2400" dirty="0">
                <a:latin typeface="方正正大黑简体" panose="02000000000000000000" pitchFamily="2" charset="-122"/>
                <a:ea typeface="方正正大黑简体" panose="02000000000000000000" pitchFamily="2" charset="-122"/>
              </a:rPr>
              <a:t>、</a:t>
            </a:r>
            <a:r>
              <a:rPr lang="en-US" altLang="zh-CN" sz="2400" dirty="0">
                <a:latin typeface="方正正大黑简体" panose="02000000000000000000" pitchFamily="2" charset="-122"/>
                <a:ea typeface="方正正大黑简体" panose="02000000000000000000" pitchFamily="2" charset="-122"/>
              </a:rPr>
              <a:t>BGP</a:t>
            </a:r>
            <a:r>
              <a:rPr lang="zh-CN" altLang="en-US" sz="2400" dirty="0">
                <a:latin typeface="方正正大黑简体" panose="02000000000000000000" pitchFamily="2" charset="-122"/>
                <a:ea typeface="方正正大黑简体" panose="02000000000000000000" pitchFamily="2" charset="-122"/>
              </a:rPr>
              <a:t>、</a:t>
            </a:r>
            <a:r>
              <a:rPr lang="en-US" altLang="zh-CN" sz="2400" dirty="0">
                <a:latin typeface="方正正大黑简体" panose="02000000000000000000" pitchFamily="2" charset="-122"/>
                <a:ea typeface="方正正大黑简体" panose="02000000000000000000" pitchFamily="2" charset="-122"/>
              </a:rPr>
              <a:t>RIP</a:t>
            </a:r>
            <a:r>
              <a:rPr lang="zh-CN" altLang="en-US" sz="2400" dirty="0">
                <a:latin typeface="方正正大黑简体" panose="02000000000000000000" pitchFamily="2" charset="-122"/>
                <a:ea typeface="方正正大黑简体" panose="02000000000000000000" pitchFamily="2" charset="-122"/>
              </a:rPr>
              <a:t>的安全性</a:t>
            </a:r>
            <a:endParaRPr lang="zh-CN" altLang="en-US" sz="2400" dirty="0">
              <a:latin typeface="方正正大黑简体" panose="02000000000000000000" pitchFamily="2" charset="-122"/>
              <a:ea typeface="方正正大黑简体" panose="02000000000000000000" pitchFamily="2" charset="-122"/>
            </a:endParaRPr>
          </a:p>
        </p:txBody>
      </p:sp>
      <p:sp>
        <p:nvSpPr>
          <p:cNvPr id="18" name="文本框 17"/>
          <p:cNvSpPr txBox="1"/>
          <p:nvPr/>
        </p:nvSpPr>
        <p:spPr>
          <a:xfrm>
            <a:off x="3844580" y="653569"/>
            <a:ext cx="4502836"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IMAP4</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的安全性问题</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18"/>
                                        </p:tgtEl>
                                        <p:attrNameLst>
                                          <p:attrName>style.visibility</p:attrName>
                                        </p:attrNameLst>
                                      </p:cBhvr>
                                      <p:to>
                                        <p:strVal val="visible"/>
                                      </p:to>
                                    </p:set>
                                    <p:animEffect transition="in" filter="fade">
                                      <p:cBhvr>
                                        <p:cTn id="7" dur="500">
                                          <p:stCondLst>
                                            <p:cond delay="0"/>
                                          </p:stCondLst>
                                        </p:cTn>
                                        <p:tgtEl>
                                          <p:spTgt spid="18"/>
                                        </p:tgtEl>
                                      </p:cBhvr>
                                    </p:animEffect>
                                    <p:set>
                                      <p:cBhvr>
                                        <p:cTn id="8" dur="500" fill="hold">
                                          <p:stCondLst>
                                            <p:cond delay="500"/>
                                          </p:stCondLst>
                                        </p:cTn>
                                        <p:tgtEl>
                                          <p:spTgt spid="18"/>
                                        </p:tgtEl>
                                        <p:attrNameLst>
                                          <p:attrName>style.visibility</p:attrName>
                                        </p:attrNameLst>
                                      </p:cBhvr>
                                      <p:to>
                                        <p:strVal val="visible"/>
                                      </p:to>
                                    </p:set>
                                    <p:anim to="0" calcmode="lin" valueType="num">
                                      <p:cBhvr>
                                        <p:cTn id="9" dur="1000" decel="100000" fill="hold">
                                          <p:stCondLst>
                                            <p:cond delay="0"/>
                                          </p:stCondLst>
                                        </p:cTn>
                                        <p:tgtEl>
                                          <p:spTgt spid="18"/>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iterate type="wd">
                                    <p:tmPct val="10000"/>
                                  </p:iterate>
                                  <p:childTnLst>
                                    <p:set>
                                      <p:cBhvr>
                                        <p:cTn id="13" dur="1" fill="hold">
                                          <p:stCondLst>
                                            <p:cond delay="0"/>
                                          </p:stCondLst>
                                        </p:cTn>
                                        <p:tgtEl>
                                          <p:spTgt spid="99"/>
                                        </p:tgtEl>
                                        <p:attrNameLst>
                                          <p:attrName>style.visibility</p:attrName>
                                        </p:attrNameLst>
                                      </p:cBhvr>
                                      <p:to>
                                        <p:strVal val="visible"/>
                                      </p:to>
                                    </p:set>
                                    <p:animEffect transition="in" filter="fade">
                                      <p:cBhvr>
                                        <p:cTn id="14" dur="500"/>
                                        <p:tgtEl>
                                          <p:spTgt spid="9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iterate type="wd">
                                    <p:tmPct val="10000"/>
                                  </p:iterate>
                                  <p:childTnLst>
                                    <p:set>
                                      <p:cBhvr>
                                        <p:cTn id="18" dur="1" fill="hold">
                                          <p:stCondLst>
                                            <p:cond delay="0"/>
                                          </p:stCondLst>
                                        </p:cTn>
                                        <p:tgtEl>
                                          <p:spTgt spid="17">
                                            <p:txEl>
                                              <p:pRg st="0" end="0"/>
                                            </p:txEl>
                                          </p:spTgt>
                                        </p:tgtEl>
                                        <p:attrNameLst>
                                          <p:attrName>style.visibility</p:attrName>
                                        </p:attrNameLst>
                                      </p:cBhvr>
                                      <p:to>
                                        <p:strVal val="visible"/>
                                      </p:to>
                                    </p:set>
                                    <p:animEffect transition="in" filter="fade">
                                      <p:cBhvr>
                                        <p:cTn id="19" dur="500"/>
                                        <p:tgtEl>
                                          <p:spTgt spid="17">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iterate type="wd">
                                    <p:tmPct val="10000"/>
                                  </p:iterate>
                                  <p:childTnLst>
                                    <p:set>
                                      <p:cBhvr>
                                        <p:cTn id="23" dur="1" fill="hold">
                                          <p:stCondLst>
                                            <p:cond delay="0"/>
                                          </p:stCondLst>
                                        </p:cTn>
                                        <p:tgtEl>
                                          <p:spTgt spid="17">
                                            <p:txEl>
                                              <p:pRg st="1" end="1"/>
                                            </p:txEl>
                                          </p:spTgt>
                                        </p:tgtEl>
                                        <p:attrNameLst>
                                          <p:attrName>style.visibility</p:attrName>
                                        </p:attrNameLst>
                                      </p:cBhvr>
                                      <p:to>
                                        <p:strVal val="visible"/>
                                      </p:to>
                                    </p:set>
                                    <p:animEffect transition="in" filter="fade">
                                      <p:cBhvr>
                                        <p:cTn id="24" dur="500"/>
                                        <p:tgtEl>
                                          <p:spTgt spid="17">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iterate type="wd">
                                    <p:tmPct val="10000"/>
                                  </p:iterate>
                                  <p:childTnLst>
                                    <p:set>
                                      <p:cBhvr>
                                        <p:cTn id="28" dur="1" fill="hold">
                                          <p:stCondLst>
                                            <p:cond delay="0"/>
                                          </p:stCondLst>
                                        </p:cTn>
                                        <p:tgtEl>
                                          <p:spTgt spid="17">
                                            <p:txEl>
                                              <p:pRg st="2" end="2"/>
                                            </p:txEl>
                                          </p:spTgt>
                                        </p:tgtEl>
                                        <p:attrNameLst>
                                          <p:attrName>style.visibility</p:attrName>
                                        </p:attrNameLst>
                                      </p:cBhvr>
                                      <p:to>
                                        <p:strVal val="visible"/>
                                      </p:to>
                                    </p:set>
                                    <p:animEffect transition="in" filter="fade">
                                      <p:cBhvr>
                                        <p:cTn id="29" dur="500"/>
                                        <p:tgtEl>
                                          <p:spTgt spid="17">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iterate type="wd">
                                    <p:tmPct val="10000"/>
                                  </p:iterate>
                                  <p:childTnLst>
                                    <p:set>
                                      <p:cBhvr>
                                        <p:cTn id="33" dur="1" fill="hold">
                                          <p:stCondLst>
                                            <p:cond delay="0"/>
                                          </p:stCondLst>
                                        </p:cTn>
                                        <p:tgtEl>
                                          <p:spTgt spid="17">
                                            <p:txEl>
                                              <p:pRg st="3" end="3"/>
                                            </p:txEl>
                                          </p:spTgt>
                                        </p:tgtEl>
                                        <p:attrNameLst>
                                          <p:attrName>style.visibility</p:attrName>
                                        </p:attrNameLst>
                                      </p:cBhvr>
                                      <p:to>
                                        <p:strVal val="visible"/>
                                      </p:to>
                                    </p:set>
                                    <p:animEffect transition="in" filter="fade">
                                      <p:cBhvr>
                                        <p:cTn id="34" dur="500"/>
                                        <p:tgtEl>
                                          <p:spTgt spid="1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3844579" y="653569"/>
            <a:ext cx="4502836"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IMAP4</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的安全性问题</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99" name="文本框 98"/>
          <p:cNvSpPr txBox="1"/>
          <p:nvPr/>
        </p:nvSpPr>
        <p:spPr>
          <a:xfrm>
            <a:off x="1491464" y="1516209"/>
            <a:ext cx="9427548" cy="523220"/>
          </a:xfrm>
          <a:prstGeom prst="rect">
            <a:avLst/>
          </a:prstGeom>
          <a:noFill/>
        </p:spPr>
        <p:txBody>
          <a:bodyPr wrap="square">
            <a:spAutoFit/>
          </a:bodyPr>
          <a:lstStyle/>
          <a:p>
            <a:pPr marL="457200" indent="-457200">
              <a:buSzPct val="150000"/>
              <a:buBlip>
                <a:blip r:embed="rId2"/>
              </a:buBlip>
            </a:pP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运输层协议的安全性分析</a:t>
            </a:r>
            <a:endPar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17" name="PA-矩形 4"/>
          <p:cNvSpPr>
            <a:spLocks noChangeArrowheads="1"/>
          </p:cNvSpPr>
          <p:nvPr>
            <p:custDataLst>
              <p:tags r:id="rId3"/>
            </p:custDataLst>
          </p:nvPr>
        </p:nvSpPr>
        <p:spPr bwMode="auto">
          <a:xfrm>
            <a:off x="1558979" y="2224995"/>
            <a:ext cx="9427549" cy="1137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50000"/>
              </a:lnSpc>
              <a:spcAft>
                <a:spcPts val="600"/>
              </a:spcAft>
              <a:buClr>
                <a:srgbClr val="15449F"/>
              </a:buClr>
              <a:buFont typeface="Wingdings" panose="05000000000000000000" pitchFamily="2" charset="2"/>
              <a:buChar char="l"/>
              <a:defRPr/>
            </a:pPr>
            <a:r>
              <a:rPr lang="en-US" altLang="zh-CN" sz="2400" dirty="0">
                <a:latin typeface="方正正大黑简体" panose="02000000000000000000" pitchFamily="2" charset="-122"/>
                <a:ea typeface="方正正大黑简体" panose="02000000000000000000" pitchFamily="2" charset="-122"/>
              </a:rPr>
              <a:t>TCP</a:t>
            </a:r>
            <a:r>
              <a:rPr lang="zh-CN" altLang="en-US" sz="2400" dirty="0">
                <a:latin typeface="方正正大黑简体" panose="02000000000000000000" pitchFamily="2" charset="-122"/>
                <a:ea typeface="方正正大黑简体" panose="02000000000000000000" pitchFamily="2" charset="-122"/>
              </a:rPr>
              <a:t>：</a:t>
            </a:r>
            <a:r>
              <a:rPr lang="en-US" altLang="zh-CN" sz="2400" dirty="0">
                <a:latin typeface="方正正大黑简体" panose="02000000000000000000" pitchFamily="2" charset="-122"/>
                <a:ea typeface="方正正大黑简体" panose="02000000000000000000" pitchFamily="2" charset="-122"/>
              </a:rPr>
              <a:t>syn flood</a:t>
            </a:r>
            <a:r>
              <a:rPr lang="zh-CN" altLang="en-US" sz="2400" dirty="0">
                <a:latin typeface="方正正大黑简体" panose="02000000000000000000" pitchFamily="2" charset="-122"/>
                <a:ea typeface="方正正大黑简体" panose="02000000000000000000" pitchFamily="2" charset="-122"/>
              </a:rPr>
              <a:t>、序列号猜测</a:t>
            </a:r>
            <a:endParaRPr lang="zh-CN" altLang="en-US" sz="2400" dirty="0">
              <a:latin typeface="方正正大黑简体" panose="02000000000000000000" pitchFamily="2" charset="-122"/>
              <a:ea typeface="方正正大黑简体" panose="02000000000000000000" pitchFamily="2" charset="-122"/>
            </a:endParaRPr>
          </a:p>
          <a:p>
            <a:pPr marL="914400" lvl="2" indent="-342900">
              <a:lnSpc>
                <a:spcPct val="150000"/>
              </a:lnSpc>
              <a:spcAft>
                <a:spcPts val="600"/>
              </a:spcAft>
              <a:buClr>
                <a:srgbClr val="15449F"/>
              </a:buClr>
              <a:buFont typeface="Wingdings" panose="05000000000000000000" pitchFamily="2" charset="2"/>
              <a:buChar char="l"/>
              <a:defRPr/>
            </a:pPr>
            <a:r>
              <a:rPr lang="en-US" altLang="zh-CN" sz="2400" dirty="0">
                <a:latin typeface="方正正大黑简体" panose="02000000000000000000" pitchFamily="2" charset="-122"/>
                <a:ea typeface="方正正大黑简体" panose="02000000000000000000" pitchFamily="2" charset="-122"/>
              </a:rPr>
              <a:t>UDP</a:t>
            </a:r>
            <a:r>
              <a:rPr lang="zh-CN" altLang="en-US" sz="2400" dirty="0">
                <a:latin typeface="方正正大黑简体" panose="02000000000000000000" pitchFamily="2" charset="-122"/>
                <a:ea typeface="方正正大黑简体" panose="02000000000000000000" pitchFamily="2" charset="-122"/>
              </a:rPr>
              <a:t>：</a:t>
            </a:r>
            <a:r>
              <a:rPr lang="en-US" altLang="zh-CN" sz="2400" dirty="0">
                <a:latin typeface="方正正大黑简体" panose="02000000000000000000" pitchFamily="2" charset="-122"/>
                <a:ea typeface="方正正大黑简体" panose="02000000000000000000" pitchFamily="2" charset="-122"/>
              </a:rPr>
              <a:t>UDP flood</a:t>
            </a:r>
            <a:r>
              <a:rPr lang="zh-CN" altLang="en-US" sz="2400" dirty="0">
                <a:latin typeface="方正正大黑简体" panose="02000000000000000000" pitchFamily="2" charset="-122"/>
                <a:ea typeface="方正正大黑简体" panose="02000000000000000000" pitchFamily="2" charset="-122"/>
              </a:rPr>
              <a:t>、</a:t>
            </a:r>
            <a:r>
              <a:rPr lang="en-US" altLang="zh-CN" sz="2400" dirty="0">
                <a:latin typeface="方正正大黑简体" panose="02000000000000000000" pitchFamily="2" charset="-122"/>
                <a:ea typeface="方正正大黑简体" panose="02000000000000000000" pitchFamily="2" charset="-122"/>
              </a:rPr>
              <a:t>UDP</a:t>
            </a:r>
            <a:r>
              <a:rPr lang="zh-CN" altLang="en-US" sz="2400" dirty="0">
                <a:latin typeface="方正正大黑简体" panose="02000000000000000000" pitchFamily="2" charset="-122"/>
                <a:ea typeface="方正正大黑简体" panose="02000000000000000000" pitchFamily="2" charset="-122"/>
              </a:rPr>
              <a:t>欺骗</a:t>
            </a:r>
            <a:endParaRPr lang="zh-CN" altLang="en-US" sz="2400" dirty="0">
              <a:latin typeface="方正正大黑简体" panose="02000000000000000000" pitchFamily="2" charset="-122"/>
              <a:ea typeface="方正正大黑简体" panose="02000000000000000000" pitchFamily="2" charset="-122"/>
            </a:endParaRPr>
          </a:p>
        </p:txBody>
      </p:sp>
      <p:pic>
        <p:nvPicPr>
          <p:cNvPr id="18" name="图片 17"/>
          <p:cNvPicPr>
            <a:picLocks noChangeAspect="1"/>
          </p:cNvPicPr>
          <p:nvPr/>
        </p:nvPicPr>
        <p:blipFill rotWithShape="1">
          <a:blip r:embed="rId4" cstate="print">
            <a:extLst>
              <a:ext uri="{28A0092B-C50C-407E-A947-70E740481C1C}">
                <a14:useLocalDpi xmlns:a14="http://schemas.microsoft.com/office/drawing/2010/main" val="0"/>
              </a:ext>
            </a:extLst>
          </a:blip>
          <a:srcRect t="12335" b="17834"/>
          <a:stretch>
            <a:fillRect/>
          </a:stretch>
        </p:blipFill>
        <p:spPr>
          <a:xfrm>
            <a:off x="3933061" y="3700395"/>
            <a:ext cx="4748701" cy="2210721"/>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iterate type="wd">
                                    <p:tmPct val="10000"/>
                                  </p:iterate>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iterate type="wd">
                                    <p:tmPct val="10000"/>
                                  </p:iterate>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fade">
                                      <p:cBhvr>
                                        <p:cTn id="12" dur="500"/>
                                        <p:tgtEl>
                                          <p:spTgt spid="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99" name="文本框 98"/>
          <p:cNvSpPr txBox="1"/>
          <p:nvPr/>
        </p:nvSpPr>
        <p:spPr>
          <a:xfrm>
            <a:off x="1491464" y="1516209"/>
            <a:ext cx="9427548" cy="523220"/>
          </a:xfrm>
          <a:prstGeom prst="rect">
            <a:avLst/>
          </a:prstGeom>
          <a:noFill/>
        </p:spPr>
        <p:txBody>
          <a:bodyPr wrap="square">
            <a:spAutoFit/>
          </a:bodyPr>
          <a:lstStyle/>
          <a:p>
            <a:pPr marL="457200" indent="-457200">
              <a:buSzPct val="150000"/>
              <a:buBlip>
                <a:blip r:embed="rId2"/>
              </a:buBlip>
            </a:pPr>
            <a:r>
              <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rPr>
              <a:t>应用层协议的安全性分析</a:t>
            </a:r>
            <a:endParaRPr lang="zh-CN" altLang="en-US"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17" name="PA-矩形 4"/>
          <p:cNvSpPr>
            <a:spLocks noChangeArrowheads="1"/>
          </p:cNvSpPr>
          <p:nvPr>
            <p:custDataLst>
              <p:tags r:id="rId3"/>
            </p:custDataLst>
          </p:nvPr>
        </p:nvSpPr>
        <p:spPr bwMode="auto">
          <a:xfrm>
            <a:off x="1558979" y="2224995"/>
            <a:ext cx="9427549" cy="3660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lvl="2" indent="-342900">
              <a:lnSpc>
                <a:spcPct val="150000"/>
              </a:lnSpc>
              <a:spcAft>
                <a:spcPts val="600"/>
              </a:spcAft>
              <a:buClr>
                <a:srgbClr val="15449F"/>
              </a:buClr>
              <a:buFont typeface="Wingdings" panose="05000000000000000000" pitchFamily="2" charset="2"/>
              <a:buChar char="l"/>
              <a:defRPr/>
            </a:pPr>
            <a:r>
              <a:rPr lang="en-US" altLang="zh-CN" sz="2400" dirty="0">
                <a:latin typeface="方正正大黑简体" panose="02000000000000000000" pitchFamily="2" charset="-122"/>
                <a:ea typeface="方正正大黑简体" panose="02000000000000000000" pitchFamily="2" charset="-122"/>
              </a:rPr>
              <a:t>DHCP</a:t>
            </a:r>
            <a:endParaRPr lang="en-US" altLang="zh-CN" sz="2400" dirty="0">
              <a:latin typeface="方正正大黑简体" panose="02000000000000000000" pitchFamily="2" charset="-122"/>
              <a:ea typeface="方正正大黑简体" panose="02000000000000000000" pitchFamily="2" charset="-122"/>
            </a:endParaRPr>
          </a:p>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latin typeface="方正正大黑简体" panose="02000000000000000000" pitchFamily="2" charset="-122"/>
                <a:ea typeface="方正正大黑简体" panose="02000000000000000000" pitchFamily="2" charset="-122"/>
              </a:rPr>
              <a:t>域名系统：</a:t>
            </a:r>
            <a:r>
              <a:rPr lang="en-US" altLang="zh-CN" sz="2400" dirty="0">
                <a:latin typeface="方正正大黑简体" panose="02000000000000000000" pitchFamily="2" charset="-122"/>
                <a:ea typeface="方正正大黑简体" panose="02000000000000000000" pitchFamily="2" charset="-122"/>
              </a:rPr>
              <a:t>DNS</a:t>
            </a:r>
            <a:endParaRPr lang="en-US" altLang="zh-CN" sz="2400" dirty="0">
              <a:latin typeface="方正正大黑简体" panose="02000000000000000000" pitchFamily="2" charset="-122"/>
              <a:ea typeface="方正正大黑简体" panose="02000000000000000000" pitchFamily="2" charset="-122"/>
            </a:endParaRPr>
          </a:p>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latin typeface="方正正大黑简体" panose="02000000000000000000" pitchFamily="2" charset="-122"/>
                <a:ea typeface="方正正大黑简体" panose="02000000000000000000" pitchFamily="2" charset="-122"/>
              </a:rPr>
              <a:t>电子邮件：</a:t>
            </a:r>
            <a:r>
              <a:rPr lang="en-US" altLang="zh-CN" sz="2400" dirty="0">
                <a:latin typeface="方正正大黑简体" panose="02000000000000000000" pitchFamily="2" charset="-122"/>
                <a:ea typeface="方正正大黑简体" panose="02000000000000000000" pitchFamily="2" charset="-122"/>
              </a:rPr>
              <a:t>SMTP</a:t>
            </a:r>
            <a:r>
              <a:rPr lang="zh-CN" altLang="en-US" sz="2400" dirty="0">
                <a:latin typeface="方正正大黑简体" panose="02000000000000000000" pitchFamily="2" charset="-122"/>
                <a:ea typeface="方正正大黑简体" panose="02000000000000000000" pitchFamily="2" charset="-122"/>
              </a:rPr>
              <a:t>、</a:t>
            </a:r>
            <a:r>
              <a:rPr lang="en-US" altLang="zh-CN" sz="2400" dirty="0">
                <a:latin typeface="方正正大黑简体" panose="02000000000000000000" pitchFamily="2" charset="-122"/>
                <a:ea typeface="方正正大黑简体" panose="02000000000000000000" pitchFamily="2" charset="-122"/>
              </a:rPr>
              <a:t>POP3</a:t>
            </a:r>
            <a:r>
              <a:rPr lang="zh-CN" altLang="en-US" sz="2400" dirty="0">
                <a:latin typeface="方正正大黑简体" panose="02000000000000000000" pitchFamily="2" charset="-122"/>
                <a:ea typeface="方正正大黑简体" panose="02000000000000000000" pitchFamily="2" charset="-122"/>
              </a:rPr>
              <a:t>、</a:t>
            </a:r>
            <a:r>
              <a:rPr lang="en-US" altLang="zh-CN" sz="2400" dirty="0">
                <a:latin typeface="方正正大黑简体" panose="02000000000000000000" pitchFamily="2" charset="-122"/>
                <a:ea typeface="方正正大黑简体" panose="02000000000000000000" pitchFamily="2" charset="-122"/>
              </a:rPr>
              <a:t>MIME</a:t>
            </a:r>
            <a:r>
              <a:rPr lang="zh-CN" altLang="en-US" sz="2400" dirty="0">
                <a:latin typeface="方正正大黑简体" panose="02000000000000000000" pitchFamily="2" charset="-122"/>
                <a:ea typeface="方正正大黑简体" panose="02000000000000000000" pitchFamily="2" charset="-122"/>
              </a:rPr>
              <a:t>的安全性</a:t>
            </a:r>
            <a:endParaRPr lang="zh-CN" altLang="en-US" sz="2400" dirty="0">
              <a:latin typeface="方正正大黑简体" panose="02000000000000000000" pitchFamily="2" charset="-122"/>
              <a:ea typeface="方正正大黑简体" panose="02000000000000000000" pitchFamily="2" charset="-122"/>
            </a:endParaRPr>
          </a:p>
          <a:p>
            <a:pPr marL="1332230" lvl="2" indent="-342900">
              <a:lnSpc>
                <a:spcPct val="170000"/>
              </a:lnSpc>
              <a:spcAft>
                <a:spcPts val="600"/>
              </a:spcAft>
              <a:buClr>
                <a:srgbClr val="15449F"/>
              </a:buClr>
              <a:buFont typeface="Wingdings" panose="05000000000000000000" pitchFamily="2" charset="2"/>
              <a:buChar char="ü"/>
              <a:defRPr/>
            </a:pPr>
            <a:r>
              <a:rPr lang="zh-CN" altLang="en-US" sz="2000" dirty="0">
                <a:latin typeface="方正正大黑简体" panose="02000000000000000000" pitchFamily="2" charset="-122"/>
                <a:ea typeface="方正正大黑简体" panose="02000000000000000000" pitchFamily="2" charset="-122"/>
              </a:rPr>
              <a:t>安全措施：</a:t>
            </a:r>
            <a:r>
              <a:rPr lang="en-US" altLang="zh-CN" sz="2000" dirty="0">
                <a:latin typeface="方正正大黑简体" panose="02000000000000000000" pitchFamily="2" charset="-122"/>
                <a:ea typeface="方正正大黑简体" panose="02000000000000000000" pitchFamily="2" charset="-122"/>
              </a:rPr>
              <a:t>PEM</a:t>
            </a:r>
            <a:r>
              <a:rPr lang="zh-CN" altLang="en-US" sz="2000" dirty="0">
                <a:latin typeface="方正正大黑简体" panose="02000000000000000000" pitchFamily="2" charset="-122"/>
                <a:ea typeface="方正正大黑简体" panose="02000000000000000000" pitchFamily="2" charset="-122"/>
              </a:rPr>
              <a:t>、</a:t>
            </a:r>
            <a:r>
              <a:rPr lang="en-US" altLang="zh-CN" sz="2000" dirty="0">
                <a:latin typeface="方正正大黑简体" panose="02000000000000000000" pitchFamily="2" charset="-122"/>
                <a:ea typeface="方正正大黑简体" panose="02000000000000000000" pitchFamily="2" charset="-122"/>
              </a:rPr>
              <a:t>PGP</a:t>
            </a:r>
            <a:r>
              <a:rPr lang="zh-CN" altLang="en-US" sz="2000" dirty="0">
                <a:latin typeface="方正正大黑简体" panose="02000000000000000000" pitchFamily="2" charset="-122"/>
                <a:ea typeface="方正正大黑简体" panose="02000000000000000000" pitchFamily="2" charset="-122"/>
              </a:rPr>
              <a:t>、</a:t>
            </a:r>
            <a:r>
              <a:rPr lang="en-US" altLang="zh-CN" sz="2000" dirty="0">
                <a:latin typeface="方正正大黑简体" panose="02000000000000000000" pitchFamily="2" charset="-122"/>
                <a:ea typeface="方正正大黑简体" panose="02000000000000000000" pitchFamily="2" charset="-122"/>
              </a:rPr>
              <a:t>S-MIME</a:t>
            </a:r>
            <a:endParaRPr lang="en-US" altLang="zh-CN" sz="2000" dirty="0">
              <a:latin typeface="方正正大黑简体" panose="02000000000000000000" pitchFamily="2" charset="-122"/>
              <a:ea typeface="方正正大黑简体" panose="02000000000000000000" pitchFamily="2" charset="-122"/>
            </a:endParaRPr>
          </a:p>
          <a:p>
            <a:pPr marL="914400" lvl="2" indent="-342900">
              <a:lnSpc>
                <a:spcPct val="150000"/>
              </a:lnSpc>
              <a:spcAft>
                <a:spcPts val="600"/>
              </a:spcAft>
              <a:buClr>
                <a:srgbClr val="15449F"/>
              </a:buClr>
              <a:buFont typeface="Wingdings" panose="05000000000000000000" pitchFamily="2" charset="2"/>
              <a:buChar char="l"/>
              <a:defRPr/>
            </a:pPr>
            <a:r>
              <a:rPr lang="en-US" altLang="zh-CN" sz="2400" dirty="0">
                <a:latin typeface="方正正大黑简体" panose="02000000000000000000" pitchFamily="2" charset="-122"/>
                <a:ea typeface="方正正大黑简体" panose="02000000000000000000" pitchFamily="2" charset="-122"/>
              </a:rPr>
              <a:t>FTP</a:t>
            </a:r>
            <a:r>
              <a:rPr lang="zh-CN" altLang="en-US" sz="2400" dirty="0">
                <a:latin typeface="方正正大黑简体" panose="02000000000000000000" pitchFamily="2" charset="-122"/>
                <a:ea typeface="方正正大黑简体" panose="02000000000000000000" pitchFamily="2" charset="-122"/>
              </a:rPr>
              <a:t>：两个连接</a:t>
            </a:r>
            <a:endParaRPr lang="zh-CN" altLang="en-US" sz="2400" dirty="0">
              <a:latin typeface="方正正大黑简体" panose="02000000000000000000" pitchFamily="2" charset="-122"/>
              <a:ea typeface="方正正大黑简体" panose="02000000000000000000" pitchFamily="2" charset="-122"/>
            </a:endParaRPr>
          </a:p>
          <a:p>
            <a:pPr marL="914400" lvl="2" indent="-342900">
              <a:lnSpc>
                <a:spcPct val="150000"/>
              </a:lnSpc>
              <a:spcAft>
                <a:spcPts val="600"/>
              </a:spcAft>
              <a:buClr>
                <a:srgbClr val="15449F"/>
              </a:buClr>
              <a:buFont typeface="Wingdings" panose="05000000000000000000" pitchFamily="2" charset="2"/>
              <a:buChar char="l"/>
              <a:defRPr/>
            </a:pPr>
            <a:r>
              <a:rPr lang="zh-CN" altLang="en-US" sz="2400" dirty="0">
                <a:latin typeface="方正正大黑简体" panose="02000000000000000000" pitchFamily="2" charset="-122"/>
                <a:ea typeface="方正正大黑简体" panose="02000000000000000000" pitchFamily="2" charset="-122"/>
              </a:rPr>
              <a:t>远程登录：</a:t>
            </a:r>
            <a:r>
              <a:rPr lang="en-US" altLang="zh-CN" sz="2400" dirty="0">
                <a:latin typeface="方正正大黑简体" panose="02000000000000000000" pitchFamily="2" charset="-122"/>
                <a:ea typeface="方正正大黑简体" panose="02000000000000000000" pitchFamily="2" charset="-122"/>
              </a:rPr>
              <a:t>TELNET</a:t>
            </a:r>
            <a:r>
              <a:rPr lang="zh-CN" altLang="en-US" sz="2400" dirty="0">
                <a:latin typeface="方正正大黑简体" panose="02000000000000000000" pitchFamily="2" charset="-122"/>
                <a:ea typeface="方正正大黑简体" panose="02000000000000000000" pitchFamily="2" charset="-122"/>
              </a:rPr>
              <a:t>、</a:t>
            </a:r>
            <a:r>
              <a:rPr lang="en-US" altLang="zh-CN" sz="2400" dirty="0">
                <a:latin typeface="方正正大黑简体" panose="02000000000000000000" pitchFamily="2" charset="-122"/>
                <a:ea typeface="方正正大黑简体" panose="02000000000000000000" pitchFamily="2" charset="-122"/>
              </a:rPr>
              <a:t>SSH</a:t>
            </a:r>
            <a:endParaRPr lang="en-US" altLang="zh-CN" sz="2400" dirty="0">
              <a:latin typeface="方正正大黑简体" panose="02000000000000000000" pitchFamily="2" charset="-122"/>
              <a:ea typeface="方正正大黑简体" panose="02000000000000000000" pitchFamily="2" charset="-122"/>
            </a:endParaRPr>
          </a:p>
        </p:txBody>
      </p:sp>
      <p:sp>
        <p:nvSpPr>
          <p:cNvPr id="20" name="文本框 19"/>
          <p:cNvSpPr txBox="1"/>
          <p:nvPr/>
        </p:nvSpPr>
        <p:spPr>
          <a:xfrm>
            <a:off x="5172670" y="592429"/>
            <a:ext cx="1846659" cy="553998"/>
          </a:xfrm>
          <a:prstGeom prst="rect">
            <a:avLst/>
          </a:prstGeom>
          <a:noFill/>
        </p:spPr>
        <p:txBody>
          <a:bodyPr wrap="none" lIns="0" tIns="0" rIns="0" bIns="0" rtlCol="0">
            <a:spAutoFit/>
          </a:bodyPr>
          <a:lstStyle/>
          <a:p>
            <a:pPr algn="ct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本章小结</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20"/>
                                        </p:tgtEl>
                                        <p:attrNameLst>
                                          <p:attrName>style.visibility</p:attrName>
                                        </p:attrNameLst>
                                      </p:cBhvr>
                                      <p:to>
                                        <p:strVal val="visible"/>
                                      </p:to>
                                    </p:set>
                                    <p:animEffect transition="in" filter="fade">
                                      <p:cBhvr>
                                        <p:cTn id="7" dur="500">
                                          <p:stCondLst>
                                            <p:cond delay="0"/>
                                          </p:stCondLst>
                                        </p:cTn>
                                        <p:tgtEl>
                                          <p:spTgt spid="20"/>
                                        </p:tgtEl>
                                      </p:cBhvr>
                                    </p:animEffect>
                                    <p:set>
                                      <p:cBhvr>
                                        <p:cTn id="8" dur="500" fill="hold">
                                          <p:stCondLst>
                                            <p:cond delay="500"/>
                                          </p:stCondLst>
                                        </p:cTn>
                                        <p:tgtEl>
                                          <p:spTgt spid="20"/>
                                        </p:tgtEl>
                                        <p:attrNameLst>
                                          <p:attrName>style.visibility</p:attrName>
                                        </p:attrNameLst>
                                      </p:cBhvr>
                                      <p:to>
                                        <p:strVal val="visible"/>
                                      </p:to>
                                    </p:set>
                                    <p:anim to="0" calcmode="lin" valueType="num">
                                      <p:cBhvr>
                                        <p:cTn id="9" dur="1000" decel="100000" fill="hold">
                                          <p:stCondLst>
                                            <p:cond delay="0"/>
                                          </p:stCondLst>
                                        </p:cTn>
                                        <p:tgtEl>
                                          <p:spTgt spid="20"/>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iterate type="wd">
                                    <p:tmPct val="10000"/>
                                  </p:iterate>
                                  <p:childTnLst>
                                    <p:set>
                                      <p:cBhvr>
                                        <p:cTn id="13" dur="1" fill="hold">
                                          <p:stCondLst>
                                            <p:cond delay="0"/>
                                          </p:stCondLst>
                                        </p:cTn>
                                        <p:tgtEl>
                                          <p:spTgt spid="17">
                                            <p:txEl>
                                              <p:pRg st="0" end="0"/>
                                            </p:txEl>
                                          </p:spTgt>
                                        </p:tgtEl>
                                        <p:attrNameLst>
                                          <p:attrName>style.visibility</p:attrName>
                                        </p:attrNameLst>
                                      </p:cBhvr>
                                      <p:to>
                                        <p:strVal val="visible"/>
                                      </p:to>
                                    </p:set>
                                    <p:animEffect transition="in" filter="fade">
                                      <p:cBhvr>
                                        <p:cTn id="14" dur="500"/>
                                        <p:tgtEl>
                                          <p:spTgt spid="17">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iterate type="wd">
                                    <p:tmPct val="10000"/>
                                  </p:iterate>
                                  <p:childTnLst>
                                    <p:set>
                                      <p:cBhvr>
                                        <p:cTn id="18" dur="1" fill="hold">
                                          <p:stCondLst>
                                            <p:cond delay="0"/>
                                          </p:stCondLst>
                                        </p:cTn>
                                        <p:tgtEl>
                                          <p:spTgt spid="17">
                                            <p:txEl>
                                              <p:pRg st="1" end="1"/>
                                            </p:txEl>
                                          </p:spTgt>
                                        </p:tgtEl>
                                        <p:attrNameLst>
                                          <p:attrName>style.visibility</p:attrName>
                                        </p:attrNameLst>
                                      </p:cBhvr>
                                      <p:to>
                                        <p:strVal val="visible"/>
                                      </p:to>
                                    </p:set>
                                    <p:animEffect transition="in" filter="fade">
                                      <p:cBhvr>
                                        <p:cTn id="19" dur="500"/>
                                        <p:tgtEl>
                                          <p:spTgt spid="17">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iterate type="wd">
                                    <p:tmPct val="10000"/>
                                  </p:iterate>
                                  <p:childTnLst>
                                    <p:set>
                                      <p:cBhvr>
                                        <p:cTn id="23" dur="1" fill="hold">
                                          <p:stCondLst>
                                            <p:cond delay="0"/>
                                          </p:stCondLst>
                                        </p:cTn>
                                        <p:tgtEl>
                                          <p:spTgt spid="17">
                                            <p:txEl>
                                              <p:pRg st="2" end="2"/>
                                            </p:txEl>
                                          </p:spTgt>
                                        </p:tgtEl>
                                        <p:attrNameLst>
                                          <p:attrName>style.visibility</p:attrName>
                                        </p:attrNameLst>
                                      </p:cBhvr>
                                      <p:to>
                                        <p:strVal val="visible"/>
                                      </p:to>
                                    </p:set>
                                    <p:animEffect transition="in" filter="fade">
                                      <p:cBhvr>
                                        <p:cTn id="24" dur="500"/>
                                        <p:tgtEl>
                                          <p:spTgt spid="17">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iterate type="wd">
                                    <p:tmPct val="10000"/>
                                  </p:iterate>
                                  <p:childTnLst>
                                    <p:set>
                                      <p:cBhvr>
                                        <p:cTn id="28" dur="1" fill="hold">
                                          <p:stCondLst>
                                            <p:cond delay="0"/>
                                          </p:stCondLst>
                                        </p:cTn>
                                        <p:tgtEl>
                                          <p:spTgt spid="17">
                                            <p:txEl>
                                              <p:pRg st="3" end="3"/>
                                            </p:txEl>
                                          </p:spTgt>
                                        </p:tgtEl>
                                        <p:attrNameLst>
                                          <p:attrName>style.visibility</p:attrName>
                                        </p:attrNameLst>
                                      </p:cBhvr>
                                      <p:to>
                                        <p:strVal val="visible"/>
                                      </p:to>
                                    </p:set>
                                    <p:animEffect transition="in" filter="fade">
                                      <p:cBhvr>
                                        <p:cTn id="29" dur="500"/>
                                        <p:tgtEl>
                                          <p:spTgt spid="17">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iterate type="wd">
                                    <p:tmPct val="10000"/>
                                  </p:iterate>
                                  <p:childTnLst>
                                    <p:set>
                                      <p:cBhvr>
                                        <p:cTn id="33" dur="1" fill="hold">
                                          <p:stCondLst>
                                            <p:cond delay="0"/>
                                          </p:stCondLst>
                                        </p:cTn>
                                        <p:tgtEl>
                                          <p:spTgt spid="17">
                                            <p:txEl>
                                              <p:pRg st="4" end="4"/>
                                            </p:txEl>
                                          </p:spTgt>
                                        </p:tgtEl>
                                        <p:attrNameLst>
                                          <p:attrName>style.visibility</p:attrName>
                                        </p:attrNameLst>
                                      </p:cBhvr>
                                      <p:to>
                                        <p:strVal val="visible"/>
                                      </p:to>
                                    </p:set>
                                    <p:animEffect transition="in" filter="fade">
                                      <p:cBhvr>
                                        <p:cTn id="34" dur="500"/>
                                        <p:tgtEl>
                                          <p:spTgt spid="17">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iterate type="wd">
                                    <p:tmPct val="10000"/>
                                  </p:iterate>
                                  <p:childTnLst>
                                    <p:set>
                                      <p:cBhvr>
                                        <p:cTn id="38" dur="1" fill="hold">
                                          <p:stCondLst>
                                            <p:cond delay="0"/>
                                          </p:stCondLst>
                                        </p:cTn>
                                        <p:tgtEl>
                                          <p:spTgt spid="17">
                                            <p:txEl>
                                              <p:pRg st="5" end="5"/>
                                            </p:txEl>
                                          </p:spTgt>
                                        </p:tgtEl>
                                        <p:attrNameLst>
                                          <p:attrName>style.visibility</p:attrName>
                                        </p:attrNameLst>
                                      </p:cBhvr>
                                      <p:to>
                                        <p:strVal val="visible"/>
                                      </p:to>
                                    </p:set>
                                    <p:animEffect transition="in" filter="fade">
                                      <p:cBhvr>
                                        <p:cTn id="39" dur="500"/>
                                        <p:tgtEl>
                                          <p:spTgt spid="1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 name="椭圆 12"/>
          <p:cNvSpPr/>
          <p:nvPr/>
        </p:nvSpPr>
        <p:spPr>
          <a:xfrm>
            <a:off x="1663700" y="-571500"/>
            <a:ext cx="482600" cy="482600"/>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3104" t="7278" r="3104" b="7278"/>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6" name="椭圆 35"/>
          <p:cNvSpPr/>
          <p:nvPr/>
        </p:nvSpPr>
        <p:spPr>
          <a:xfrm>
            <a:off x="2489200" y="12700"/>
            <a:ext cx="7213600" cy="7213600"/>
          </a:xfrm>
          <a:prstGeom prst="ellipse">
            <a:avLst/>
          </a:prstGeom>
          <a:gradFill flip="none" rotWithShape="1">
            <a:gsLst>
              <a:gs pos="0">
                <a:srgbClr val="FFFFFF"/>
              </a:gs>
              <a:gs pos="100000">
                <a:srgbClr val="FFFFFF">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2828278" y="2356684"/>
            <a:ext cx="6535443" cy="1477328"/>
          </a:xfrm>
          <a:prstGeom prst="rect">
            <a:avLst/>
          </a:prstGeom>
          <a:noFill/>
        </p:spPr>
        <p:txBody>
          <a:bodyPr wrap="none" lIns="0" tIns="0" rIns="0" bIns="0" rtlCol="0">
            <a:spAutoFit/>
          </a:bodyPr>
          <a:lstStyle/>
          <a:p>
            <a:pPr algn="ctr"/>
            <a:r>
              <a:rPr lang="zh-CN" altLang="en-US" sz="9600" b="1" spc="60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方正正大黑简体" panose="02000000000000000000" pitchFamily="2" charset="-122"/>
                <a:ea typeface="方正正大黑简体" panose="02000000000000000000" pitchFamily="2" charset="-122"/>
              </a:rPr>
              <a:t>谢 谢 观 看</a:t>
            </a:r>
            <a:endParaRPr lang="zh-CN" altLang="en-US" sz="9600" b="1" spc="60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方正正大黑简体" panose="02000000000000000000" pitchFamily="2" charset="-122"/>
              <a:ea typeface="方正正大黑简体" panose="02000000000000000000" pitchFamily="2" charset="-122"/>
            </a:endParaRPr>
          </a:p>
        </p:txBody>
      </p:sp>
      <p:sp>
        <p:nvSpPr>
          <p:cNvPr id="31" name="文本框 30"/>
          <p:cNvSpPr txBox="1"/>
          <p:nvPr/>
        </p:nvSpPr>
        <p:spPr>
          <a:xfrm>
            <a:off x="4480173" y="4579026"/>
            <a:ext cx="3231654" cy="553998"/>
          </a:xfrm>
          <a:prstGeom prst="rect">
            <a:avLst/>
          </a:prstGeom>
          <a:noFill/>
        </p:spPr>
        <p:txBody>
          <a:bodyPr wrap="none" lIns="0" tIns="0" rIns="0" bIns="0" rtlCol="0">
            <a:spAutoFit/>
          </a:bodyPr>
          <a:lstStyle/>
          <a:p>
            <a:pPr algn="dist"/>
            <a:r>
              <a:rPr lang="zh-CN" altLang="en-US" sz="3600" spc="600" dirty="0">
                <a:gradFill>
                  <a:gsLst>
                    <a:gs pos="63000">
                      <a:srgbClr val="153B95"/>
                    </a:gs>
                    <a:gs pos="100000">
                      <a:schemeClr val="bg1"/>
                    </a:gs>
                  </a:gsLst>
                  <a:lin ang="5400000" scaled="1"/>
                </a:gradFill>
                <a:latin typeface="方正颜宋简体_准" panose="02000000000000000000" pitchFamily="2" charset="-122"/>
                <a:ea typeface="方正颜宋简体_准" panose="02000000000000000000" pitchFamily="2" charset="-122"/>
              </a:rPr>
              <a:t>华中科技大学</a:t>
            </a:r>
            <a:endParaRPr lang="zh-CN" altLang="en-US" sz="3600" spc="600" dirty="0">
              <a:gradFill>
                <a:gsLst>
                  <a:gs pos="63000">
                    <a:srgbClr val="153B95"/>
                  </a:gs>
                  <a:gs pos="100000">
                    <a:schemeClr val="bg1"/>
                  </a:gs>
                </a:gsLst>
                <a:lin ang="5400000" scaled="1"/>
              </a:gradFill>
              <a:latin typeface="方正颜宋简体_准" panose="02000000000000000000" pitchFamily="2" charset="-122"/>
              <a:ea typeface="方正颜宋简体_准" panose="02000000000000000000" pitchFamily="2" charset="-122"/>
            </a:endParaRPr>
          </a:p>
        </p:txBody>
      </p:sp>
      <p:sp>
        <p:nvSpPr>
          <p:cNvPr id="16" name="任意多边形: 形状 15"/>
          <p:cNvSpPr/>
          <p:nvPr/>
        </p:nvSpPr>
        <p:spPr>
          <a:xfrm>
            <a:off x="368152" y="4169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2" name="任意多边形: 形状 31"/>
          <p:cNvSpPr/>
          <p:nvPr/>
        </p:nvSpPr>
        <p:spPr>
          <a:xfrm>
            <a:off x="11328252" y="54207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rgbClr val="1B3B9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1000"/>
                                        <p:tgtEl>
                                          <p:spTgt spid="32"/>
                                        </p:tgtEl>
                                      </p:cBhvr>
                                    </p:animEffect>
                                    <p:anim calcmode="lin" valueType="num">
                                      <p:cBhvr>
                                        <p:cTn id="13" dur="1000" fill="hold"/>
                                        <p:tgtEl>
                                          <p:spTgt spid="32"/>
                                        </p:tgtEl>
                                        <p:attrNameLst>
                                          <p:attrName>ppt_x</p:attrName>
                                        </p:attrNameLst>
                                      </p:cBhvr>
                                      <p:tavLst>
                                        <p:tav tm="0">
                                          <p:val>
                                            <p:strVal val="#ppt_x"/>
                                          </p:val>
                                        </p:tav>
                                        <p:tav tm="100000">
                                          <p:val>
                                            <p:strVal val="#ppt_x"/>
                                          </p:val>
                                        </p:tav>
                                      </p:tavLst>
                                    </p:anim>
                                    <p:anim calcmode="lin" valueType="num">
                                      <p:cBhvr>
                                        <p:cTn id="14" dur="1000" fill="hold"/>
                                        <p:tgtEl>
                                          <p:spTgt spid="32"/>
                                        </p:tgtEl>
                                        <p:attrNameLst>
                                          <p:attrName>ppt_y</p:attrName>
                                        </p:attrNameLst>
                                      </p:cBhvr>
                                      <p:tavLst>
                                        <p:tav tm="0">
                                          <p:val>
                                            <p:strVal val="#ppt_y+.1"/>
                                          </p:val>
                                        </p:tav>
                                        <p:tav tm="100000">
                                          <p:val>
                                            <p:strVal val="#ppt_y"/>
                                          </p:val>
                                        </p:tav>
                                      </p:tavLst>
                                    </p:anim>
                                  </p:childTnLst>
                                </p:cTn>
                              </p:par>
                              <p:par>
                                <p:cTn id="15" presetID="22" presetClass="entr" presetSubtype="4"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down)">
                                      <p:cBhvr>
                                        <p:cTn id="17" dur="500"/>
                                        <p:tgtEl>
                                          <p:spTgt spid="31"/>
                                        </p:tgtEl>
                                      </p:cBhvr>
                                    </p:animEffect>
                                  </p:childTnLst>
                                </p:cTn>
                              </p:par>
                              <p:par>
                                <p:cTn id="18" presetID="47"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1000"/>
                                        <p:tgtEl>
                                          <p:spTgt spid="18"/>
                                        </p:tgtEl>
                                      </p:cBhvr>
                                    </p:animEffect>
                                    <p:anim calcmode="lin" valueType="num">
                                      <p:cBhvr>
                                        <p:cTn id="21" dur="1000" fill="hold"/>
                                        <p:tgtEl>
                                          <p:spTgt spid="18"/>
                                        </p:tgtEl>
                                        <p:attrNameLst>
                                          <p:attrName>ppt_x</p:attrName>
                                        </p:attrNameLst>
                                      </p:cBhvr>
                                      <p:tavLst>
                                        <p:tav tm="0">
                                          <p:val>
                                            <p:strVal val="#ppt_x"/>
                                          </p:val>
                                        </p:tav>
                                        <p:tav tm="100000">
                                          <p:val>
                                            <p:strVal val="#ppt_x"/>
                                          </p:val>
                                        </p:tav>
                                      </p:tavLst>
                                    </p:anim>
                                    <p:anim calcmode="lin" valueType="num">
                                      <p:cBhvr>
                                        <p:cTn id="2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1" grpId="0"/>
      <p:bldP spid="16" grpId="0" animBg="1"/>
      <p:bldP spid="3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spcBef>
                <a:spcPts val="100"/>
              </a:spcBef>
              <a:spcAft>
                <a:spcPts val="100"/>
              </a:spcAft>
            </a:pPr>
            <a:endParaRPr lang="zh-CN" altLang="en-US" dirty="0"/>
          </a:p>
        </p:txBody>
      </p:sp>
      <p:sp>
        <p:nvSpPr>
          <p:cNvPr id="59" name="文本框 58"/>
          <p:cNvSpPr txBox="1"/>
          <p:nvPr/>
        </p:nvSpPr>
        <p:spPr>
          <a:xfrm>
            <a:off x="3514615" y="678751"/>
            <a:ext cx="5340967" cy="553998"/>
          </a:xfrm>
          <a:prstGeom prst="rect">
            <a:avLst/>
          </a:prstGeom>
          <a:noFill/>
        </p:spPr>
        <p:txBody>
          <a:bodyPr wrap="squar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DHCP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协议工作过程示意</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13" name="矩形: 圆角 12"/>
          <p:cNvSpPr/>
          <p:nvPr/>
        </p:nvSpPr>
        <p:spPr>
          <a:xfrm>
            <a:off x="6296815" y="1432529"/>
            <a:ext cx="4032250" cy="4527550"/>
          </a:xfrm>
          <a:prstGeom prst="round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4" name="Picture 3" descr="dhcp2"/>
          <p:cNvPicPr>
            <a:picLocks noChangeAspect="1" noChangeArrowheads="1"/>
          </p:cNvPicPr>
          <p:nvPr/>
        </p:nvPicPr>
        <p:blipFill>
          <a:blip r:embed="rId2">
            <a:extLst>
              <a:ext uri="{28A0092B-C50C-407E-A947-70E740481C1C}">
                <a14:useLocalDpi xmlns:a14="http://schemas.microsoft.com/office/drawing/2010/main" val="0"/>
              </a:ext>
            </a:extLst>
          </a:blip>
          <a:srcRect l="10365" t="4694" r="20251" b="2821"/>
          <a:stretch>
            <a:fillRect/>
          </a:stretch>
        </p:blipFill>
        <p:spPr bwMode="auto">
          <a:xfrm>
            <a:off x="1414965" y="1203232"/>
            <a:ext cx="3970338" cy="5097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文本框 16"/>
          <p:cNvSpPr txBox="1">
            <a:spLocks noChangeArrowheads="1"/>
          </p:cNvSpPr>
          <p:nvPr/>
        </p:nvSpPr>
        <p:spPr bwMode="auto">
          <a:xfrm>
            <a:off x="6639715" y="2553304"/>
            <a:ext cx="17637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solidFill>
                  <a:srgbClr val="0000FF"/>
                </a:solidFill>
                <a:latin typeface="微软雅黑" panose="020B0503020204020204" pitchFamily="34" charset="-122"/>
                <a:ea typeface="微软雅黑" panose="020B0503020204020204" pitchFamily="34" charset="-122"/>
              </a:rPr>
              <a:t>局域网协议：</a:t>
            </a:r>
            <a:endParaRPr lang="zh-CN" altLang="en-US">
              <a:solidFill>
                <a:srgbClr val="0000FF"/>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8151015" y="2553304"/>
            <a:ext cx="2089150" cy="368300"/>
          </a:xfrm>
          <a:prstGeom prst="rect">
            <a:avLst/>
          </a:prstGeom>
          <a:noFill/>
        </p:spPr>
        <p:txBody>
          <a:bodyPr>
            <a:spAutoFit/>
          </a:bodyPr>
          <a:lstStyle/>
          <a:p>
            <a:pPr>
              <a:defRPr/>
            </a:pPr>
            <a:r>
              <a:rPr lang="zh-CN" altLang="en-US"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不能发动远程攻击</a:t>
            </a:r>
            <a:endParaRPr lang="zh-CN" altLang="en-US"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9" name="文本框 18"/>
          <p:cNvSpPr txBox="1">
            <a:spLocks noChangeArrowheads="1"/>
          </p:cNvSpPr>
          <p:nvPr/>
        </p:nvSpPr>
        <p:spPr bwMode="auto">
          <a:xfrm>
            <a:off x="6620665" y="3205767"/>
            <a:ext cx="1800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solidFill>
                  <a:srgbClr val="0000FF"/>
                </a:solidFill>
                <a:latin typeface="微软雅黑" panose="020B0503020204020204" pitchFamily="34" charset="-122"/>
                <a:ea typeface="微软雅黑" panose="020B0503020204020204" pitchFamily="34" charset="-122"/>
              </a:rPr>
              <a:t>没有认证：</a:t>
            </a:r>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20" name="文本框 19"/>
          <p:cNvSpPr txBox="1">
            <a:spLocks noChangeArrowheads="1"/>
          </p:cNvSpPr>
          <p:nvPr/>
        </p:nvSpPr>
        <p:spPr bwMode="auto">
          <a:xfrm>
            <a:off x="7001665" y="3926492"/>
            <a:ext cx="12938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b="1">
                <a:latin typeface="微软雅黑" panose="020B0503020204020204" pitchFamily="34" charset="-122"/>
                <a:ea typeface="微软雅黑" panose="020B0503020204020204" pitchFamily="34" charset="-122"/>
              </a:rPr>
              <a:t>冒充服务器</a:t>
            </a:r>
            <a:endParaRPr lang="en-US" altLang="zh-CN" sz="1600" b="1">
              <a:latin typeface="微软雅黑" panose="020B0503020204020204" pitchFamily="34" charset="-122"/>
              <a:ea typeface="微软雅黑" panose="020B0503020204020204" pitchFamily="34" charset="-122"/>
            </a:endParaRPr>
          </a:p>
        </p:txBody>
      </p:sp>
      <p:sp>
        <p:nvSpPr>
          <p:cNvPr id="21" name="文本框 20"/>
          <p:cNvSpPr txBox="1"/>
          <p:nvPr/>
        </p:nvSpPr>
        <p:spPr>
          <a:xfrm>
            <a:off x="6574627" y="1826229"/>
            <a:ext cx="3600450" cy="368300"/>
          </a:xfrm>
          <a:prstGeom prst="rect">
            <a:avLst/>
          </a:prstGeom>
          <a:noFill/>
        </p:spPr>
        <p:txBody>
          <a:bodyPr>
            <a:spAutoFit/>
          </a:bodyPr>
          <a:lstStyle/>
          <a:p>
            <a:pPr>
              <a:defRPr/>
            </a:pPr>
            <a:r>
              <a:rPr lang="en-US" altLang="zh-CN" b="1" dirty="0">
                <a:latin typeface="微软雅黑" panose="020B0503020204020204" pitchFamily="34" charset="-122"/>
                <a:ea typeface="微软雅黑" panose="020B0503020204020204" pitchFamily="34" charset="-122"/>
              </a:rPr>
              <a:t>DHCP</a:t>
            </a:r>
            <a:r>
              <a:rPr lang="zh-CN" altLang="en-US" b="1" dirty="0">
                <a:latin typeface="微软雅黑" panose="020B0503020204020204" pitchFamily="34" charset="-122"/>
                <a:ea typeface="微软雅黑" panose="020B0503020204020204" pitchFamily="34" charset="-122"/>
              </a:rPr>
              <a:t>存在的安全问题：</a:t>
            </a:r>
            <a:endParaRPr lang="zh-CN" altLang="en-US" b="1" dirty="0">
              <a:latin typeface="微软雅黑" panose="020B0503020204020204" pitchFamily="34" charset="-122"/>
              <a:ea typeface="微软雅黑" panose="020B0503020204020204" pitchFamily="34" charset="-122"/>
            </a:endParaRPr>
          </a:p>
        </p:txBody>
      </p:sp>
      <p:sp>
        <p:nvSpPr>
          <p:cNvPr id="22" name="文本框 21"/>
          <p:cNvSpPr txBox="1">
            <a:spLocks noChangeArrowheads="1"/>
          </p:cNvSpPr>
          <p:nvPr/>
        </p:nvSpPr>
        <p:spPr bwMode="auto">
          <a:xfrm>
            <a:off x="8655840" y="4748817"/>
            <a:ext cx="13462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latin typeface="Times New Roman" panose="02020603050405020304" pitchFamily="18" charset="0"/>
              </a:rPr>
              <a:t>耗尽服务器地址池</a:t>
            </a:r>
            <a:r>
              <a:rPr lang="en-US" altLang="zh-CN" b="1">
                <a:latin typeface="Times New Roman" panose="02020603050405020304" pitchFamily="18" charset="0"/>
              </a:rPr>
              <a:t>IP </a:t>
            </a:r>
            <a:r>
              <a:rPr lang="en-US" altLang="zh-CN" b="1">
                <a:solidFill>
                  <a:srgbClr val="C00000"/>
                </a:solidFill>
                <a:latin typeface="Times New Roman" panose="02020603050405020304" pitchFamily="18" charset="0"/>
              </a:rPr>
              <a:t>DoS</a:t>
            </a:r>
            <a:r>
              <a:rPr lang="zh-CN" altLang="en-US" b="1">
                <a:solidFill>
                  <a:srgbClr val="C00000"/>
                </a:solidFill>
                <a:latin typeface="Times New Roman" panose="02020603050405020304" pitchFamily="18" charset="0"/>
              </a:rPr>
              <a:t>攻击</a:t>
            </a:r>
            <a:endParaRPr lang="en-US" altLang="zh-CN" b="1">
              <a:solidFill>
                <a:srgbClr val="C00000"/>
              </a:solidFill>
              <a:latin typeface="Times New Roman" panose="02020603050405020304" pitchFamily="18" charset="0"/>
            </a:endParaRPr>
          </a:p>
        </p:txBody>
      </p:sp>
      <p:sp>
        <p:nvSpPr>
          <p:cNvPr id="23" name="箭头: 下 22"/>
          <p:cNvSpPr/>
          <p:nvPr/>
        </p:nvSpPr>
        <p:spPr>
          <a:xfrm>
            <a:off x="7592215" y="4353529"/>
            <a:ext cx="90487" cy="2381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 name="文本框 23"/>
          <p:cNvSpPr txBox="1"/>
          <p:nvPr/>
        </p:nvSpPr>
        <p:spPr>
          <a:xfrm>
            <a:off x="8016077" y="3204179"/>
            <a:ext cx="1216025" cy="369888"/>
          </a:xfrm>
          <a:prstGeom prst="rect">
            <a:avLst/>
          </a:prstGeom>
          <a:noFill/>
        </p:spPr>
        <p:txBody>
          <a:bodyPr>
            <a:spAutoFit/>
          </a:bodyPr>
          <a:lstStyle/>
          <a:p>
            <a:pPr>
              <a:defRPr/>
            </a:pPr>
            <a:r>
              <a:rPr lang="zh-CN" altLang="en-US"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欺骗攻击</a:t>
            </a:r>
            <a:endParaRPr lang="zh-CN" altLang="en-US"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5" name="文本框 24"/>
          <p:cNvSpPr txBox="1">
            <a:spLocks noChangeArrowheads="1"/>
          </p:cNvSpPr>
          <p:nvPr/>
        </p:nvSpPr>
        <p:spPr bwMode="auto">
          <a:xfrm>
            <a:off x="6688927" y="4755167"/>
            <a:ext cx="18383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latin typeface="Times New Roman" panose="02020603050405020304" pitchFamily="18" charset="0"/>
              </a:rPr>
              <a:t>假冒服务器应答</a:t>
            </a:r>
            <a:endParaRPr lang="en-US" altLang="zh-CN" b="1">
              <a:latin typeface="Times New Roman" panose="02020603050405020304" pitchFamily="18" charset="0"/>
            </a:endParaRPr>
          </a:p>
          <a:p>
            <a:r>
              <a:rPr lang="zh-CN" altLang="en-US">
                <a:solidFill>
                  <a:srgbClr val="C00000"/>
                </a:solidFill>
                <a:latin typeface="微软雅黑" panose="020B0503020204020204" pitchFamily="34" charset="-122"/>
                <a:ea typeface="微软雅黑" panose="020B0503020204020204" pitchFamily="34" charset="-122"/>
              </a:rPr>
              <a:t>中间人攻击</a:t>
            </a:r>
            <a:endParaRPr lang="en-US" altLang="zh-CN">
              <a:solidFill>
                <a:srgbClr val="C00000"/>
              </a:solidFill>
              <a:latin typeface="微软雅黑" panose="020B0503020204020204" pitchFamily="34" charset="-122"/>
              <a:ea typeface="微软雅黑" panose="020B0503020204020204" pitchFamily="34" charset="-122"/>
            </a:endParaRPr>
          </a:p>
        </p:txBody>
      </p:sp>
      <p:sp>
        <p:nvSpPr>
          <p:cNvPr id="26" name="箭头: 下 25"/>
          <p:cNvSpPr/>
          <p:nvPr/>
        </p:nvSpPr>
        <p:spPr>
          <a:xfrm>
            <a:off x="9016202" y="4353529"/>
            <a:ext cx="90488" cy="2381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 name="箭头: 下 26"/>
          <p:cNvSpPr/>
          <p:nvPr/>
        </p:nvSpPr>
        <p:spPr>
          <a:xfrm>
            <a:off x="8312940" y="3610579"/>
            <a:ext cx="90487" cy="2381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8" name="文本框 27"/>
          <p:cNvSpPr txBox="1">
            <a:spLocks noChangeArrowheads="1"/>
          </p:cNvSpPr>
          <p:nvPr/>
        </p:nvSpPr>
        <p:spPr bwMode="auto">
          <a:xfrm>
            <a:off x="8490740" y="3910617"/>
            <a:ext cx="14605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b="1">
                <a:latin typeface="微软雅黑" panose="020B0503020204020204" pitchFamily="34" charset="-122"/>
                <a:ea typeface="微软雅黑" panose="020B0503020204020204" pitchFamily="34" charset="-122"/>
              </a:rPr>
              <a:t>冒充客户端</a:t>
            </a:r>
            <a:endParaRPr lang="zh-CN" altLang="en-US" sz="160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wipe(left)">
                                      <p:cBhvr>
                                        <p:cTn id="14" dur="500"/>
                                        <p:tgtEl>
                                          <p:spTgt spid="21">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left)">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wipe(left)">
                                      <p:cBhvr>
                                        <p:cTn id="33" dur="5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up)">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up)">
                                      <p:cBhvr>
                                        <p:cTn id="43" dur="5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wipe(up)">
                                      <p:cBhvr>
                                        <p:cTn id="48" dur="500"/>
                                        <p:tgtEl>
                                          <p:spTgt spid="23"/>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left)">
                                      <p:cBhvr>
                                        <p:cTn id="57" dur="500"/>
                                        <p:tgtEl>
                                          <p:spTgt spid="2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wipe(up)">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17" grpId="0"/>
      <p:bldP spid="18" grpId="0"/>
      <p:bldP spid="19" grpId="0"/>
      <p:bldP spid="20" grpId="0"/>
      <p:bldP spid="22" grpId="0"/>
      <p:bldP spid="23" grpId="0" animBg="1"/>
      <p:bldP spid="24" grpId="0"/>
      <p:bldP spid="25" grpId="0"/>
      <p:bldP spid="26" grpId="0" animBg="1"/>
      <p:bldP spid="27" grpId="0" animBg="1"/>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组合 7"/>
          <p:cNvGrpSpPr/>
          <p:nvPr/>
        </p:nvGrpSpPr>
        <p:grpSpPr>
          <a:xfrm>
            <a:off x="-265471" y="-870076"/>
            <a:ext cx="12722942" cy="8598152"/>
            <a:chOff x="-5715000" y="-6019800"/>
            <a:chExt cx="25031700" cy="16916400"/>
          </a:xfrm>
        </p:grpSpPr>
        <p:grpSp>
          <p:nvGrpSpPr>
            <p:cNvPr id="4" name="组合 3"/>
            <p:cNvGrpSpPr/>
            <p:nvPr/>
          </p:nvGrpSpPr>
          <p:grpSpPr>
            <a:xfrm>
              <a:off x="-5715000" y="-6019800"/>
              <a:ext cx="419100" cy="16916400"/>
              <a:chOff x="-5715000" y="-6019800"/>
              <a:chExt cx="419100" cy="16916400"/>
            </a:xfrm>
          </p:grpSpPr>
          <p:sp>
            <p:nvSpPr>
              <p:cNvPr id="2" name="椭圆 1"/>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897600" y="-6019800"/>
              <a:ext cx="419100" cy="16916400"/>
              <a:chOff x="-5715000" y="-6019800"/>
              <a:chExt cx="419100" cy="16916400"/>
            </a:xfrm>
          </p:grpSpPr>
          <p:sp>
            <p:nvSpPr>
              <p:cNvPr id="6" name="椭圆 5"/>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 name="任意多边形: 形状 103"/>
          <p:cNvSpPr/>
          <p:nvPr/>
        </p:nvSpPr>
        <p:spPr>
          <a:xfrm>
            <a:off x="11341466" y="2973475"/>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形状 57"/>
          <p:cNvSpPr/>
          <p:nvPr/>
        </p:nvSpPr>
        <p:spPr>
          <a:xfrm>
            <a:off x="350009" y="29188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570707" y="478971"/>
            <a:ext cx="11050587" cy="5900058"/>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457200">
              <a:lnSpc>
                <a:spcPct val="150000"/>
              </a:lnSpc>
              <a:spcAft>
                <a:spcPts val="600"/>
              </a:spcAft>
              <a:buClr>
                <a:schemeClr val="accent1"/>
              </a:buClr>
              <a:buFont typeface="Wingdings" panose="05000000000000000000" pitchFamily="2" charset="2"/>
              <a:buChar char="Ø"/>
              <a:defRPr/>
            </a:pPr>
            <a:endParaRPr lang="en-US" altLang="zh-CN" sz="28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59" name="文本框 58"/>
          <p:cNvSpPr txBox="1"/>
          <p:nvPr/>
        </p:nvSpPr>
        <p:spPr>
          <a:xfrm>
            <a:off x="3931944" y="653569"/>
            <a:ext cx="4328108" cy="553998"/>
          </a:xfrm>
          <a:prstGeom prst="rect">
            <a:avLst/>
          </a:prstGeom>
          <a:noFill/>
        </p:spPr>
        <p:txBody>
          <a:bodyPr wrap="none" lIns="0" tIns="0" rIns="0" bIns="0" rtlCol="0">
            <a:spAutoFit/>
          </a:bodyPr>
          <a:lstStyle/>
          <a:p>
            <a:pPr algn="ctr"/>
            <a:r>
              <a:rPr lang="en-US" altLang="zh-CN"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DHCP</a:t>
            </a:r>
            <a:r>
              <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rPr>
              <a:t>协议的安全性</a:t>
            </a:r>
            <a:endParaRPr lang="zh-CN" altLang="en-US" sz="3600" dirty="0">
              <a:gradFill>
                <a:gsLst>
                  <a:gs pos="63000">
                    <a:srgbClr val="153B95"/>
                  </a:gs>
                  <a:gs pos="100000">
                    <a:schemeClr val="bg1"/>
                  </a:gs>
                </a:gsLst>
                <a:lin ang="5400000" scaled="1"/>
              </a:gradFill>
              <a:latin typeface="方正正大黑简体" panose="02000000000000000000" pitchFamily="2" charset="-122"/>
              <a:ea typeface="方正正大黑简体" panose="02000000000000000000" pitchFamily="2" charset="-122"/>
            </a:endParaRPr>
          </a:p>
        </p:txBody>
      </p:sp>
      <p:sp>
        <p:nvSpPr>
          <p:cNvPr id="32" name="PA-矩形 4"/>
          <p:cNvSpPr>
            <a:spLocks noChangeArrowheads="1"/>
          </p:cNvSpPr>
          <p:nvPr>
            <p:custDataLst>
              <p:tags r:id="rId2"/>
            </p:custDataLst>
          </p:nvPr>
        </p:nvSpPr>
        <p:spPr bwMode="auto">
          <a:xfrm>
            <a:off x="2592333" y="1513434"/>
            <a:ext cx="7977055" cy="421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此协议只能在本地网络上使用，</a:t>
            </a:r>
            <a:r>
              <a:rPr lang="zh-CN" altLang="en-US" sz="2000" dirty="0">
                <a:solidFill>
                  <a:srgbClr val="FF0000"/>
                </a:solidFill>
                <a:latin typeface="方正正大黑简体" panose="02000000000000000000" pitchFamily="2" charset="-122"/>
                <a:ea typeface="方正正大黑简体" panose="02000000000000000000" pitchFamily="2" charset="-122"/>
              </a:rPr>
              <a:t>不能发动远程攻击</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rPr>
              <a:t>。</a:t>
            </a:r>
            <a:endPar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endParaRPr>
          </a:p>
        </p:txBody>
      </p:sp>
      <p:sp>
        <p:nvSpPr>
          <p:cNvPr id="33" name="PA-矩形 4"/>
          <p:cNvSpPr>
            <a:spLocks noChangeArrowheads="1"/>
          </p:cNvSpPr>
          <p:nvPr>
            <p:custDataLst>
              <p:tags r:id="rId3"/>
            </p:custDataLst>
          </p:nvPr>
        </p:nvSpPr>
        <p:spPr bwMode="auto">
          <a:xfrm>
            <a:off x="2599028" y="2241083"/>
            <a:ext cx="7683490" cy="883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由于</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DHCP</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查询没有认证措施，所以查询响应容易遭受</a:t>
            </a:r>
            <a:r>
              <a:rPr lang="zh-CN" altLang="en-US" sz="2000" dirty="0">
                <a:solidFill>
                  <a:srgbClr val="FF0000"/>
                </a:solidFill>
                <a:latin typeface="方正正大黑简体" panose="02000000000000000000" pitchFamily="2" charset="-122"/>
                <a:ea typeface="方正正大黑简体" panose="02000000000000000000" pitchFamily="2" charset="-122"/>
                <a:sym typeface="+mn-lt"/>
              </a:rPr>
              <a:t>欺骗攻击、中间人攻击和</a:t>
            </a:r>
            <a:r>
              <a:rPr lang="en-US" altLang="zh-CN" sz="2000" dirty="0">
                <a:solidFill>
                  <a:srgbClr val="FF0000"/>
                </a:solidFill>
                <a:latin typeface="方正正大黑简体" panose="02000000000000000000" pitchFamily="2" charset="-122"/>
                <a:ea typeface="方正正大黑简体" panose="02000000000000000000" pitchFamily="2" charset="-122"/>
                <a:sym typeface="+mn-lt"/>
              </a:rPr>
              <a:t>DOS</a:t>
            </a:r>
            <a:r>
              <a:rPr lang="zh-CN" altLang="en-US" sz="2000" dirty="0">
                <a:solidFill>
                  <a:srgbClr val="FF0000"/>
                </a:solidFill>
                <a:latin typeface="方正正大黑简体" panose="02000000000000000000" pitchFamily="2" charset="-122"/>
                <a:ea typeface="方正正大黑简体" panose="02000000000000000000" pitchFamily="2" charset="-122"/>
                <a:sym typeface="+mn-lt"/>
              </a:rPr>
              <a:t>攻击</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a:t>
            </a:r>
            <a:endPar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endParaRPr>
          </a:p>
        </p:txBody>
      </p:sp>
      <p:sp>
        <p:nvSpPr>
          <p:cNvPr id="34" name="椭圆 33"/>
          <p:cNvSpPr/>
          <p:nvPr>
            <p:custDataLst>
              <p:tags r:id="rId4"/>
            </p:custDataLst>
          </p:nvPr>
        </p:nvSpPr>
        <p:spPr>
          <a:xfrm>
            <a:off x="1738086" y="1513434"/>
            <a:ext cx="482600" cy="482600"/>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方正正大黑简体" panose="02000000000000000000" pitchFamily="2" charset="-122"/>
                <a:ea typeface="方正正大黑简体" panose="02000000000000000000" pitchFamily="2" charset="-122"/>
              </a:rPr>
              <a:t>1</a:t>
            </a:r>
            <a:endParaRPr lang="zh-CN" altLang="en-US" sz="2000" dirty="0">
              <a:solidFill>
                <a:schemeClr val="bg1"/>
              </a:solidFill>
              <a:latin typeface="方正正大黑简体" panose="02000000000000000000" pitchFamily="2" charset="-122"/>
              <a:ea typeface="方正正大黑简体" panose="02000000000000000000" pitchFamily="2" charset="-122"/>
            </a:endParaRPr>
          </a:p>
        </p:txBody>
      </p:sp>
      <p:sp>
        <p:nvSpPr>
          <p:cNvPr id="35" name="椭圆 34"/>
          <p:cNvSpPr/>
          <p:nvPr>
            <p:custDataLst>
              <p:tags r:id="rId5"/>
            </p:custDataLst>
          </p:nvPr>
        </p:nvSpPr>
        <p:spPr>
          <a:xfrm>
            <a:off x="1761418" y="2411599"/>
            <a:ext cx="482600" cy="482600"/>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方正正大黑简体" panose="02000000000000000000" pitchFamily="2" charset="-122"/>
                <a:ea typeface="方正正大黑简体" panose="02000000000000000000" pitchFamily="2" charset="-122"/>
              </a:rPr>
              <a:t>2</a:t>
            </a:r>
            <a:endParaRPr lang="zh-CN" altLang="en-US" sz="2000" dirty="0">
              <a:solidFill>
                <a:schemeClr val="bg1"/>
              </a:solidFill>
              <a:latin typeface="方正正大黑简体" panose="02000000000000000000" pitchFamily="2" charset="-122"/>
              <a:ea typeface="方正正大黑简体" panose="02000000000000000000" pitchFamily="2" charset="-122"/>
            </a:endParaRPr>
          </a:p>
        </p:txBody>
      </p:sp>
      <p:sp>
        <p:nvSpPr>
          <p:cNvPr id="20" name="PA-矩形 4"/>
          <p:cNvSpPr>
            <a:spLocks noChangeArrowheads="1"/>
          </p:cNvSpPr>
          <p:nvPr>
            <p:custDataLst>
              <p:tags r:id="rId6"/>
            </p:custDataLst>
          </p:nvPr>
        </p:nvSpPr>
        <p:spPr bwMode="auto">
          <a:xfrm>
            <a:off x="2599028" y="3320501"/>
            <a:ext cx="7683490" cy="883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如果攻击者已经接入到本地网络，它可能</a:t>
            </a:r>
            <a:r>
              <a:rPr lang="zh-CN" altLang="en-US" sz="2000" dirty="0">
                <a:solidFill>
                  <a:srgbClr val="FF0000"/>
                </a:solidFill>
                <a:latin typeface="方正正大黑简体" panose="02000000000000000000" pitchFamily="2" charset="-122"/>
                <a:ea typeface="方正正大黑简体" panose="02000000000000000000" pitchFamily="2" charset="-122"/>
                <a:sym typeface="+mn-lt"/>
              </a:rPr>
              <a:t>冒充</a:t>
            </a:r>
            <a:r>
              <a:rPr lang="en-US" altLang="zh-CN" sz="2000" dirty="0">
                <a:solidFill>
                  <a:srgbClr val="FF0000"/>
                </a:solidFill>
                <a:latin typeface="方正正大黑简体" panose="02000000000000000000" pitchFamily="2" charset="-122"/>
                <a:ea typeface="方正正大黑简体" panose="02000000000000000000" pitchFamily="2" charset="-122"/>
                <a:sym typeface="+mn-lt"/>
              </a:rPr>
              <a:t>DHCP</a:t>
            </a:r>
            <a:r>
              <a:rPr lang="zh-CN" altLang="en-US" sz="2000" dirty="0">
                <a:solidFill>
                  <a:srgbClr val="FF0000"/>
                </a:solidFill>
                <a:latin typeface="方正正大黑简体" panose="02000000000000000000" pitchFamily="2" charset="-122"/>
                <a:ea typeface="方正正大黑简体" panose="02000000000000000000" pitchFamily="2" charset="-122"/>
                <a:sym typeface="+mn-lt"/>
              </a:rPr>
              <a:t>服务器</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，并对客户端进行虚假的响应。</a:t>
            </a:r>
            <a:endPar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endParaRPr>
          </a:p>
        </p:txBody>
      </p:sp>
      <p:sp>
        <p:nvSpPr>
          <p:cNvPr id="21" name="椭圆 20"/>
          <p:cNvSpPr/>
          <p:nvPr>
            <p:custDataLst>
              <p:tags r:id="rId7"/>
            </p:custDataLst>
          </p:nvPr>
        </p:nvSpPr>
        <p:spPr>
          <a:xfrm>
            <a:off x="1738086" y="3481202"/>
            <a:ext cx="482600" cy="482600"/>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方正正大黑简体" panose="02000000000000000000" pitchFamily="2" charset="-122"/>
                <a:ea typeface="方正正大黑简体" panose="02000000000000000000" pitchFamily="2" charset="-122"/>
              </a:rPr>
              <a:t>3</a:t>
            </a:r>
            <a:endParaRPr lang="zh-CN" altLang="en-US" sz="2000" dirty="0">
              <a:solidFill>
                <a:schemeClr val="bg1"/>
              </a:solidFill>
              <a:latin typeface="方正正大黑简体" panose="02000000000000000000" pitchFamily="2" charset="-122"/>
              <a:ea typeface="方正正大黑简体" panose="02000000000000000000" pitchFamily="2" charset="-122"/>
            </a:endParaRPr>
          </a:p>
        </p:txBody>
      </p:sp>
      <p:sp>
        <p:nvSpPr>
          <p:cNvPr id="22" name="PA-矩形 4"/>
          <p:cNvSpPr>
            <a:spLocks noChangeArrowheads="1"/>
          </p:cNvSpPr>
          <p:nvPr>
            <p:custDataLst>
              <p:tags r:id="rId8"/>
            </p:custDataLst>
          </p:nvPr>
        </p:nvSpPr>
        <p:spPr bwMode="auto">
          <a:xfrm>
            <a:off x="2575696" y="4359042"/>
            <a:ext cx="7683490" cy="421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作在局域网，易遭受</a:t>
            </a:r>
            <a:r>
              <a:rPr lang="en-US" altLang="zh-CN" sz="2000" dirty="0">
                <a:solidFill>
                  <a:srgbClr val="FF0000"/>
                </a:solidFill>
                <a:latin typeface="方正正大黑简体" panose="02000000000000000000" pitchFamily="2" charset="-122"/>
                <a:ea typeface="方正正大黑简体" panose="02000000000000000000" pitchFamily="2" charset="-122"/>
                <a:sym typeface="+mn-lt"/>
              </a:rPr>
              <a:t>ARP</a:t>
            </a:r>
            <a:r>
              <a:rPr lang="zh-CN" altLang="en-US" sz="2000" dirty="0">
                <a:solidFill>
                  <a:srgbClr val="FF0000"/>
                </a:solidFill>
                <a:latin typeface="方正正大黑简体" panose="02000000000000000000" pitchFamily="2" charset="-122"/>
                <a:ea typeface="方正正大黑简体" panose="02000000000000000000" pitchFamily="2" charset="-122"/>
                <a:sym typeface="+mn-lt"/>
              </a:rPr>
              <a:t>欺骗</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，形成</a:t>
            </a:r>
            <a:r>
              <a:rPr lang="zh-CN" altLang="en-US" sz="2000" dirty="0">
                <a:solidFill>
                  <a:srgbClr val="FF0000"/>
                </a:solidFill>
                <a:latin typeface="方正正大黑简体" panose="02000000000000000000" pitchFamily="2" charset="-122"/>
                <a:ea typeface="方正正大黑简体" panose="02000000000000000000" pitchFamily="2" charset="-122"/>
                <a:sym typeface="+mn-lt"/>
              </a:rPr>
              <a:t>中间人攻击</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a:t>
            </a:r>
            <a:endParaRPr lang="zh-CN" altLang="en-US" sz="2000" dirty="0">
              <a:solidFill>
                <a:srgbClr val="FF0000"/>
              </a:solidFill>
              <a:latin typeface="方正正大黑简体" panose="02000000000000000000" pitchFamily="2" charset="-122"/>
              <a:ea typeface="方正正大黑简体" panose="02000000000000000000" pitchFamily="2" charset="-122"/>
              <a:sym typeface="+mn-lt"/>
            </a:endParaRPr>
          </a:p>
        </p:txBody>
      </p:sp>
      <p:sp>
        <p:nvSpPr>
          <p:cNvPr id="23" name="椭圆 22"/>
          <p:cNvSpPr/>
          <p:nvPr>
            <p:custDataLst>
              <p:tags r:id="rId9"/>
            </p:custDataLst>
          </p:nvPr>
        </p:nvSpPr>
        <p:spPr>
          <a:xfrm>
            <a:off x="1738086" y="4375309"/>
            <a:ext cx="482600" cy="482600"/>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方正正大黑简体" panose="02000000000000000000" pitchFamily="2" charset="-122"/>
                <a:ea typeface="方正正大黑简体" panose="02000000000000000000" pitchFamily="2" charset="-122"/>
              </a:rPr>
              <a:t>4</a:t>
            </a:r>
            <a:endParaRPr lang="zh-CN" altLang="en-US" sz="2000" dirty="0">
              <a:solidFill>
                <a:schemeClr val="bg1"/>
              </a:solidFill>
              <a:latin typeface="方正正大黑简体" panose="02000000000000000000" pitchFamily="2" charset="-122"/>
              <a:ea typeface="方正正大黑简体" panose="02000000000000000000" pitchFamily="2" charset="-122"/>
            </a:endParaRPr>
          </a:p>
        </p:txBody>
      </p:sp>
      <p:sp>
        <p:nvSpPr>
          <p:cNvPr id="25" name="PA-矩形 4"/>
          <p:cNvSpPr>
            <a:spLocks noChangeArrowheads="1"/>
          </p:cNvSpPr>
          <p:nvPr>
            <p:custDataLst>
              <p:tags r:id="rId10"/>
            </p:custDataLst>
          </p:nvPr>
        </p:nvSpPr>
        <p:spPr bwMode="auto">
          <a:xfrm>
            <a:off x="2592333" y="5087273"/>
            <a:ext cx="7730154" cy="883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2000" dirty="0">
                <a:solidFill>
                  <a:srgbClr val="FF0000"/>
                </a:solidFill>
                <a:latin typeface="方正正大黑简体" panose="02000000000000000000" pitchFamily="2" charset="-122"/>
                <a:ea typeface="方正正大黑简体" panose="02000000000000000000" pitchFamily="2" charset="-122"/>
                <a:sym typeface="+mn-lt"/>
              </a:rPr>
              <a:t>假冒</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客户端，模仿不同的</a:t>
            </a:r>
            <a:r>
              <a:rPr lang="en-US" altLang="zh-CN"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MAC</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地址，向合法服务器发出请求，导致合法的服务器可用的</a:t>
            </a:r>
            <a:r>
              <a:rPr lang="en-US" altLang="zh-CN" sz="2000" dirty="0">
                <a:solidFill>
                  <a:srgbClr val="FF0000"/>
                </a:solidFill>
                <a:latin typeface="方正正大黑简体" panose="02000000000000000000" pitchFamily="2" charset="-122"/>
                <a:ea typeface="方正正大黑简体" panose="02000000000000000000" pitchFamily="2" charset="-122"/>
                <a:sym typeface="+mn-lt"/>
              </a:rPr>
              <a:t>IP</a:t>
            </a:r>
            <a:r>
              <a:rPr lang="zh-CN" altLang="en-US" sz="2000" dirty="0">
                <a:solidFill>
                  <a:srgbClr val="FF0000"/>
                </a:solidFill>
                <a:latin typeface="方正正大黑简体" panose="02000000000000000000" pitchFamily="2" charset="-122"/>
                <a:ea typeface="方正正大黑简体" panose="02000000000000000000" pitchFamily="2" charset="-122"/>
                <a:sym typeface="+mn-lt"/>
              </a:rPr>
              <a:t>地址被耗尽，进行</a:t>
            </a:r>
            <a:r>
              <a:rPr lang="en-US" altLang="zh-CN" sz="2000" dirty="0">
                <a:solidFill>
                  <a:srgbClr val="FF0000"/>
                </a:solidFill>
                <a:latin typeface="方正正大黑简体" panose="02000000000000000000" pitchFamily="2" charset="-122"/>
                <a:ea typeface="方正正大黑简体" panose="02000000000000000000" pitchFamily="2" charset="-122"/>
                <a:sym typeface="+mn-lt"/>
              </a:rPr>
              <a:t>DoS</a:t>
            </a:r>
            <a:r>
              <a:rPr lang="zh-CN" altLang="en-US" sz="2000" dirty="0">
                <a:solidFill>
                  <a:srgbClr val="FF0000"/>
                </a:solidFill>
                <a:latin typeface="方正正大黑简体" panose="02000000000000000000" pitchFamily="2" charset="-122"/>
                <a:ea typeface="方正正大黑简体" panose="02000000000000000000" pitchFamily="2" charset="-122"/>
                <a:sym typeface="+mn-lt"/>
              </a:rPr>
              <a:t>攻</a:t>
            </a:r>
            <a:r>
              <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rPr>
              <a:t>。</a:t>
            </a:r>
            <a:endParaRPr lang="zh-CN" altLang="en-US" sz="2000" dirty="0">
              <a:solidFill>
                <a:schemeClr val="tx1">
                  <a:lumMod val="85000"/>
                  <a:lumOff val="15000"/>
                </a:schemeClr>
              </a:solidFill>
              <a:latin typeface="方正正大黑简体" panose="02000000000000000000" pitchFamily="2" charset="-122"/>
              <a:ea typeface="方正正大黑简体" panose="02000000000000000000" pitchFamily="2" charset="-122"/>
              <a:sym typeface="+mn-lt"/>
            </a:endParaRPr>
          </a:p>
        </p:txBody>
      </p:sp>
      <p:sp>
        <p:nvSpPr>
          <p:cNvPr id="26" name="椭圆 25"/>
          <p:cNvSpPr/>
          <p:nvPr>
            <p:custDataLst>
              <p:tags r:id="rId11"/>
            </p:custDataLst>
          </p:nvPr>
        </p:nvSpPr>
        <p:spPr>
          <a:xfrm>
            <a:off x="1738086" y="5207670"/>
            <a:ext cx="482600" cy="482600"/>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方正正大黑简体" panose="02000000000000000000" pitchFamily="2" charset="-122"/>
                <a:ea typeface="方正正大黑简体" panose="02000000000000000000" pitchFamily="2" charset="-122"/>
              </a:rPr>
              <a:t>5</a:t>
            </a:r>
            <a:endParaRPr lang="zh-CN" altLang="en-US" sz="2000" dirty="0">
              <a:solidFill>
                <a:schemeClr val="bg1"/>
              </a:solidFill>
              <a:latin typeface="方正正大黑简体" panose="02000000000000000000" pitchFamily="2" charset="-122"/>
              <a:ea typeface="方正正大黑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iterate type="wd">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500">
                                          <p:stCondLst>
                                            <p:cond delay="0"/>
                                          </p:stCondLst>
                                        </p:cTn>
                                        <p:tgtEl>
                                          <p:spTgt spid="59"/>
                                        </p:tgtEl>
                                      </p:cBhvr>
                                    </p:animEffect>
                                    <p:set>
                                      <p:cBhvr>
                                        <p:cTn id="8" dur="500" fill="hold">
                                          <p:stCondLst>
                                            <p:cond delay="500"/>
                                          </p:stCondLst>
                                        </p:cTn>
                                        <p:tgtEl>
                                          <p:spTgt spid="59"/>
                                        </p:tgtEl>
                                        <p:attrNameLst>
                                          <p:attrName>style.visibility</p:attrName>
                                        </p:attrNameLst>
                                      </p:cBhvr>
                                      <p:to>
                                        <p:strVal val="visible"/>
                                      </p:to>
                                    </p:set>
                                    <p:anim to="0" calcmode="lin" valueType="num">
                                      <p:cBhvr>
                                        <p:cTn id="9" dur="1000" decel="100000" fill="hold">
                                          <p:stCondLst>
                                            <p:cond delay="0"/>
                                          </p:stCondLst>
                                        </p:cTn>
                                        <p:tgtEl>
                                          <p:spTgt spid="59"/>
                                        </p:tgtEl>
                                        <p:attrNameLst>
                                          <p:attrName>ppt_y</p:attrName>
                                        </p:attrNameLst>
                                      </p:cBhvr>
                                      <p:tavLst>
                                        <p:tav tm="0">
                                          <p:val>
                                            <p:strVal val="ppt_y+((ceil(rand(-2)+1))+(rand(2)-1))*0.12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ppt_w</p:attrName>
                                        </p:attrNameLst>
                                      </p:cBhvr>
                                      <p:tavLst>
                                        <p:tav tm="0">
                                          <p:val>
                                            <p:fltVal val="0"/>
                                          </p:val>
                                        </p:tav>
                                        <p:tav tm="100000">
                                          <p:val>
                                            <p:strVal val="#ppt_w"/>
                                          </p:val>
                                        </p:tav>
                                      </p:tavLst>
                                    </p:anim>
                                    <p:anim calcmode="lin" valueType="num">
                                      <p:cBhvr>
                                        <p:cTn id="15" dur="500" fill="hold"/>
                                        <p:tgtEl>
                                          <p:spTgt spid="32"/>
                                        </p:tgtEl>
                                        <p:attrNameLst>
                                          <p:attrName>ppt_h</p:attrName>
                                        </p:attrNameLst>
                                      </p:cBhvr>
                                      <p:tavLst>
                                        <p:tav tm="0">
                                          <p:val>
                                            <p:fltVal val="0"/>
                                          </p:val>
                                        </p:tav>
                                        <p:tav tm="100000">
                                          <p:val>
                                            <p:strVal val="#ppt_h"/>
                                          </p:val>
                                        </p:tav>
                                      </p:tavLst>
                                    </p:anim>
                                    <p:animEffect transition="in" filter="fade">
                                      <p:cBhvr>
                                        <p:cTn id="16" dur="500"/>
                                        <p:tgtEl>
                                          <p:spTgt spid="32"/>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p:cTn id="19" dur="500" fill="hold"/>
                                        <p:tgtEl>
                                          <p:spTgt spid="34"/>
                                        </p:tgtEl>
                                        <p:attrNameLst>
                                          <p:attrName>ppt_w</p:attrName>
                                        </p:attrNameLst>
                                      </p:cBhvr>
                                      <p:tavLst>
                                        <p:tav tm="0">
                                          <p:val>
                                            <p:fltVal val="0"/>
                                          </p:val>
                                        </p:tav>
                                        <p:tav tm="100000">
                                          <p:val>
                                            <p:strVal val="#ppt_w"/>
                                          </p:val>
                                        </p:tav>
                                      </p:tavLst>
                                    </p:anim>
                                    <p:anim calcmode="lin" valueType="num">
                                      <p:cBhvr>
                                        <p:cTn id="20" dur="500" fill="hold"/>
                                        <p:tgtEl>
                                          <p:spTgt spid="34"/>
                                        </p:tgtEl>
                                        <p:attrNameLst>
                                          <p:attrName>ppt_h</p:attrName>
                                        </p:attrNameLst>
                                      </p:cBhvr>
                                      <p:tavLst>
                                        <p:tav tm="0">
                                          <p:val>
                                            <p:fltVal val="0"/>
                                          </p:val>
                                        </p:tav>
                                        <p:tav tm="100000">
                                          <p:val>
                                            <p:strVal val="#ppt_h"/>
                                          </p:val>
                                        </p:tav>
                                      </p:tavLst>
                                    </p:anim>
                                    <p:animEffect transition="in" filter="fade">
                                      <p:cBhvr>
                                        <p:cTn id="21" dur="500"/>
                                        <p:tgtEl>
                                          <p:spTgt spid="34"/>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33"/>
                                        </p:tgtEl>
                                        <p:attrNameLst>
                                          <p:attrName>style.visibility</p:attrName>
                                        </p:attrNameLst>
                                      </p:cBhvr>
                                      <p:to>
                                        <p:strVal val="visible"/>
                                      </p:to>
                                    </p:set>
                                    <p:anim calcmode="lin" valueType="num">
                                      <p:cBhvr>
                                        <p:cTn id="26" dur="500" fill="hold"/>
                                        <p:tgtEl>
                                          <p:spTgt spid="33"/>
                                        </p:tgtEl>
                                        <p:attrNameLst>
                                          <p:attrName>ppt_w</p:attrName>
                                        </p:attrNameLst>
                                      </p:cBhvr>
                                      <p:tavLst>
                                        <p:tav tm="0">
                                          <p:val>
                                            <p:fltVal val="0"/>
                                          </p:val>
                                        </p:tav>
                                        <p:tav tm="100000">
                                          <p:val>
                                            <p:strVal val="#ppt_w"/>
                                          </p:val>
                                        </p:tav>
                                      </p:tavLst>
                                    </p:anim>
                                    <p:anim calcmode="lin" valueType="num">
                                      <p:cBhvr>
                                        <p:cTn id="27" dur="500" fill="hold"/>
                                        <p:tgtEl>
                                          <p:spTgt spid="33"/>
                                        </p:tgtEl>
                                        <p:attrNameLst>
                                          <p:attrName>ppt_h</p:attrName>
                                        </p:attrNameLst>
                                      </p:cBhvr>
                                      <p:tavLst>
                                        <p:tav tm="0">
                                          <p:val>
                                            <p:fltVal val="0"/>
                                          </p:val>
                                        </p:tav>
                                        <p:tav tm="100000">
                                          <p:val>
                                            <p:strVal val="#ppt_h"/>
                                          </p:val>
                                        </p:tav>
                                      </p:tavLst>
                                    </p:anim>
                                    <p:animEffect transition="in" filter="fade">
                                      <p:cBhvr>
                                        <p:cTn id="28" dur="500"/>
                                        <p:tgtEl>
                                          <p:spTgt spid="33"/>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p:cTn id="31" dur="500" fill="hold"/>
                                        <p:tgtEl>
                                          <p:spTgt spid="35"/>
                                        </p:tgtEl>
                                        <p:attrNameLst>
                                          <p:attrName>ppt_w</p:attrName>
                                        </p:attrNameLst>
                                      </p:cBhvr>
                                      <p:tavLst>
                                        <p:tav tm="0">
                                          <p:val>
                                            <p:fltVal val="0"/>
                                          </p:val>
                                        </p:tav>
                                        <p:tav tm="100000">
                                          <p:val>
                                            <p:strVal val="#ppt_w"/>
                                          </p:val>
                                        </p:tav>
                                      </p:tavLst>
                                    </p:anim>
                                    <p:anim calcmode="lin" valueType="num">
                                      <p:cBhvr>
                                        <p:cTn id="32" dur="500" fill="hold"/>
                                        <p:tgtEl>
                                          <p:spTgt spid="35"/>
                                        </p:tgtEl>
                                        <p:attrNameLst>
                                          <p:attrName>ppt_h</p:attrName>
                                        </p:attrNameLst>
                                      </p:cBhvr>
                                      <p:tavLst>
                                        <p:tav tm="0">
                                          <p:val>
                                            <p:fltVal val="0"/>
                                          </p:val>
                                        </p:tav>
                                        <p:tav tm="100000">
                                          <p:val>
                                            <p:strVal val="#ppt_h"/>
                                          </p:val>
                                        </p:tav>
                                      </p:tavLst>
                                    </p:anim>
                                    <p:animEffect transition="in" filter="fade">
                                      <p:cBhvr>
                                        <p:cTn id="33" dur="500"/>
                                        <p:tgtEl>
                                          <p:spTgt spid="35"/>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p:cTn id="38" dur="500" fill="hold"/>
                                        <p:tgtEl>
                                          <p:spTgt spid="20"/>
                                        </p:tgtEl>
                                        <p:attrNameLst>
                                          <p:attrName>ppt_w</p:attrName>
                                        </p:attrNameLst>
                                      </p:cBhvr>
                                      <p:tavLst>
                                        <p:tav tm="0">
                                          <p:val>
                                            <p:fltVal val="0"/>
                                          </p:val>
                                        </p:tav>
                                        <p:tav tm="100000">
                                          <p:val>
                                            <p:strVal val="#ppt_w"/>
                                          </p:val>
                                        </p:tav>
                                      </p:tavLst>
                                    </p:anim>
                                    <p:anim calcmode="lin" valueType="num">
                                      <p:cBhvr>
                                        <p:cTn id="39" dur="500" fill="hold"/>
                                        <p:tgtEl>
                                          <p:spTgt spid="20"/>
                                        </p:tgtEl>
                                        <p:attrNameLst>
                                          <p:attrName>ppt_h</p:attrName>
                                        </p:attrNameLst>
                                      </p:cBhvr>
                                      <p:tavLst>
                                        <p:tav tm="0">
                                          <p:val>
                                            <p:fltVal val="0"/>
                                          </p:val>
                                        </p:tav>
                                        <p:tav tm="100000">
                                          <p:val>
                                            <p:strVal val="#ppt_h"/>
                                          </p:val>
                                        </p:tav>
                                      </p:tavLst>
                                    </p:anim>
                                    <p:animEffect transition="in" filter="fade">
                                      <p:cBhvr>
                                        <p:cTn id="40" dur="500"/>
                                        <p:tgtEl>
                                          <p:spTgt spid="20"/>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p:cTn id="43" dur="500" fill="hold"/>
                                        <p:tgtEl>
                                          <p:spTgt spid="21"/>
                                        </p:tgtEl>
                                        <p:attrNameLst>
                                          <p:attrName>ppt_w</p:attrName>
                                        </p:attrNameLst>
                                      </p:cBhvr>
                                      <p:tavLst>
                                        <p:tav tm="0">
                                          <p:val>
                                            <p:fltVal val="0"/>
                                          </p:val>
                                        </p:tav>
                                        <p:tav tm="100000">
                                          <p:val>
                                            <p:strVal val="#ppt_w"/>
                                          </p:val>
                                        </p:tav>
                                      </p:tavLst>
                                    </p:anim>
                                    <p:anim calcmode="lin" valueType="num">
                                      <p:cBhvr>
                                        <p:cTn id="44" dur="500" fill="hold"/>
                                        <p:tgtEl>
                                          <p:spTgt spid="21"/>
                                        </p:tgtEl>
                                        <p:attrNameLst>
                                          <p:attrName>ppt_h</p:attrName>
                                        </p:attrNameLst>
                                      </p:cBhvr>
                                      <p:tavLst>
                                        <p:tav tm="0">
                                          <p:val>
                                            <p:fltVal val="0"/>
                                          </p:val>
                                        </p:tav>
                                        <p:tav tm="100000">
                                          <p:val>
                                            <p:strVal val="#ppt_h"/>
                                          </p:val>
                                        </p:tav>
                                      </p:tavLst>
                                    </p:anim>
                                    <p:animEffect transition="in" filter="fade">
                                      <p:cBhvr>
                                        <p:cTn id="45" dur="500"/>
                                        <p:tgtEl>
                                          <p:spTgt spid="21"/>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 calcmode="lin" valueType="num">
                                      <p:cBhvr>
                                        <p:cTn id="50" dur="500" fill="hold"/>
                                        <p:tgtEl>
                                          <p:spTgt spid="22"/>
                                        </p:tgtEl>
                                        <p:attrNameLst>
                                          <p:attrName>ppt_w</p:attrName>
                                        </p:attrNameLst>
                                      </p:cBhvr>
                                      <p:tavLst>
                                        <p:tav tm="0">
                                          <p:val>
                                            <p:fltVal val="0"/>
                                          </p:val>
                                        </p:tav>
                                        <p:tav tm="100000">
                                          <p:val>
                                            <p:strVal val="#ppt_w"/>
                                          </p:val>
                                        </p:tav>
                                      </p:tavLst>
                                    </p:anim>
                                    <p:anim calcmode="lin" valueType="num">
                                      <p:cBhvr>
                                        <p:cTn id="51" dur="500" fill="hold"/>
                                        <p:tgtEl>
                                          <p:spTgt spid="22"/>
                                        </p:tgtEl>
                                        <p:attrNameLst>
                                          <p:attrName>ppt_h</p:attrName>
                                        </p:attrNameLst>
                                      </p:cBhvr>
                                      <p:tavLst>
                                        <p:tav tm="0">
                                          <p:val>
                                            <p:fltVal val="0"/>
                                          </p:val>
                                        </p:tav>
                                        <p:tav tm="100000">
                                          <p:val>
                                            <p:strVal val="#ppt_h"/>
                                          </p:val>
                                        </p:tav>
                                      </p:tavLst>
                                    </p:anim>
                                    <p:animEffect transition="in" filter="fade">
                                      <p:cBhvr>
                                        <p:cTn id="52" dur="500"/>
                                        <p:tgtEl>
                                          <p:spTgt spid="22"/>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p:cTn id="55" dur="500" fill="hold"/>
                                        <p:tgtEl>
                                          <p:spTgt spid="23"/>
                                        </p:tgtEl>
                                        <p:attrNameLst>
                                          <p:attrName>ppt_w</p:attrName>
                                        </p:attrNameLst>
                                      </p:cBhvr>
                                      <p:tavLst>
                                        <p:tav tm="0">
                                          <p:val>
                                            <p:fltVal val="0"/>
                                          </p:val>
                                        </p:tav>
                                        <p:tav tm="100000">
                                          <p:val>
                                            <p:strVal val="#ppt_w"/>
                                          </p:val>
                                        </p:tav>
                                      </p:tavLst>
                                    </p:anim>
                                    <p:anim calcmode="lin" valueType="num">
                                      <p:cBhvr>
                                        <p:cTn id="56" dur="500" fill="hold"/>
                                        <p:tgtEl>
                                          <p:spTgt spid="23"/>
                                        </p:tgtEl>
                                        <p:attrNameLst>
                                          <p:attrName>ppt_h</p:attrName>
                                        </p:attrNameLst>
                                      </p:cBhvr>
                                      <p:tavLst>
                                        <p:tav tm="0">
                                          <p:val>
                                            <p:fltVal val="0"/>
                                          </p:val>
                                        </p:tav>
                                        <p:tav tm="100000">
                                          <p:val>
                                            <p:strVal val="#ppt_h"/>
                                          </p:val>
                                        </p:tav>
                                      </p:tavLst>
                                    </p:anim>
                                    <p:animEffect transition="in" filter="fade">
                                      <p:cBhvr>
                                        <p:cTn id="57" dur="50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grpId="0" nodeType="clickEffect">
                                  <p:stCondLst>
                                    <p:cond delay="0"/>
                                  </p:stCondLst>
                                  <p:childTnLst>
                                    <p:set>
                                      <p:cBhvr>
                                        <p:cTn id="61" dur="1" fill="hold">
                                          <p:stCondLst>
                                            <p:cond delay="0"/>
                                          </p:stCondLst>
                                        </p:cTn>
                                        <p:tgtEl>
                                          <p:spTgt spid="25"/>
                                        </p:tgtEl>
                                        <p:attrNameLst>
                                          <p:attrName>style.visibility</p:attrName>
                                        </p:attrNameLst>
                                      </p:cBhvr>
                                      <p:to>
                                        <p:strVal val="visible"/>
                                      </p:to>
                                    </p:set>
                                    <p:anim calcmode="lin" valueType="num">
                                      <p:cBhvr>
                                        <p:cTn id="62" dur="500" fill="hold"/>
                                        <p:tgtEl>
                                          <p:spTgt spid="25"/>
                                        </p:tgtEl>
                                        <p:attrNameLst>
                                          <p:attrName>ppt_w</p:attrName>
                                        </p:attrNameLst>
                                      </p:cBhvr>
                                      <p:tavLst>
                                        <p:tav tm="0">
                                          <p:val>
                                            <p:fltVal val="0"/>
                                          </p:val>
                                        </p:tav>
                                        <p:tav tm="100000">
                                          <p:val>
                                            <p:strVal val="#ppt_w"/>
                                          </p:val>
                                        </p:tav>
                                      </p:tavLst>
                                    </p:anim>
                                    <p:anim calcmode="lin" valueType="num">
                                      <p:cBhvr>
                                        <p:cTn id="63" dur="500" fill="hold"/>
                                        <p:tgtEl>
                                          <p:spTgt spid="25"/>
                                        </p:tgtEl>
                                        <p:attrNameLst>
                                          <p:attrName>ppt_h</p:attrName>
                                        </p:attrNameLst>
                                      </p:cBhvr>
                                      <p:tavLst>
                                        <p:tav tm="0">
                                          <p:val>
                                            <p:fltVal val="0"/>
                                          </p:val>
                                        </p:tav>
                                        <p:tav tm="100000">
                                          <p:val>
                                            <p:strVal val="#ppt_h"/>
                                          </p:val>
                                        </p:tav>
                                      </p:tavLst>
                                    </p:anim>
                                    <p:animEffect transition="in" filter="fade">
                                      <p:cBhvr>
                                        <p:cTn id="64" dur="500"/>
                                        <p:tgtEl>
                                          <p:spTgt spid="25"/>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 calcmode="lin" valueType="num">
                                      <p:cBhvr>
                                        <p:cTn id="67" dur="500" fill="hold"/>
                                        <p:tgtEl>
                                          <p:spTgt spid="26"/>
                                        </p:tgtEl>
                                        <p:attrNameLst>
                                          <p:attrName>ppt_w</p:attrName>
                                        </p:attrNameLst>
                                      </p:cBhvr>
                                      <p:tavLst>
                                        <p:tav tm="0">
                                          <p:val>
                                            <p:fltVal val="0"/>
                                          </p:val>
                                        </p:tav>
                                        <p:tav tm="100000">
                                          <p:val>
                                            <p:strVal val="#ppt_w"/>
                                          </p:val>
                                        </p:tav>
                                      </p:tavLst>
                                    </p:anim>
                                    <p:anim calcmode="lin" valueType="num">
                                      <p:cBhvr>
                                        <p:cTn id="68" dur="500" fill="hold"/>
                                        <p:tgtEl>
                                          <p:spTgt spid="26"/>
                                        </p:tgtEl>
                                        <p:attrNameLst>
                                          <p:attrName>ppt_h</p:attrName>
                                        </p:attrNameLst>
                                      </p:cBhvr>
                                      <p:tavLst>
                                        <p:tav tm="0">
                                          <p:val>
                                            <p:fltVal val="0"/>
                                          </p:val>
                                        </p:tav>
                                        <p:tav tm="100000">
                                          <p:val>
                                            <p:strVal val="#ppt_h"/>
                                          </p:val>
                                        </p:tav>
                                      </p:tavLst>
                                    </p:anim>
                                    <p:animEffect transition="in" filter="fade">
                                      <p:cBhvr>
                                        <p:cTn id="6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32" grpId="0"/>
      <p:bldP spid="33" grpId="0"/>
      <p:bldP spid="34" grpId="0" animBg="1"/>
      <p:bldP spid="35" grpId="0" animBg="1"/>
      <p:bldP spid="20" grpId="0"/>
      <p:bldP spid="21" grpId="0" animBg="1"/>
      <p:bldP spid="22" grpId="0"/>
      <p:bldP spid="23" grpId="0" animBg="1"/>
      <p:bldP spid="25" grpId="0"/>
      <p:bldP spid="26" grpId="0" animBg="1"/>
    </p:bldLst>
  </p:timing>
</p:sld>
</file>

<file path=ppt/tags/tag1.xml><?xml version="1.0" encoding="utf-8"?>
<p:tagLst xmlns:p="http://schemas.openxmlformats.org/presentationml/2006/main">
  <p:tag name="PA" val="v5.2.11"/>
</p:tagLst>
</file>

<file path=ppt/tags/tag10.xml><?xml version="1.0" encoding="utf-8"?>
<p:tagLst xmlns:p="http://schemas.openxmlformats.org/presentationml/2006/main">
  <p:tag name="KSO_WM_DIAGRAM_VIRTUALLY_FRAME" val="{&quot;height&quot;:350.9674015748032,&quot;left&quot;:136.8571653543307,&quot;top&quot;:119.16803149606298,&quot;width&quot;:695.3781102362206}"/>
</p:tagLst>
</file>

<file path=ppt/tags/tag100.xml><?xml version="1.0" encoding="utf-8"?>
<p:tagLst xmlns:p="http://schemas.openxmlformats.org/presentationml/2006/main">
  <p:tag name="PA" val="v5.2.11"/>
</p:tagLst>
</file>

<file path=ppt/tags/tag101.xml><?xml version="1.0" encoding="utf-8"?>
<p:tagLst xmlns:p="http://schemas.openxmlformats.org/presentationml/2006/main">
  <p:tag name="commondata" val="eyJoZGlkIjoiZDViZWJjMzViZjUzOTdjZWVjOWU2MWI0ZGM4NjIwZjcifQ=="/>
</p:tagLst>
</file>

<file path=ppt/tags/tag11.xml><?xml version="1.0" encoding="utf-8"?>
<p:tagLst xmlns:p="http://schemas.openxmlformats.org/presentationml/2006/main">
  <p:tag name="PA" val="v5.2.11"/>
</p:tagLst>
</file>

<file path=ppt/tags/tag12.xml><?xml version="1.0" encoding="utf-8"?>
<p:tagLst xmlns:p="http://schemas.openxmlformats.org/presentationml/2006/main">
  <p:tag name="PA" val="v5.2.11"/>
</p:tagLst>
</file>

<file path=ppt/tags/tag13.xml><?xml version="1.0" encoding="utf-8"?>
<p:tagLst xmlns:p="http://schemas.openxmlformats.org/presentationml/2006/main">
  <p:tag name="PA" val="v5.2.11"/>
</p:tagLst>
</file>

<file path=ppt/tags/tag14.xml><?xml version="1.0" encoding="utf-8"?>
<p:tagLst xmlns:p="http://schemas.openxmlformats.org/presentationml/2006/main">
  <p:tag name="PA" val="v5.2.11"/>
</p:tagLst>
</file>

<file path=ppt/tags/tag15.xml><?xml version="1.0" encoding="utf-8"?>
<p:tagLst xmlns:p="http://schemas.openxmlformats.org/presentationml/2006/main">
  <p:tag name="PA" val="v5.2.11"/>
</p:tagLst>
</file>

<file path=ppt/tags/tag16.xml><?xml version="1.0" encoding="utf-8"?>
<p:tagLst xmlns:p="http://schemas.openxmlformats.org/presentationml/2006/main">
  <p:tag name="PA" val="v5.2.11"/>
</p:tagLst>
</file>

<file path=ppt/tags/tag17.xml><?xml version="1.0" encoding="utf-8"?>
<p:tagLst xmlns:p="http://schemas.openxmlformats.org/presentationml/2006/main">
  <p:tag name="PA" val="v5.2.11"/>
</p:tagLst>
</file>

<file path=ppt/tags/tag18.xml><?xml version="1.0" encoding="utf-8"?>
<p:tagLst xmlns:p="http://schemas.openxmlformats.org/presentationml/2006/main">
  <p:tag name="PA" val="v5.2.11"/>
</p:tagLst>
</file>

<file path=ppt/tags/tag19.xml><?xml version="1.0" encoding="utf-8"?>
<p:tagLst xmlns:p="http://schemas.openxmlformats.org/presentationml/2006/main">
  <p:tag name="PA" val="v5.2.11"/>
</p:tagLst>
</file>

<file path=ppt/tags/tag2.xml><?xml version="1.0" encoding="utf-8"?>
<p:tagLst xmlns:p="http://schemas.openxmlformats.org/presentationml/2006/main">
  <p:tag name="PA" val="v5.2.11"/>
</p:tagLst>
</file>

<file path=ppt/tags/tag20.xml><?xml version="1.0" encoding="utf-8"?>
<p:tagLst xmlns:p="http://schemas.openxmlformats.org/presentationml/2006/main">
  <p:tag name="PA" val="v5.2.11"/>
</p:tagLst>
</file>

<file path=ppt/tags/tag21.xml><?xml version="1.0" encoding="utf-8"?>
<p:tagLst xmlns:p="http://schemas.openxmlformats.org/presentationml/2006/main">
  <p:tag name="PA" val="v5.2.11"/>
</p:tagLst>
</file>

<file path=ppt/tags/tag22.xml><?xml version="1.0" encoding="utf-8"?>
<p:tagLst xmlns:p="http://schemas.openxmlformats.org/presentationml/2006/main">
  <p:tag name="PA" val="v5.2.11"/>
</p:tagLst>
</file>

<file path=ppt/tags/tag23.xml><?xml version="1.0" encoding="utf-8"?>
<p:tagLst xmlns:p="http://schemas.openxmlformats.org/presentationml/2006/main">
  <p:tag name="PA" val="v5.2.11"/>
</p:tagLst>
</file>

<file path=ppt/tags/tag24.xml><?xml version="1.0" encoding="utf-8"?>
<p:tagLst xmlns:p="http://schemas.openxmlformats.org/presentationml/2006/main">
  <p:tag name="PA" val="v5.2.11"/>
</p:tagLst>
</file>

<file path=ppt/tags/tag25.xml><?xml version="1.0" encoding="utf-8"?>
<p:tagLst xmlns:p="http://schemas.openxmlformats.org/presentationml/2006/main">
  <p:tag name="PA" val="v5.2.11"/>
</p:tagLst>
</file>

<file path=ppt/tags/tag26.xml><?xml version="1.0" encoding="utf-8"?>
<p:tagLst xmlns:p="http://schemas.openxmlformats.org/presentationml/2006/main">
  <p:tag name="PA" val="v5.2.11"/>
</p:tagLst>
</file>

<file path=ppt/tags/tag27.xml><?xml version="1.0" encoding="utf-8"?>
<p:tagLst xmlns:p="http://schemas.openxmlformats.org/presentationml/2006/main">
  <p:tag name="PA" val="v5.2.11"/>
</p:tagLst>
</file>

<file path=ppt/tags/tag28.xml><?xml version="1.0" encoding="utf-8"?>
<p:tagLst xmlns:p="http://schemas.openxmlformats.org/presentationml/2006/main">
  <p:tag name="KSO_WM_DIAGRAM_VIRTUALLY_FRAME" val="{&quot;height&quot;:230.76503937007874,&quot;left&quot;:94.1428346456693,&quot;top&quot;:204.52795275590552,&quot;width&quot;:774.2750393700787}"/>
</p:tagLst>
</file>

<file path=ppt/tags/tag29.xml><?xml version="1.0" encoding="utf-8"?>
<p:tagLst xmlns:p="http://schemas.openxmlformats.org/presentationml/2006/main">
  <p:tag name="KSO_WM_DIAGRAM_VIRTUALLY_FRAME" val="{&quot;height&quot;:230.76503937007874,&quot;left&quot;:94.1428346456693,&quot;top&quot;:204.52795275590552,&quot;width&quot;:774.2750393700787}"/>
</p:tagLst>
</file>

<file path=ppt/tags/tag3.xml><?xml version="1.0" encoding="utf-8"?>
<p:tagLst xmlns:p="http://schemas.openxmlformats.org/presentationml/2006/main">
  <p:tag name="KSO_WM_DIAGRAM_VIRTUALLY_FRAME" val="{&quot;height&quot;:350.9674015748032,&quot;left&quot;:136.8571653543307,&quot;top&quot;:119.16803149606298,&quot;width&quot;:695.3781102362206}"/>
</p:tagLst>
</file>

<file path=ppt/tags/tag30.xml><?xml version="1.0" encoding="utf-8"?>
<p:tagLst xmlns:p="http://schemas.openxmlformats.org/presentationml/2006/main">
  <p:tag name="KSO_WM_DIAGRAM_VIRTUALLY_FRAME" val="{&quot;height&quot;:230.76503937007874,&quot;left&quot;:94.1428346456693,&quot;top&quot;:204.52795275590552,&quot;width&quot;:774.2750393700787}"/>
</p:tagLst>
</file>

<file path=ppt/tags/tag31.xml><?xml version="1.0" encoding="utf-8"?>
<p:tagLst xmlns:p="http://schemas.openxmlformats.org/presentationml/2006/main">
  <p:tag name="KSO_WM_DIAGRAM_VIRTUALLY_FRAME" val="{&quot;height&quot;:230.76503937007874,&quot;left&quot;:94.1428346456693,&quot;top&quot;:204.52795275590552,&quot;width&quot;:774.2750393700787}"/>
</p:tagLst>
</file>

<file path=ppt/tags/tag32.xml><?xml version="1.0" encoding="utf-8"?>
<p:tagLst xmlns:p="http://schemas.openxmlformats.org/presentationml/2006/main">
  <p:tag name="KSO_WM_DIAGRAM_VIRTUALLY_FRAME" val="{&quot;height&quot;:230.76503937007874,&quot;left&quot;:94.1428346456693,&quot;top&quot;:204.52795275590552,&quot;width&quot;:774.2750393700787}"/>
</p:tagLst>
</file>

<file path=ppt/tags/tag33.xml><?xml version="1.0" encoding="utf-8"?>
<p:tagLst xmlns:p="http://schemas.openxmlformats.org/presentationml/2006/main">
  <p:tag name="KSO_WM_DIAGRAM_VIRTUALLY_FRAME" val="{&quot;height&quot;:230.76503937007874,&quot;left&quot;:94.1428346456693,&quot;top&quot;:204.52795275590552,&quot;width&quot;:774.2750393700787}"/>
</p:tagLst>
</file>

<file path=ppt/tags/tag34.xml><?xml version="1.0" encoding="utf-8"?>
<p:tagLst xmlns:p="http://schemas.openxmlformats.org/presentationml/2006/main">
  <p:tag name="KSO_WM_DIAGRAM_VIRTUALLY_FRAME" val="{&quot;height&quot;:230.76503937007874,&quot;left&quot;:94.1428346456693,&quot;top&quot;:204.52795275590552,&quot;width&quot;:774.2750393700787}"/>
</p:tagLst>
</file>

<file path=ppt/tags/tag35.xml><?xml version="1.0" encoding="utf-8"?>
<p:tagLst xmlns:p="http://schemas.openxmlformats.org/presentationml/2006/main">
  <p:tag name="KSO_WM_DIAGRAM_VIRTUALLY_FRAME" val="{&quot;height&quot;:230.76503937007874,&quot;left&quot;:94.1428346456693,&quot;top&quot;:204.52795275590552,&quot;width&quot;:774.2750393700787}"/>
</p:tagLst>
</file>

<file path=ppt/tags/tag36.xml><?xml version="1.0" encoding="utf-8"?>
<p:tagLst xmlns:p="http://schemas.openxmlformats.org/presentationml/2006/main">
  <p:tag name="KSO_WM_DIAGRAM_VIRTUALLY_FRAME" val="{&quot;height&quot;:230.76503937007874,&quot;left&quot;:94.1428346456693,&quot;top&quot;:204.52795275590552,&quot;width&quot;:774.2750393700787}"/>
</p:tagLst>
</file>

<file path=ppt/tags/tag37.xml><?xml version="1.0" encoding="utf-8"?>
<p:tagLst xmlns:p="http://schemas.openxmlformats.org/presentationml/2006/main">
  <p:tag name="KSO_WM_DIAGRAM_VIRTUALLY_FRAME" val="{&quot;height&quot;:230.76503937007874,&quot;left&quot;:94.1428346456693,&quot;top&quot;:204.52795275590552,&quot;width&quot;:774.2750393700787}"/>
</p:tagLst>
</file>

<file path=ppt/tags/tag38.xml><?xml version="1.0" encoding="utf-8"?>
<p:tagLst xmlns:p="http://schemas.openxmlformats.org/presentationml/2006/main">
  <p:tag name="KSO_WM_DIAGRAM_VIRTUALLY_FRAME" val="{&quot;height&quot;:230.76503937007874,&quot;left&quot;:94.1428346456693,&quot;top&quot;:204.52795275590552,&quot;width&quot;:774.2750393700787}"/>
</p:tagLst>
</file>

<file path=ppt/tags/tag39.xml><?xml version="1.0" encoding="utf-8"?>
<p:tagLst xmlns:p="http://schemas.openxmlformats.org/presentationml/2006/main">
  <p:tag name="KSO_WM_DIAGRAM_VIRTUALLY_FRAME" val="{&quot;height&quot;:230.76503937007874,&quot;left&quot;:94.1428346456693,&quot;top&quot;:204.52795275590552,&quot;width&quot;:774.2750393700787}"/>
</p:tagLst>
</file>

<file path=ppt/tags/tag4.xml><?xml version="1.0" encoding="utf-8"?>
<p:tagLst xmlns:p="http://schemas.openxmlformats.org/presentationml/2006/main">
  <p:tag name="KSO_WM_DIAGRAM_VIRTUALLY_FRAME" val="{&quot;height&quot;:350.9674015748032,&quot;left&quot;:136.8571653543307,&quot;top&quot;:119.16803149606298,&quot;width&quot;:695.3781102362206}"/>
</p:tagLst>
</file>

<file path=ppt/tags/tag40.xml><?xml version="1.0" encoding="utf-8"?>
<p:tagLst xmlns:p="http://schemas.openxmlformats.org/presentationml/2006/main">
  <p:tag name="KSO_WM_DIAGRAM_VIRTUALLY_FRAME" val="{&quot;height&quot;:230.76503937007874,&quot;left&quot;:94.1428346456693,&quot;top&quot;:204.52795275590552,&quot;width&quot;:774.2750393700787}"/>
</p:tagLst>
</file>

<file path=ppt/tags/tag41.xml><?xml version="1.0" encoding="utf-8"?>
<p:tagLst xmlns:p="http://schemas.openxmlformats.org/presentationml/2006/main">
  <p:tag name="KSO_WM_DIAGRAM_VIRTUALLY_FRAME" val="{&quot;height&quot;:230.76503937007874,&quot;left&quot;:94.1428346456693,&quot;top&quot;:204.52795275590552,&quot;width&quot;:774.2750393700787}"/>
</p:tagLst>
</file>

<file path=ppt/tags/tag42.xml><?xml version="1.0" encoding="utf-8"?>
<p:tagLst xmlns:p="http://schemas.openxmlformats.org/presentationml/2006/main">
  <p:tag name="KSO_WM_DIAGRAM_VIRTUALLY_FRAME" val="{&quot;height&quot;:230.76503937007874,&quot;left&quot;:94.1428346456693,&quot;top&quot;:204.52795275590552,&quot;width&quot;:774.2750393700787}"/>
</p:tagLst>
</file>

<file path=ppt/tags/tag43.xml><?xml version="1.0" encoding="utf-8"?>
<p:tagLst xmlns:p="http://schemas.openxmlformats.org/presentationml/2006/main">
  <p:tag name="KSO_WM_DIAGRAM_VIRTUALLY_FRAME" val="{&quot;height&quot;:230.76503937007874,&quot;left&quot;:94.1428346456693,&quot;top&quot;:204.52795275590552,&quot;width&quot;:774.2750393700787}"/>
</p:tagLst>
</file>

<file path=ppt/tags/tag44.xml><?xml version="1.0" encoding="utf-8"?>
<p:tagLst xmlns:p="http://schemas.openxmlformats.org/presentationml/2006/main">
  <p:tag name="KSO_WM_DIAGRAM_VIRTUALLY_FRAME" val="{&quot;height&quot;:230.76503937007874,&quot;left&quot;:94.1428346456693,&quot;top&quot;:204.52795275590552,&quot;width&quot;:774.2750393700787}"/>
</p:tagLst>
</file>

<file path=ppt/tags/tag45.xml><?xml version="1.0" encoding="utf-8"?>
<p:tagLst xmlns:p="http://schemas.openxmlformats.org/presentationml/2006/main">
  <p:tag name="KSO_WM_DIAGRAM_VIRTUALLY_FRAME" val="{&quot;height&quot;:230.76503937007874,&quot;left&quot;:94.1428346456693,&quot;top&quot;:204.52795275590552,&quot;width&quot;:774.2750393700787}"/>
</p:tagLst>
</file>

<file path=ppt/tags/tag46.xml><?xml version="1.0" encoding="utf-8"?>
<p:tagLst xmlns:p="http://schemas.openxmlformats.org/presentationml/2006/main">
  <p:tag name="KSO_WM_DIAGRAM_VIRTUALLY_FRAME" val="{&quot;height&quot;:230.76503937007874,&quot;left&quot;:94.1428346456693,&quot;top&quot;:204.52795275590552,&quot;width&quot;:774.2750393700787}"/>
</p:tagLst>
</file>

<file path=ppt/tags/tag47.xml><?xml version="1.0" encoding="utf-8"?>
<p:tagLst xmlns:p="http://schemas.openxmlformats.org/presentationml/2006/main">
  <p:tag name="KSO_WM_DIAGRAM_VIRTUALLY_FRAME" val="{&quot;height&quot;:230.76503937007874,&quot;left&quot;:94.1428346456693,&quot;top&quot;:204.52795275590552,&quot;width&quot;:774.2750393700787}"/>
</p:tagLst>
</file>

<file path=ppt/tags/tag48.xml><?xml version="1.0" encoding="utf-8"?>
<p:tagLst xmlns:p="http://schemas.openxmlformats.org/presentationml/2006/main">
  <p:tag name="KSO_WM_DIAGRAM_VIRTUALLY_FRAME" val="{&quot;height&quot;:230.76503937007874,&quot;left&quot;:94.1428346456693,&quot;top&quot;:204.52795275590552,&quot;width&quot;:774.2750393700787}"/>
</p:tagLst>
</file>

<file path=ppt/tags/tag49.xml><?xml version="1.0" encoding="utf-8"?>
<p:tagLst xmlns:p="http://schemas.openxmlformats.org/presentationml/2006/main">
  <p:tag name="KSO_WM_DIAGRAM_VIRTUALLY_FRAME" val="{&quot;height&quot;:230.76503937007874,&quot;left&quot;:94.1428346456693,&quot;top&quot;:204.52795275590552,&quot;width&quot;:774.2750393700787}"/>
</p:tagLst>
</file>

<file path=ppt/tags/tag5.xml><?xml version="1.0" encoding="utf-8"?>
<p:tagLst xmlns:p="http://schemas.openxmlformats.org/presentationml/2006/main">
  <p:tag name="PA" val="v5.2.11"/>
</p:tagLst>
</file>

<file path=ppt/tags/tag50.xml><?xml version="1.0" encoding="utf-8"?>
<p:tagLst xmlns:p="http://schemas.openxmlformats.org/presentationml/2006/main">
  <p:tag name="KSO_WM_DIAGRAM_VIRTUALLY_FRAME" val="{&quot;height&quot;:230.76503937007874,&quot;left&quot;:94.1428346456693,&quot;top&quot;:204.52795275590552,&quot;width&quot;:774.2750393700787}"/>
</p:tagLst>
</file>

<file path=ppt/tags/tag51.xml><?xml version="1.0" encoding="utf-8"?>
<p:tagLst xmlns:p="http://schemas.openxmlformats.org/presentationml/2006/main">
  <p:tag name="KSO_WM_DIAGRAM_VIRTUALLY_FRAME" val="{&quot;height&quot;:230.76503937007874,&quot;left&quot;:94.1428346456693,&quot;top&quot;:204.52795275590552,&quot;width&quot;:774.2750393700787}"/>
</p:tagLst>
</file>

<file path=ppt/tags/tag52.xml><?xml version="1.0" encoding="utf-8"?>
<p:tagLst xmlns:p="http://schemas.openxmlformats.org/presentationml/2006/main">
  <p:tag name="KSO_WM_DIAGRAM_VIRTUALLY_FRAME" val="{&quot;height&quot;:230.76503937007874,&quot;left&quot;:94.1428346456693,&quot;top&quot;:204.52795275590552,&quot;width&quot;:774.2750393700787}"/>
</p:tagLst>
</file>

<file path=ppt/tags/tag53.xml><?xml version="1.0" encoding="utf-8"?>
<p:tagLst xmlns:p="http://schemas.openxmlformats.org/presentationml/2006/main">
  <p:tag name="KSO_WM_DIAGRAM_VIRTUALLY_FRAME" val="{&quot;height&quot;:230.76503937007874,&quot;left&quot;:94.1428346456693,&quot;top&quot;:204.52795275590552,&quot;width&quot;:774.2750393700787}"/>
</p:tagLst>
</file>

<file path=ppt/tags/tag54.xml><?xml version="1.0" encoding="utf-8"?>
<p:tagLst xmlns:p="http://schemas.openxmlformats.org/presentationml/2006/main">
  <p:tag name="KSO_WM_DIAGRAM_VIRTUALLY_FRAME" val="{&quot;height&quot;:230.76503937007874,&quot;left&quot;:94.1428346456693,&quot;top&quot;:204.52795275590552,&quot;width&quot;:774.2750393700787}"/>
</p:tagLst>
</file>

<file path=ppt/tags/tag55.xml><?xml version="1.0" encoding="utf-8"?>
<p:tagLst xmlns:p="http://schemas.openxmlformats.org/presentationml/2006/main">
  <p:tag name="KSO_WM_DIAGRAM_VIRTUALLY_FRAME" val="{&quot;height&quot;:230.76503937007874,&quot;left&quot;:94.1428346456693,&quot;top&quot;:204.52795275590552,&quot;width&quot;:774.2750393700787}"/>
</p:tagLst>
</file>

<file path=ppt/tags/tag56.xml><?xml version="1.0" encoding="utf-8"?>
<p:tagLst xmlns:p="http://schemas.openxmlformats.org/presentationml/2006/main">
  <p:tag name="KSO_WM_DIAGRAM_VIRTUALLY_FRAME" val="{&quot;height&quot;:230.76503937007874,&quot;left&quot;:94.1428346456693,&quot;top&quot;:204.52795275590552,&quot;width&quot;:774.2750393700787}"/>
</p:tagLst>
</file>

<file path=ppt/tags/tag57.xml><?xml version="1.0" encoding="utf-8"?>
<p:tagLst xmlns:p="http://schemas.openxmlformats.org/presentationml/2006/main">
  <p:tag name="KSO_WM_DIAGRAM_VIRTUALLY_FRAME" val="{&quot;height&quot;:230.76503937007874,&quot;left&quot;:94.1428346456693,&quot;top&quot;:204.52795275590552,&quot;width&quot;:774.2750393700787}"/>
</p:tagLst>
</file>

<file path=ppt/tags/tag58.xml><?xml version="1.0" encoding="utf-8"?>
<p:tagLst xmlns:p="http://schemas.openxmlformats.org/presentationml/2006/main">
  <p:tag name="KSO_WM_DIAGRAM_VIRTUALLY_FRAME" val="{&quot;height&quot;:230.76503937007874,&quot;left&quot;:94.1428346456693,&quot;top&quot;:204.52795275590552,&quot;width&quot;:774.2750393700787}"/>
</p:tagLst>
</file>

<file path=ppt/tags/tag59.xml><?xml version="1.0" encoding="utf-8"?>
<p:tagLst xmlns:p="http://schemas.openxmlformats.org/presentationml/2006/main">
  <p:tag name="KSO_WM_DIAGRAM_VIRTUALLY_FRAME" val="{&quot;height&quot;:230.76503937007874,&quot;left&quot;:94.1428346456693,&quot;top&quot;:204.52795275590552,&quot;width&quot;:774.2750393700787}"/>
</p:tagLst>
</file>

<file path=ppt/tags/tag6.xml><?xml version="1.0" encoding="utf-8"?>
<p:tagLst xmlns:p="http://schemas.openxmlformats.org/presentationml/2006/main">
  <p:tag name="KSO_WM_DIAGRAM_VIRTUALLY_FRAME" val="{&quot;height&quot;:350.9674015748032,&quot;left&quot;:136.8571653543307,&quot;top&quot;:119.16803149606298,&quot;width&quot;:695.3781102362206}"/>
</p:tagLst>
</file>

<file path=ppt/tags/tag60.xml><?xml version="1.0" encoding="utf-8"?>
<p:tagLst xmlns:p="http://schemas.openxmlformats.org/presentationml/2006/main">
  <p:tag name="KSO_WM_DIAGRAM_VIRTUALLY_FRAME" val="{&quot;height&quot;:230.76503937007874,&quot;left&quot;:94.1428346456693,&quot;top&quot;:204.52795275590552,&quot;width&quot;:774.2750393700787}"/>
</p:tagLst>
</file>

<file path=ppt/tags/tag61.xml><?xml version="1.0" encoding="utf-8"?>
<p:tagLst xmlns:p="http://schemas.openxmlformats.org/presentationml/2006/main">
  <p:tag name="KSO_WM_DIAGRAM_VIRTUALLY_FRAME" val="{&quot;height&quot;:230.76503937007874,&quot;left&quot;:94.1428346456693,&quot;top&quot;:204.52795275590552,&quot;width&quot;:774.2750393700787}"/>
</p:tagLst>
</file>

<file path=ppt/tags/tag62.xml><?xml version="1.0" encoding="utf-8"?>
<p:tagLst xmlns:p="http://schemas.openxmlformats.org/presentationml/2006/main">
  <p:tag name="KSO_WM_DIAGRAM_VIRTUALLY_FRAME" val="{&quot;height&quot;:230.76503937007874,&quot;left&quot;:94.1428346456693,&quot;top&quot;:204.52795275590552,&quot;width&quot;:774.2750393700787}"/>
</p:tagLst>
</file>

<file path=ppt/tags/tag63.xml><?xml version="1.0" encoding="utf-8"?>
<p:tagLst xmlns:p="http://schemas.openxmlformats.org/presentationml/2006/main">
  <p:tag name="KSO_WM_DIAGRAM_VIRTUALLY_FRAME" val="{&quot;height&quot;:230.76503937007874,&quot;left&quot;:94.1428346456693,&quot;top&quot;:204.52795275590552,&quot;width&quot;:774.2750393700787}"/>
</p:tagLst>
</file>

<file path=ppt/tags/tag64.xml><?xml version="1.0" encoding="utf-8"?>
<p:tagLst xmlns:p="http://schemas.openxmlformats.org/presentationml/2006/main">
  <p:tag name="KSO_WM_DIAGRAM_VIRTUALLY_FRAME" val="{&quot;height&quot;:230.76503937007874,&quot;left&quot;:94.1428346456693,&quot;top&quot;:204.52795275590552,&quot;width&quot;:774.2750393700787}"/>
</p:tagLst>
</file>

<file path=ppt/tags/tag65.xml><?xml version="1.0" encoding="utf-8"?>
<p:tagLst xmlns:p="http://schemas.openxmlformats.org/presentationml/2006/main">
  <p:tag name="KSO_WM_DIAGRAM_VIRTUALLY_FRAME" val="{&quot;height&quot;:230.76503937007874,&quot;left&quot;:94.1428346456693,&quot;top&quot;:204.52795275590552,&quot;width&quot;:774.2750393700787}"/>
</p:tagLst>
</file>

<file path=ppt/tags/tag66.xml><?xml version="1.0" encoding="utf-8"?>
<p:tagLst xmlns:p="http://schemas.openxmlformats.org/presentationml/2006/main">
  <p:tag name="KSO_WM_DIAGRAM_VIRTUALLY_FRAME" val="{&quot;height&quot;:230.76503937007874,&quot;left&quot;:94.1428346456693,&quot;top&quot;:204.52795275590552,&quot;width&quot;:774.2750393700787}"/>
</p:tagLst>
</file>

<file path=ppt/tags/tag67.xml><?xml version="1.0" encoding="utf-8"?>
<p:tagLst xmlns:p="http://schemas.openxmlformats.org/presentationml/2006/main">
  <p:tag name="KSO_WM_DIAGRAM_VIRTUALLY_FRAME" val="{&quot;height&quot;:230.76503937007874,&quot;left&quot;:94.1428346456693,&quot;top&quot;:204.52795275590552,&quot;width&quot;:774.2750393700787}"/>
</p:tagLst>
</file>

<file path=ppt/tags/tag68.xml><?xml version="1.0" encoding="utf-8"?>
<p:tagLst xmlns:p="http://schemas.openxmlformats.org/presentationml/2006/main">
  <p:tag name="KSO_WM_DIAGRAM_VIRTUALLY_FRAME" val="{&quot;height&quot;:230.76503937007874,&quot;left&quot;:94.1428346456693,&quot;top&quot;:204.52795275590552,&quot;width&quot;:774.2750393700787}"/>
</p:tagLst>
</file>

<file path=ppt/tags/tag69.xml><?xml version="1.0" encoding="utf-8"?>
<p:tagLst xmlns:p="http://schemas.openxmlformats.org/presentationml/2006/main">
  <p:tag name="KSO_WM_DIAGRAM_VIRTUALLY_FRAME" val="{&quot;height&quot;:230.76503937007874,&quot;left&quot;:94.1428346456693,&quot;top&quot;:204.52795275590552,&quot;width&quot;:774.2750393700787}"/>
</p:tagLst>
</file>

<file path=ppt/tags/tag7.xml><?xml version="1.0" encoding="utf-8"?>
<p:tagLst xmlns:p="http://schemas.openxmlformats.org/presentationml/2006/main">
  <p:tag name="PA" val="v5.2.11"/>
</p:tagLst>
</file>

<file path=ppt/tags/tag70.xml><?xml version="1.0" encoding="utf-8"?>
<p:tagLst xmlns:p="http://schemas.openxmlformats.org/presentationml/2006/main">
  <p:tag name="KSO_WM_DIAGRAM_VIRTUALLY_FRAME" val="{&quot;height&quot;:230.76503937007874,&quot;left&quot;:94.1428346456693,&quot;top&quot;:204.52795275590552,&quot;width&quot;:774.2750393700787}"/>
</p:tagLst>
</file>

<file path=ppt/tags/tag71.xml><?xml version="1.0" encoding="utf-8"?>
<p:tagLst xmlns:p="http://schemas.openxmlformats.org/presentationml/2006/main">
  <p:tag name="KSO_WM_DIAGRAM_VIRTUALLY_FRAME" val="{&quot;height&quot;:230.76503937007874,&quot;left&quot;:94.1428346456693,&quot;top&quot;:204.52795275590552,&quot;width&quot;:774.2750393700787}"/>
</p:tagLst>
</file>

<file path=ppt/tags/tag72.xml><?xml version="1.0" encoding="utf-8"?>
<p:tagLst xmlns:p="http://schemas.openxmlformats.org/presentationml/2006/main">
  <p:tag name="KSO_WM_DIAGRAM_VIRTUALLY_FRAME" val="{&quot;height&quot;:230.76503937007874,&quot;left&quot;:94.1428346456693,&quot;top&quot;:204.52795275590552,&quot;width&quot;:774.2750393700787}"/>
</p:tagLst>
</file>

<file path=ppt/tags/tag73.xml><?xml version="1.0" encoding="utf-8"?>
<p:tagLst xmlns:p="http://schemas.openxmlformats.org/presentationml/2006/main">
  <p:tag name="PA" val="v5.2.11"/>
</p:tagLst>
</file>

<file path=ppt/tags/tag74.xml><?xml version="1.0" encoding="utf-8"?>
<p:tagLst xmlns:p="http://schemas.openxmlformats.org/presentationml/2006/main">
  <p:tag name="PA" val="v5.2.11"/>
</p:tagLst>
</file>

<file path=ppt/tags/tag75.xml><?xml version="1.0" encoding="utf-8"?>
<p:tagLst xmlns:p="http://schemas.openxmlformats.org/presentationml/2006/main">
  <p:tag name="PA" val="v5.2.11"/>
</p:tagLst>
</file>

<file path=ppt/tags/tag76.xml><?xml version="1.0" encoding="utf-8"?>
<p:tagLst xmlns:p="http://schemas.openxmlformats.org/presentationml/2006/main">
  <p:tag name="PA" val="v5.2.11"/>
</p:tagLst>
</file>

<file path=ppt/tags/tag77.xml><?xml version="1.0" encoding="utf-8"?>
<p:tagLst xmlns:p="http://schemas.openxmlformats.org/presentationml/2006/main">
  <p:tag name="PA" val="v5.2.11"/>
</p:tagLst>
</file>

<file path=ppt/tags/tag78.xml><?xml version="1.0" encoding="utf-8"?>
<p:tagLst xmlns:p="http://schemas.openxmlformats.org/presentationml/2006/main">
  <p:tag name="PA" val="v5.2.11"/>
</p:tagLst>
</file>

<file path=ppt/tags/tag79.xml><?xml version="1.0" encoding="utf-8"?>
<p:tagLst xmlns:p="http://schemas.openxmlformats.org/presentationml/2006/main">
  <p:tag name="PA" val="v5.2.11"/>
</p:tagLst>
</file>

<file path=ppt/tags/tag8.xml><?xml version="1.0" encoding="utf-8"?>
<p:tagLst xmlns:p="http://schemas.openxmlformats.org/presentationml/2006/main">
  <p:tag name="KSO_WM_DIAGRAM_VIRTUALLY_FRAME" val="{&quot;height&quot;:350.9674015748032,&quot;left&quot;:136.8571653543307,&quot;top&quot;:119.16803149606298,&quot;width&quot;:695.3781102362206}"/>
</p:tagLst>
</file>

<file path=ppt/tags/tag80.xml><?xml version="1.0" encoding="utf-8"?>
<p:tagLst xmlns:p="http://schemas.openxmlformats.org/presentationml/2006/main">
  <p:tag name="PA" val="v5.2.11"/>
</p:tagLst>
</file>

<file path=ppt/tags/tag81.xml><?xml version="1.0" encoding="utf-8"?>
<p:tagLst xmlns:p="http://schemas.openxmlformats.org/presentationml/2006/main">
  <p:tag name="PA" val="v5.2.11"/>
</p:tagLst>
</file>

<file path=ppt/tags/tag82.xml><?xml version="1.0" encoding="utf-8"?>
<p:tagLst xmlns:p="http://schemas.openxmlformats.org/presentationml/2006/main">
  <p:tag name="PA" val="v5.2.11"/>
</p:tagLst>
</file>

<file path=ppt/tags/tag83.xml><?xml version="1.0" encoding="utf-8"?>
<p:tagLst xmlns:p="http://schemas.openxmlformats.org/presentationml/2006/main">
  <p:tag name="PA" val="v5.2.11"/>
</p:tagLst>
</file>

<file path=ppt/tags/tag84.xml><?xml version="1.0" encoding="utf-8"?>
<p:tagLst xmlns:p="http://schemas.openxmlformats.org/presentationml/2006/main">
  <p:tag name="PA" val="v5.2.11"/>
</p:tagLst>
</file>

<file path=ppt/tags/tag85.xml><?xml version="1.0" encoding="utf-8"?>
<p:tagLst xmlns:p="http://schemas.openxmlformats.org/presentationml/2006/main">
  <p:tag name="PA" val="v5.2.11"/>
</p:tagLst>
</file>

<file path=ppt/tags/tag86.xml><?xml version="1.0" encoding="utf-8"?>
<p:tagLst xmlns:p="http://schemas.openxmlformats.org/presentationml/2006/main">
  <p:tag name="PA" val="v5.2.11"/>
</p:tagLst>
</file>

<file path=ppt/tags/tag87.xml><?xml version="1.0" encoding="utf-8"?>
<p:tagLst xmlns:p="http://schemas.openxmlformats.org/presentationml/2006/main">
  <p:tag name="PA" val="v5.2.11"/>
  <p:tag name="KSO_WM_DIAGRAM_VIRTUALLY_FRAME" val="{&quot;height&quot;:420.4851968503937,&quot;left&quot;:136.8571653543307,&quot;top&quot;:112.14590551181102,&quot;width&quot;:695.9052755905511}"/>
</p:tagLst>
</file>

<file path=ppt/tags/tag88.xml><?xml version="1.0" encoding="utf-8"?>
<p:tagLst xmlns:p="http://schemas.openxmlformats.org/presentationml/2006/main">
  <p:tag name="PA" val="v5.2.11"/>
  <p:tag name="KSO_WM_DIAGRAM_VIRTUALLY_FRAME" val="{&quot;height&quot;:420.4851968503937,&quot;left&quot;:136.8571653543307,&quot;top&quot;:112.14590551181102,&quot;width&quot;:695.9052755905511}"/>
</p:tagLst>
</file>

<file path=ppt/tags/tag89.xml><?xml version="1.0" encoding="utf-8"?>
<p:tagLst xmlns:p="http://schemas.openxmlformats.org/presentationml/2006/main">
  <p:tag name="KSO_WM_DIAGRAM_VIRTUALLY_FRAME" val="{&quot;height&quot;:420.4851968503937,&quot;left&quot;:136.8571653543307,&quot;top&quot;:112.14590551181102,&quot;width&quot;:695.9052755905511}"/>
</p:tagLst>
</file>

<file path=ppt/tags/tag9.xml><?xml version="1.0" encoding="utf-8"?>
<p:tagLst xmlns:p="http://schemas.openxmlformats.org/presentationml/2006/main">
  <p:tag name="PA" val="v5.2.11"/>
</p:tagLst>
</file>

<file path=ppt/tags/tag90.xml><?xml version="1.0" encoding="utf-8"?>
<p:tagLst xmlns:p="http://schemas.openxmlformats.org/presentationml/2006/main">
  <p:tag name="KSO_WM_DIAGRAM_VIRTUALLY_FRAME" val="{&quot;height&quot;:420.4851968503937,&quot;left&quot;:136.8571653543307,&quot;top&quot;:112.14590551181102,&quot;width&quot;:695.9052755905511}"/>
</p:tagLst>
</file>

<file path=ppt/tags/tag91.xml><?xml version="1.0" encoding="utf-8"?>
<p:tagLst xmlns:p="http://schemas.openxmlformats.org/presentationml/2006/main">
  <p:tag name="PA" val="v5.2.11"/>
  <p:tag name="KSO_WM_DIAGRAM_VIRTUALLY_FRAME" val="{&quot;height&quot;:420.4851968503937,&quot;left&quot;:136.8571653543307,&quot;top&quot;:112.14590551181102,&quot;width&quot;:695.9052755905511}"/>
</p:tagLst>
</file>

<file path=ppt/tags/tag92.xml><?xml version="1.0" encoding="utf-8"?>
<p:tagLst xmlns:p="http://schemas.openxmlformats.org/presentationml/2006/main">
  <p:tag name="KSO_WM_DIAGRAM_VIRTUALLY_FRAME" val="{&quot;height&quot;:420.4851968503937,&quot;left&quot;:136.8571653543307,&quot;top&quot;:112.14590551181102,&quot;width&quot;:695.9052755905511}"/>
</p:tagLst>
</file>

<file path=ppt/tags/tag93.xml><?xml version="1.0" encoding="utf-8"?>
<p:tagLst xmlns:p="http://schemas.openxmlformats.org/presentationml/2006/main">
  <p:tag name="PA" val="v5.2.11"/>
  <p:tag name="KSO_WM_DIAGRAM_VIRTUALLY_FRAME" val="{&quot;height&quot;:420.4851968503937,&quot;left&quot;:136.8571653543307,&quot;top&quot;:112.14590551181102,&quot;width&quot;:695.9052755905511}"/>
</p:tagLst>
</file>

<file path=ppt/tags/tag94.xml><?xml version="1.0" encoding="utf-8"?>
<p:tagLst xmlns:p="http://schemas.openxmlformats.org/presentationml/2006/main">
  <p:tag name="KSO_WM_DIAGRAM_VIRTUALLY_FRAME" val="{&quot;height&quot;:420.4851968503937,&quot;left&quot;:136.8571653543307,&quot;top&quot;:112.14590551181102,&quot;width&quot;:695.9052755905511}"/>
</p:tagLst>
</file>

<file path=ppt/tags/tag95.xml><?xml version="1.0" encoding="utf-8"?>
<p:tagLst xmlns:p="http://schemas.openxmlformats.org/presentationml/2006/main">
  <p:tag name="PA" val="v5.2.11"/>
</p:tagLst>
</file>

<file path=ppt/tags/tag96.xml><?xml version="1.0" encoding="utf-8"?>
<p:tagLst xmlns:p="http://schemas.openxmlformats.org/presentationml/2006/main">
  <p:tag name="PA" val="v5.2.11"/>
</p:tagLst>
</file>

<file path=ppt/tags/tag97.xml><?xml version="1.0" encoding="utf-8"?>
<p:tagLst xmlns:p="http://schemas.openxmlformats.org/presentationml/2006/main">
  <p:tag name="PA" val="v5.2.11"/>
</p:tagLst>
</file>

<file path=ppt/tags/tag98.xml><?xml version="1.0" encoding="utf-8"?>
<p:tagLst xmlns:p="http://schemas.openxmlformats.org/presentationml/2006/main">
  <p:tag name="PA" val="v5.2.11"/>
</p:tagLst>
</file>

<file path=ppt/tags/tag99.xml><?xml version="1.0" encoding="utf-8"?>
<p:tagLst xmlns:p="http://schemas.openxmlformats.org/presentationml/2006/main">
  <p:tag name="PA" val="v5.2.1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7787</Words>
  <Application>WPS 演示</Application>
  <PresentationFormat>宽屏</PresentationFormat>
  <Paragraphs>810</Paragraphs>
  <Slides>73</Slides>
  <Notes>23</Notes>
  <HiddenSlides>1</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1</vt:i4>
      </vt:variant>
      <vt:variant>
        <vt:lpstr>幻灯片标题</vt:lpstr>
      </vt:variant>
      <vt:variant>
        <vt:i4>73</vt:i4>
      </vt:variant>
    </vt:vector>
  </HeadingPairs>
  <TitlesOfParts>
    <vt:vector size="93" baseType="lpstr">
      <vt:lpstr>Arial</vt:lpstr>
      <vt:lpstr>宋体</vt:lpstr>
      <vt:lpstr>Wingdings</vt:lpstr>
      <vt:lpstr>方正正大黑简体</vt:lpstr>
      <vt:lpstr>黑体</vt:lpstr>
      <vt:lpstr>方正颜宋简体_准</vt:lpstr>
      <vt:lpstr>等线</vt:lpstr>
      <vt:lpstr>Courier New</vt:lpstr>
      <vt:lpstr>字魂45号-冰宇雅宋</vt:lpstr>
      <vt:lpstr>微软雅黑</vt:lpstr>
      <vt:lpstr>Times New Roman</vt:lpstr>
      <vt:lpstr>Calibri</vt:lpstr>
      <vt:lpstr>Arial Unicode MS</vt:lpstr>
      <vt:lpstr>Calibri Light</vt:lpstr>
      <vt:lpstr>Tahoma</vt:lpstr>
      <vt:lpstr>华文琥珀</vt:lpstr>
      <vt:lpstr>Arial</vt:lpstr>
      <vt:lpstr>微软雅黑 Light</vt:lpstr>
      <vt:lpstr>Office 主题</vt:lpstr>
      <vt:lpstr>PBrush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啊呜呼哀</cp:lastModifiedBy>
  <cp:revision>176</cp:revision>
  <dcterms:created xsi:type="dcterms:W3CDTF">2021-10-27T23:05:00Z</dcterms:created>
  <dcterms:modified xsi:type="dcterms:W3CDTF">2024-05-30T07:31:08Z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71248AC98D9D41EC852C52CF53D505BF</vt:lpwstr>
  </property>
  <property fmtid="{D5CDD505-2E9C-101B-9397-08002B2CF9AE}" pid="3" name="KSOProductBuildVer">
    <vt:lpwstr>2052-12.1.0.16729</vt:lpwstr>
  </property>
</Properties>
</file>